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diagrams/data3.xml" ContentType="application/vnd.openxmlformats-officedocument.drawingml.diagramData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28" r:id="rId8"/>
    <p:sldId id="329" r:id="rId9"/>
    <p:sldId id="330" r:id="rId10"/>
    <p:sldId id="331" r:id="rId11"/>
    <p:sldId id="332" r:id="rId12"/>
    <p:sldId id="333" r:id="rId13"/>
    <p:sldId id="266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7" r:id="rId23"/>
    <p:sldId id="358" r:id="rId24"/>
    <p:sldId id="36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281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262" r:id="rId51"/>
    <p:sldId id="292" r:id="rId52"/>
    <p:sldId id="297" r:id="rId53"/>
    <p:sldId id="298" r:id="rId54"/>
    <p:sldId id="299" r:id="rId55"/>
    <p:sldId id="293" r:id="rId56"/>
    <p:sldId id="300" r:id="rId57"/>
    <p:sldId id="385" r:id="rId58"/>
    <p:sldId id="384" r:id="rId59"/>
    <p:sldId id="294" r:id="rId60"/>
    <p:sldId id="383" r:id="rId61"/>
    <p:sldId id="387" r:id="rId62"/>
    <p:sldId id="386" r:id="rId63"/>
    <p:sldId id="295" r:id="rId64"/>
    <p:sldId id="301" r:id="rId65"/>
    <p:sldId id="389" r:id="rId66"/>
    <p:sldId id="388" r:id="rId67"/>
    <p:sldId id="296" r:id="rId68"/>
    <p:sldId id="390" r:id="rId69"/>
    <p:sldId id="391" r:id="rId70"/>
    <p:sldId id="392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microsoft.com/office/2006/relationships/legacyDocTextInfo" Target="legacyDocTextInfo.bin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0B8C3-42A2-4F12-B4B1-CF2C96B475D0}" type="doc">
      <dgm:prSet loTypeId="urn:microsoft.com/office/officeart/2005/8/layout/vList3" loCatId="list" qsTypeId="urn:microsoft.com/office/officeart/2005/8/quickstyle/simple1" qsCatId="simple" csTypeId="urn:microsoft.com/office/officeart/2005/8/colors/accent1_5" csCatId="accent1" phldr="1"/>
      <dgm:spPr/>
    </dgm:pt>
    <dgm:pt modelId="{27B2FA20-3328-4002-BFB8-8A7AF9BD4EE3}">
      <dgm:prSet phldrT="[Текст]" custT="1"/>
      <dgm:spPr/>
      <dgm:t>
        <a:bodyPr/>
        <a:lstStyle/>
        <a:p>
          <a:pPr algn="r"/>
          <a:r>
            <a:rPr lang="ru-RU" sz="1800" dirty="0" smtClean="0"/>
            <a:t>эффективное управление и необходимость маркетингового мышления</a:t>
          </a:r>
        </a:p>
        <a:p>
          <a:pPr algn="r"/>
          <a:r>
            <a:rPr lang="ru-RU" sz="1800" dirty="0" smtClean="0"/>
            <a:t> для руководства и всех сотрудников фирмы</a:t>
          </a:r>
          <a:endParaRPr lang="ru-RU" sz="1800" dirty="0"/>
        </a:p>
      </dgm:t>
    </dgm:pt>
    <dgm:pt modelId="{71F542C6-2E25-44DE-97DD-66B2A2E2E0DB}" type="parTrans" cxnId="{CA49515E-2DCB-4696-A55A-43D34AED665C}">
      <dgm:prSet/>
      <dgm:spPr/>
      <dgm:t>
        <a:bodyPr/>
        <a:lstStyle/>
        <a:p>
          <a:endParaRPr lang="ru-RU"/>
        </a:p>
      </dgm:t>
    </dgm:pt>
    <dgm:pt modelId="{868AA681-8F25-45BD-A61E-6E7666C4C442}" type="sibTrans" cxnId="{CA49515E-2DCB-4696-A55A-43D34AED665C}">
      <dgm:prSet/>
      <dgm:spPr/>
      <dgm:t>
        <a:bodyPr/>
        <a:lstStyle/>
        <a:p>
          <a:endParaRPr lang="ru-RU"/>
        </a:p>
      </dgm:t>
    </dgm:pt>
    <dgm:pt modelId="{AFA7911D-FFAD-4AD2-B762-ED896095D31C}">
      <dgm:prSet custT="1"/>
      <dgm:spPr/>
      <dgm:t>
        <a:bodyPr/>
        <a:lstStyle/>
        <a:p>
          <a:pPr algn="r"/>
          <a:r>
            <a:rPr lang="ru-RU" sz="1800" dirty="0" smtClean="0"/>
            <a:t>необходимость ориентации всей производственно-сбытовой деятельности фирмы</a:t>
          </a:r>
        </a:p>
        <a:p>
          <a:pPr algn="r"/>
          <a:r>
            <a:rPr lang="ru-RU" sz="1800" dirty="0" smtClean="0"/>
            <a:t>на потребителя и наиболее полное удовлетворение его нужд и запросов</a:t>
          </a:r>
          <a:endParaRPr lang="ru-RU" sz="1800" dirty="0"/>
        </a:p>
      </dgm:t>
    </dgm:pt>
    <dgm:pt modelId="{22A973CB-0A8A-41C4-BBC8-C4779DFB3623}" type="parTrans" cxnId="{A87C53CD-6C65-4373-A8E0-AD8F3CD677A7}">
      <dgm:prSet/>
      <dgm:spPr/>
      <dgm:t>
        <a:bodyPr/>
        <a:lstStyle/>
        <a:p>
          <a:endParaRPr lang="ru-RU"/>
        </a:p>
      </dgm:t>
    </dgm:pt>
    <dgm:pt modelId="{635AE2B4-A308-444D-9E4F-3586B5F8D282}" type="sibTrans" cxnId="{A87C53CD-6C65-4373-A8E0-AD8F3CD677A7}">
      <dgm:prSet/>
      <dgm:spPr/>
      <dgm:t>
        <a:bodyPr/>
        <a:lstStyle/>
        <a:p>
          <a:endParaRPr lang="ru-RU"/>
        </a:p>
      </dgm:t>
    </dgm:pt>
    <dgm:pt modelId="{329AF4D7-ACAD-4E01-B4B4-2524D6AB4450}">
      <dgm:prSet custT="1"/>
      <dgm:spPr/>
      <dgm:t>
        <a:bodyPr/>
        <a:lstStyle/>
        <a:p>
          <a:pPr algn="r"/>
          <a:r>
            <a:rPr lang="ru-RU" sz="1800" dirty="0" smtClean="0"/>
            <a:t>необходимость дифференцированного подхода к рынку</a:t>
          </a:r>
          <a:endParaRPr lang="ru-RU" sz="1800" dirty="0"/>
        </a:p>
      </dgm:t>
    </dgm:pt>
    <dgm:pt modelId="{BED3D155-59D0-4085-9D27-1B422A585251}" type="parTrans" cxnId="{B6B71C75-6554-4E92-AC95-B101DFA0C406}">
      <dgm:prSet/>
      <dgm:spPr/>
      <dgm:t>
        <a:bodyPr/>
        <a:lstStyle/>
        <a:p>
          <a:endParaRPr lang="ru-RU"/>
        </a:p>
      </dgm:t>
    </dgm:pt>
    <dgm:pt modelId="{62A9FFD6-8C71-483A-9987-CF64E67B46CB}" type="sibTrans" cxnId="{B6B71C75-6554-4E92-AC95-B101DFA0C406}">
      <dgm:prSet/>
      <dgm:spPr/>
      <dgm:t>
        <a:bodyPr/>
        <a:lstStyle/>
        <a:p>
          <a:endParaRPr lang="ru-RU"/>
        </a:p>
      </dgm:t>
    </dgm:pt>
    <dgm:pt modelId="{6042C12F-2147-4A25-9E8F-B2C618B7F756}">
      <dgm:prSet custT="1"/>
      <dgm:spPr/>
      <dgm:t>
        <a:bodyPr/>
        <a:lstStyle/>
        <a:p>
          <a:pPr algn="r"/>
          <a:r>
            <a:rPr lang="ru-RU" sz="1800" dirty="0" smtClean="0"/>
            <a:t>ориентация на нововведения</a:t>
          </a:r>
          <a:endParaRPr lang="ru-RU" sz="1800" dirty="0"/>
        </a:p>
      </dgm:t>
    </dgm:pt>
    <dgm:pt modelId="{E331106D-D5BA-448B-AF36-6317661CF468}" type="parTrans" cxnId="{6D7B0B26-B6C8-4972-B4D8-3ACF6C98F1BA}">
      <dgm:prSet/>
      <dgm:spPr/>
      <dgm:t>
        <a:bodyPr/>
        <a:lstStyle/>
        <a:p>
          <a:endParaRPr lang="ru-RU"/>
        </a:p>
      </dgm:t>
    </dgm:pt>
    <dgm:pt modelId="{D450536C-CB07-4D8B-91EB-D00E346AF5F0}" type="sibTrans" cxnId="{6D7B0B26-B6C8-4972-B4D8-3ACF6C98F1BA}">
      <dgm:prSet/>
      <dgm:spPr/>
      <dgm:t>
        <a:bodyPr/>
        <a:lstStyle/>
        <a:p>
          <a:endParaRPr lang="ru-RU"/>
        </a:p>
      </dgm:t>
    </dgm:pt>
    <dgm:pt modelId="{6E3DCC3A-DBB2-40A8-A0DE-D32FF8084E8D}">
      <dgm:prSet custT="1"/>
      <dgm:spPr/>
      <dgm:t>
        <a:bodyPr/>
        <a:lstStyle/>
        <a:p>
          <a:pPr algn="r"/>
          <a:r>
            <a:rPr lang="ru-RU" sz="1800" dirty="0" smtClean="0"/>
            <a:t>гибкое реагирование на любые изменения требований рынка</a:t>
          </a:r>
          <a:endParaRPr lang="ru-RU" sz="1800" dirty="0"/>
        </a:p>
      </dgm:t>
    </dgm:pt>
    <dgm:pt modelId="{7E20221F-0797-4EDF-989B-B844FFBE7BBF}" type="parTrans" cxnId="{3EC3357B-D887-42B9-8998-80D76D706742}">
      <dgm:prSet/>
      <dgm:spPr/>
      <dgm:t>
        <a:bodyPr/>
        <a:lstStyle/>
        <a:p>
          <a:endParaRPr lang="ru-RU"/>
        </a:p>
      </dgm:t>
    </dgm:pt>
    <dgm:pt modelId="{C0B765FD-EE33-4D4B-A3D7-851658798A38}" type="sibTrans" cxnId="{3EC3357B-D887-42B9-8998-80D76D706742}">
      <dgm:prSet/>
      <dgm:spPr/>
      <dgm:t>
        <a:bodyPr/>
        <a:lstStyle/>
        <a:p>
          <a:endParaRPr lang="ru-RU"/>
        </a:p>
      </dgm:t>
    </dgm:pt>
    <dgm:pt modelId="{7DBC28EF-6E93-432D-A107-B0FB26EC4745}">
      <dgm:prSet custT="1"/>
      <dgm:spPr/>
      <dgm:t>
        <a:bodyPr/>
        <a:lstStyle/>
        <a:p>
          <a:pPr algn="r"/>
          <a:r>
            <a:rPr lang="ru-RU" sz="1800" dirty="0" smtClean="0"/>
            <a:t>постоянное и целенаправленное воздействие на рынок</a:t>
          </a:r>
          <a:endParaRPr lang="ru-RU" sz="1800" dirty="0"/>
        </a:p>
      </dgm:t>
    </dgm:pt>
    <dgm:pt modelId="{681BD5D9-4AFB-4449-9824-A3B6025627F2}" type="parTrans" cxnId="{FB6EF8F2-A80D-4881-B945-BC34834E4ACE}">
      <dgm:prSet/>
      <dgm:spPr/>
      <dgm:t>
        <a:bodyPr/>
        <a:lstStyle/>
        <a:p>
          <a:endParaRPr lang="ru-RU"/>
        </a:p>
      </dgm:t>
    </dgm:pt>
    <dgm:pt modelId="{C0289EBE-F18F-4FEC-AD80-DAD8ACC5A6D9}" type="sibTrans" cxnId="{FB6EF8F2-A80D-4881-B945-BC34834E4ACE}">
      <dgm:prSet/>
      <dgm:spPr/>
      <dgm:t>
        <a:bodyPr/>
        <a:lstStyle/>
        <a:p>
          <a:endParaRPr lang="ru-RU"/>
        </a:p>
      </dgm:t>
    </dgm:pt>
    <dgm:pt modelId="{C4A63F97-95D6-4D99-AD99-E5E3516EB6F3}">
      <dgm:prSet custT="1"/>
      <dgm:spPr/>
      <dgm:t>
        <a:bodyPr/>
        <a:lstStyle/>
        <a:p>
          <a:pPr algn="r"/>
          <a:r>
            <a:rPr lang="ru-RU" sz="1800" dirty="0" smtClean="0"/>
            <a:t>ориентация на длительный период времени</a:t>
          </a:r>
          <a:endParaRPr lang="ru-RU" sz="1800" dirty="0"/>
        </a:p>
      </dgm:t>
    </dgm:pt>
    <dgm:pt modelId="{5A15BC28-9AAD-4FE3-AAEE-F9E911FEF148}" type="parTrans" cxnId="{470B322E-FBF9-431A-963A-94EAFFE1CFEA}">
      <dgm:prSet/>
      <dgm:spPr/>
      <dgm:t>
        <a:bodyPr/>
        <a:lstStyle/>
        <a:p>
          <a:endParaRPr lang="ru-RU"/>
        </a:p>
      </dgm:t>
    </dgm:pt>
    <dgm:pt modelId="{6795DC1E-DAF3-496B-A384-EBB63E46C8B3}" type="sibTrans" cxnId="{470B322E-FBF9-431A-963A-94EAFFE1CFEA}">
      <dgm:prSet/>
      <dgm:spPr/>
      <dgm:t>
        <a:bodyPr/>
        <a:lstStyle/>
        <a:p>
          <a:endParaRPr lang="ru-RU"/>
        </a:p>
      </dgm:t>
    </dgm:pt>
    <dgm:pt modelId="{836BEF5D-8160-479E-8E46-2D84C9801A61}" type="pres">
      <dgm:prSet presAssocID="{79B0B8C3-42A2-4F12-B4B1-CF2C96B475D0}" presName="linearFlow" presStyleCnt="0">
        <dgm:presLayoutVars>
          <dgm:dir/>
          <dgm:resizeHandles val="exact"/>
        </dgm:presLayoutVars>
      </dgm:prSet>
      <dgm:spPr/>
    </dgm:pt>
    <dgm:pt modelId="{E022E74C-0E62-4496-BDDF-90A241E0EF3B}" type="pres">
      <dgm:prSet presAssocID="{AFA7911D-FFAD-4AD2-B762-ED896095D31C}" presName="composite" presStyleCnt="0"/>
      <dgm:spPr/>
    </dgm:pt>
    <dgm:pt modelId="{FB41D62D-1FCB-41D0-9DC2-626C62B4B755}" type="pres">
      <dgm:prSet presAssocID="{AFA7911D-FFAD-4AD2-B762-ED896095D31C}" presName="imgShp" presStyleLbl="fgImgPlace1" presStyleIdx="0" presStyleCnt="7" custAng="388422" custFlipVert="0" custFlipHor="1" custScaleX="87641" custScaleY="103292" custLinFactX="-69775" custLinFactNeighborX="-100000" custLinFactNeighborY="851"/>
      <dgm:spPr/>
    </dgm:pt>
    <dgm:pt modelId="{0D6BD342-325F-4ADA-8BBC-C601FD0638C9}" type="pres">
      <dgm:prSet presAssocID="{AFA7911D-FFAD-4AD2-B762-ED896095D31C}" presName="txShp" presStyleLbl="node1" presStyleIdx="0" presStyleCnt="7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AFD7E-1CA8-4A72-B7BE-5825D52D89DA}" type="pres">
      <dgm:prSet presAssocID="{635AE2B4-A308-444D-9E4F-3586B5F8D282}" presName="spacing" presStyleCnt="0"/>
      <dgm:spPr/>
    </dgm:pt>
    <dgm:pt modelId="{71538703-4341-4E7F-B49C-AB89082FD392}" type="pres">
      <dgm:prSet presAssocID="{329AF4D7-ACAD-4E01-B4B4-2524D6AB4450}" presName="composite" presStyleCnt="0"/>
      <dgm:spPr/>
    </dgm:pt>
    <dgm:pt modelId="{824C303C-57A9-415C-9D1F-EBF02217329B}" type="pres">
      <dgm:prSet presAssocID="{329AF4D7-ACAD-4E01-B4B4-2524D6AB4450}" presName="imgShp" presStyleLbl="fgImgPlace1" presStyleIdx="1" presStyleCnt="7" custLinFactX="-63584" custLinFactNeighborX="-100000" custLinFactNeighborY="-2815"/>
      <dgm:spPr/>
    </dgm:pt>
    <dgm:pt modelId="{E4F0DCCE-90FF-4659-89BE-AB031B4A3682}" type="pres">
      <dgm:prSet presAssocID="{329AF4D7-ACAD-4E01-B4B4-2524D6AB4450}" presName="txShp" presStyleLbl="node1" presStyleIdx="1" presStyleCnt="7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94CD1-0603-4A05-B2E7-2FA3DAF7F734}" type="pres">
      <dgm:prSet presAssocID="{62A9FFD6-8C71-483A-9987-CF64E67B46CB}" presName="spacing" presStyleCnt="0"/>
      <dgm:spPr/>
    </dgm:pt>
    <dgm:pt modelId="{8FEDA7D1-B35B-47B5-AADA-15E558C346A6}" type="pres">
      <dgm:prSet presAssocID="{6042C12F-2147-4A25-9E8F-B2C618B7F756}" presName="composite" presStyleCnt="0"/>
      <dgm:spPr/>
    </dgm:pt>
    <dgm:pt modelId="{B1B88046-3279-4BFA-96EB-0FD3AE5A99AB}" type="pres">
      <dgm:prSet presAssocID="{6042C12F-2147-4A25-9E8F-B2C618B7F756}" presName="imgShp" presStyleLbl="fgImgPlace1" presStyleIdx="2" presStyleCnt="7" custLinFactX="-63584" custLinFactNeighborX="-100000" custLinFactNeighborY="2046"/>
      <dgm:spPr/>
    </dgm:pt>
    <dgm:pt modelId="{08A35E6E-36B8-43D4-9919-1FBE1759180B}" type="pres">
      <dgm:prSet presAssocID="{6042C12F-2147-4A25-9E8F-B2C618B7F756}" presName="txShp" presStyleLbl="node1" presStyleIdx="2" presStyleCnt="7" custScaleX="150376" custLinFactNeighborX="-2399" custLinFactNeighborY="2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08AE2-633D-413A-95C8-E123C8C9B2D3}" type="pres">
      <dgm:prSet presAssocID="{D450536C-CB07-4D8B-91EB-D00E346AF5F0}" presName="spacing" presStyleCnt="0"/>
      <dgm:spPr/>
    </dgm:pt>
    <dgm:pt modelId="{58BE1677-193B-4F51-90B0-CB77444CA605}" type="pres">
      <dgm:prSet presAssocID="{6E3DCC3A-DBB2-40A8-A0DE-D32FF8084E8D}" presName="composite" presStyleCnt="0"/>
      <dgm:spPr/>
    </dgm:pt>
    <dgm:pt modelId="{9B618A3A-07CE-4FEC-8CE2-55A5A5FB0A92}" type="pres">
      <dgm:prSet presAssocID="{6E3DCC3A-DBB2-40A8-A0DE-D32FF8084E8D}" presName="imgShp" presStyleLbl="fgImgPlace1" presStyleIdx="3" presStyleCnt="7" custLinFactX="-63584" custLinFactNeighborX="-100000" custLinFactNeighborY="-5340"/>
      <dgm:spPr/>
    </dgm:pt>
    <dgm:pt modelId="{3E7D2B91-A354-4FA9-AAC1-0E87CF3CDDAC}" type="pres">
      <dgm:prSet presAssocID="{6E3DCC3A-DBB2-40A8-A0DE-D32FF8084E8D}" presName="txShp" presStyleLbl="node1" presStyleIdx="3" presStyleCnt="7" custScaleX="150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01543-EA5D-4420-9A44-EB0B3A686C11}" type="pres">
      <dgm:prSet presAssocID="{C0B765FD-EE33-4D4B-A3D7-851658798A38}" presName="spacing" presStyleCnt="0"/>
      <dgm:spPr/>
    </dgm:pt>
    <dgm:pt modelId="{41A8C713-F8A9-46A9-B202-46BD95DA3859}" type="pres">
      <dgm:prSet presAssocID="{7DBC28EF-6E93-432D-A107-B0FB26EC4745}" presName="composite" presStyleCnt="0"/>
      <dgm:spPr/>
    </dgm:pt>
    <dgm:pt modelId="{C5186BB5-E96B-40FB-82F6-E40A6C777558}" type="pres">
      <dgm:prSet presAssocID="{7DBC28EF-6E93-432D-A107-B0FB26EC4745}" presName="imgShp" presStyleLbl="fgImgPlace1" presStyleIdx="4" presStyleCnt="7" custLinFactX="-68495" custLinFactNeighborX="-100000" custLinFactNeighborY="1066"/>
      <dgm:spPr/>
    </dgm:pt>
    <dgm:pt modelId="{DEF8AC29-FDB9-4ADE-A975-701636AB38A8}" type="pres">
      <dgm:prSet presAssocID="{7DBC28EF-6E93-432D-A107-B0FB26EC4745}" presName="txShp" presStyleLbl="node1" presStyleIdx="4" presStyleCnt="7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AA381-547A-4772-A9F0-45B7482D8FD6}" type="pres">
      <dgm:prSet presAssocID="{C0289EBE-F18F-4FEC-AD80-DAD8ACC5A6D9}" presName="spacing" presStyleCnt="0"/>
      <dgm:spPr/>
    </dgm:pt>
    <dgm:pt modelId="{07712590-3DAC-4EF6-BE1B-930E4D35BF22}" type="pres">
      <dgm:prSet presAssocID="{C4A63F97-95D6-4D99-AD99-E5E3516EB6F3}" presName="composite" presStyleCnt="0"/>
      <dgm:spPr/>
    </dgm:pt>
    <dgm:pt modelId="{269604CC-7774-4925-9F6E-39DD4E6D8020}" type="pres">
      <dgm:prSet presAssocID="{C4A63F97-95D6-4D99-AD99-E5E3516EB6F3}" presName="imgShp" presStyleLbl="fgImgPlace1" presStyleIdx="5" presStyleCnt="7" custLinFactX="-68495" custLinFactNeighborX="-100000" custLinFactNeighborY="-6974"/>
      <dgm:spPr/>
    </dgm:pt>
    <dgm:pt modelId="{DE718E94-C8B0-4000-B7BB-16593F98F115}" type="pres">
      <dgm:prSet presAssocID="{C4A63F97-95D6-4D99-AD99-E5E3516EB6F3}" presName="txShp" presStyleLbl="node1" presStyleIdx="5" presStyleCnt="7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F00B4-59EC-43FB-B4EC-430CD65F81BB}" type="pres">
      <dgm:prSet presAssocID="{6795DC1E-DAF3-496B-A384-EBB63E46C8B3}" presName="spacing" presStyleCnt="0"/>
      <dgm:spPr/>
    </dgm:pt>
    <dgm:pt modelId="{E2ACEAE7-6E93-4D04-A89E-4AB9ACB08725}" type="pres">
      <dgm:prSet presAssocID="{27B2FA20-3328-4002-BFB8-8A7AF9BD4EE3}" presName="composite" presStyleCnt="0"/>
      <dgm:spPr/>
    </dgm:pt>
    <dgm:pt modelId="{755F1AFF-B0EF-489B-8C61-BAAEF0FDD631}" type="pres">
      <dgm:prSet presAssocID="{27B2FA20-3328-4002-BFB8-8A7AF9BD4EE3}" presName="imgShp" presStyleLbl="fgImgPlace1" presStyleIdx="6" presStyleCnt="7" custLinFactX="-68495" custLinFactNeighborX="-100000" custLinFactNeighborY="-2832"/>
      <dgm:spPr/>
    </dgm:pt>
    <dgm:pt modelId="{E9CA1519-3BD6-492B-9180-C3BAFEAC3834}" type="pres">
      <dgm:prSet presAssocID="{27B2FA20-3328-4002-BFB8-8A7AF9BD4EE3}" presName="txShp" presStyleLbl="node1" presStyleIdx="6" presStyleCnt="7" custScaleX="150376" custLinFactNeighborX="1" custLinFactNeighborY="-2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B71C75-6554-4E92-AC95-B101DFA0C406}" srcId="{79B0B8C3-42A2-4F12-B4B1-CF2C96B475D0}" destId="{329AF4D7-ACAD-4E01-B4B4-2524D6AB4450}" srcOrd="1" destOrd="0" parTransId="{BED3D155-59D0-4085-9D27-1B422A585251}" sibTransId="{62A9FFD6-8C71-483A-9987-CF64E67B46CB}"/>
    <dgm:cxn modelId="{6D7B0B26-B6C8-4972-B4D8-3ACF6C98F1BA}" srcId="{79B0B8C3-42A2-4F12-B4B1-CF2C96B475D0}" destId="{6042C12F-2147-4A25-9E8F-B2C618B7F756}" srcOrd="2" destOrd="0" parTransId="{E331106D-D5BA-448B-AF36-6317661CF468}" sibTransId="{D450536C-CB07-4D8B-91EB-D00E346AF5F0}"/>
    <dgm:cxn modelId="{17D787F2-1948-46E2-9C38-B109B1499D78}" type="presOf" srcId="{27B2FA20-3328-4002-BFB8-8A7AF9BD4EE3}" destId="{E9CA1519-3BD6-492B-9180-C3BAFEAC3834}" srcOrd="0" destOrd="0" presId="urn:microsoft.com/office/officeart/2005/8/layout/vList3"/>
    <dgm:cxn modelId="{A87C53CD-6C65-4373-A8E0-AD8F3CD677A7}" srcId="{79B0B8C3-42A2-4F12-B4B1-CF2C96B475D0}" destId="{AFA7911D-FFAD-4AD2-B762-ED896095D31C}" srcOrd="0" destOrd="0" parTransId="{22A973CB-0A8A-41C4-BBC8-C4779DFB3623}" sibTransId="{635AE2B4-A308-444D-9E4F-3586B5F8D282}"/>
    <dgm:cxn modelId="{4B0F33A4-F6BA-4A5B-B313-46813C63F2B1}" type="presOf" srcId="{329AF4D7-ACAD-4E01-B4B4-2524D6AB4450}" destId="{E4F0DCCE-90FF-4659-89BE-AB031B4A3682}" srcOrd="0" destOrd="0" presId="urn:microsoft.com/office/officeart/2005/8/layout/vList3"/>
    <dgm:cxn modelId="{8D2F0A8B-32EF-41A8-A203-5225E0FBFFC0}" type="presOf" srcId="{AFA7911D-FFAD-4AD2-B762-ED896095D31C}" destId="{0D6BD342-325F-4ADA-8BBC-C601FD0638C9}" srcOrd="0" destOrd="0" presId="urn:microsoft.com/office/officeart/2005/8/layout/vList3"/>
    <dgm:cxn modelId="{65511097-8AB9-4377-B08C-6831369F1C38}" type="presOf" srcId="{79B0B8C3-42A2-4F12-B4B1-CF2C96B475D0}" destId="{836BEF5D-8160-479E-8E46-2D84C9801A61}" srcOrd="0" destOrd="0" presId="urn:microsoft.com/office/officeart/2005/8/layout/vList3"/>
    <dgm:cxn modelId="{FB6EF8F2-A80D-4881-B945-BC34834E4ACE}" srcId="{79B0B8C3-42A2-4F12-B4B1-CF2C96B475D0}" destId="{7DBC28EF-6E93-432D-A107-B0FB26EC4745}" srcOrd="4" destOrd="0" parTransId="{681BD5D9-4AFB-4449-9824-A3B6025627F2}" sibTransId="{C0289EBE-F18F-4FEC-AD80-DAD8ACC5A6D9}"/>
    <dgm:cxn modelId="{141A7FE0-F602-4032-8C17-D6C9D320DB0F}" type="presOf" srcId="{7DBC28EF-6E93-432D-A107-B0FB26EC4745}" destId="{DEF8AC29-FDB9-4ADE-A975-701636AB38A8}" srcOrd="0" destOrd="0" presId="urn:microsoft.com/office/officeart/2005/8/layout/vList3"/>
    <dgm:cxn modelId="{3EC3357B-D887-42B9-8998-80D76D706742}" srcId="{79B0B8C3-42A2-4F12-B4B1-CF2C96B475D0}" destId="{6E3DCC3A-DBB2-40A8-A0DE-D32FF8084E8D}" srcOrd="3" destOrd="0" parTransId="{7E20221F-0797-4EDF-989B-B844FFBE7BBF}" sibTransId="{C0B765FD-EE33-4D4B-A3D7-851658798A38}"/>
    <dgm:cxn modelId="{D6500B65-6FA2-47A1-AE2D-FCD9A3DA3BF4}" type="presOf" srcId="{C4A63F97-95D6-4D99-AD99-E5E3516EB6F3}" destId="{DE718E94-C8B0-4000-B7BB-16593F98F115}" srcOrd="0" destOrd="0" presId="urn:microsoft.com/office/officeart/2005/8/layout/vList3"/>
    <dgm:cxn modelId="{470B322E-FBF9-431A-963A-94EAFFE1CFEA}" srcId="{79B0B8C3-42A2-4F12-B4B1-CF2C96B475D0}" destId="{C4A63F97-95D6-4D99-AD99-E5E3516EB6F3}" srcOrd="5" destOrd="0" parTransId="{5A15BC28-9AAD-4FE3-AAEE-F9E911FEF148}" sibTransId="{6795DC1E-DAF3-496B-A384-EBB63E46C8B3}"/>
    <dgm:cxn modelId="{CA49515E-2DCB-4696-A55A-43D34AED665C}" srcId="{79B0B8C3-42A2-4F12-B4B1-CF2C96B475D0}" destId="{27B2FA20-3328-4002-BFB8-8A7AF9BD4EE3}" srcOrd="6" destOrd="0" parTransId="{71F542C6-2E25-44DE-97DD-66B2A2E2E0DB}" sibTransId="{868AA681-8F25-45BD-A61E-6E7666C4C442}"/>
    <dgm:cxn modelId="{BAE9114F-E723-42D7-9EFC-40DC65D4F420}" type="presOf" srcId="{6E3DCC3A-DBB2-40A8-A0DE-D32FF8084E8D}" destId="{3E7D2B91-A354-4FA9-AAC1-0E87CF3CDDAC}" srcOrd="0" destOrd="0" presId="urn:microsoft.com/office/officeart/2005/8/layout/vList3"/>
    <dgm:cxn modelId="{C834D462-54FE-436D-8D8A-9CF720AD1CB4}" type="presOf" srcId="{6042C12F-2147-4A25-9E8F-B2C618B7F756}" destId="{08A35E6E-36B8-43D4-9919-1FBE1759180B}" srcOrd="0" destOrd="0" presId="urn:microsoft.com/office/officeart/2005/8/layout/vList3"/>
    <dgm:cxn modelId="{6843C5E1-AB2C-41F4-817B-F342561F32E6}" type="presParOf" srcId="{836BEF5D-8160-479E-8E46-2D84C9801A61}" destId="{E022E74C-0E62-4496-BDDF-90A241E0EF3B}" srcOrd="0" destOrd="0" presId="urn:microsoft.com/office/officeart/2005/8/layout/vList3"/>
    <dgm:cxn modelId="{21F77866-ADB7-4D97-979A-5444F2799398}" type="presParOf" srcId="{E022E74C-0E62-4496-BDDF-90A241E0EF3B}" destId="{FB41D62D-1FCB-41D0-9DC2-626C62B4B755}" srcOrd="0" destOrd="0" presId="urn:microsoft.com/office/officeart/2005/8/layout/vList3"/>
    <dgm:cxn modelId="{A8DCC725-6BCD-4379-9125-E2E34D187A96}" type="presParOf" srcId="{E022E74C-0E62-4496-BDDF-90A241E0EF3B}" destId="{0D6BD342-325F-4ADA-8BBC-C601FD0638C9}" srcOrd="1" destOrd="0" presId="urn:microsoft.com/office/officeart/2005/8/layout/vList3"/>
    <dgm:cxn modelId="{53BA66C1-8CBB-4EF4-B67C-004E0298EB9A}" type="presParOf" srcId="{836BEF5D-8160-479E-8E46-2D84C9801A61}" destId="{3A3AFD7E-1CA8-4A72-B7BE-5825D52D89DA}" srcOrd="1" destOrd="0" presId="urn:microsoft.com/office/officeart/2005/8/layout/vList3"/>
    <dgm:cxn modelId="{E9F9053C-400D-475F-BBEA-3026B7288ED1}" type="presParOf" srcId="{836BEF5D-8160-479E-8E46-2D84C9801A61}" destId="{71538703-4341-4E7F-B49C-AB89082FD392}" srcOrd="2" destOrd="0" presId="urn:microsoft.com/office/officeart/2005/8/layout/vList3"/>
    <dgm:cxn modelId="{7066ACE8-2DDC-4A45-96B6-29E10365C568}" type="presParOf" srcId="{71538703-4341-4E7F-B49C-AB89082FD392}" destId="{824C303C-57A9-415C-9D1F-EBF02217329B}" srcOrd="0" destOrd="0" presId="urn:microsoft.com/office/officeart/2005/8/layout/vList3"/>
    <dgm:cxn modelId="{AB2F5385-C6FD-4074-9D11-AADE151004BA}" type="presParOf" srcId="{71538703-4341-4E7F-B49C-AB89082FD392}" destId="{E4F0DCCE-90FF-4659-89BE-AB031B4A3682}" srcOrd="1" destOrd="0" presId="urn:microsoft.com/office/officeart/2005/8/layout/vList3"/>
    <dgm:cxn modelId="{199D0C97-7AB6-4AC1-9E41-DAF9F8034FFA}" type="presParOf" srcId="{836BEF5D-8160-479E-8E46-2D84C9801A61}" destId="{AB694CD1-0603-4A05-B2E7-2FA3DAF7F734}" srcOrd="3" destOrd="0" presId="urn:microsoft.com/office/officeart/2005/8/layout/vList3"/>
    <dgm:cxn modelId="{AE354991-8FC4-4C9B-81C6-DD7BD067B297}" type="presParOf" srcId="{836BEF5D-8160-479E-8E46-2D84C9801A61}" destId="{8FEDA7D1-B35B-47B5-AADA-15E558C346A6}" srcOrd="4" destOrd="0" presId="urn:microsoft.com/office/officeart/2005/8/layout/vList3"/>
    <dgm:cxn modelId="{36306E9F-23D9-4491-BBA9-4843C245026D}" type="presParOf" srcId="{8FEDA7D1-B35B-47B5-AADA-15E558C346A6}" destId="{B1B88046-3279-4BFA-96EB-0FD3AE5A99AB}" srcOrd="0" destOrd="0" presId="urn:microsoft.com/office/officeart/2005/8/layout/vList3"/>
    <dgm:cxn modelId="{A5233D74-18E7-4C42-8EDA-DD5FE3BDCF8A}" type="presParOf" srcId="{8FEDA7D1-B35B-47B5-AADA-15E558C346A6}" destId="{08A35E6E-36B8-43D4-9919-1FBE1759180B}" srcOrd="1" destOrd="0" presId="urn:microsoft.com/office/officeart/2005/8/layout/vList3"/>
    <dgm:cxn modelId="{74A9E820-F824-49A4-81FF-F2F70CD6C61F}" type="presParOf" srcId="{836BEF5D-8160-479E-8E46-2D84C9801A61}" destId="{03808AE2-633D-413A-95C8-E123C8C9B2D3}" srcOrd="5" destOrd="0" presId="urn:microsoft.com/office/officeart/2005/8/layout/vList3"/>
    <dgm:cxn modelId="{46CD4132-395D-4C4B-95B2-9AABB3AEAD43}" type="presParOf" srcId="{836BEF5D-8160-479E-8E46-2D84C9801A61}" destId="{58BE1677-193B-4F51-90B0-CB77444CA605}" srcOrd="6" destOrd="0" presId="urn:microsoft.com/office/officeart/2005/8/layout/vList3"/>
    <dgm:cxn modelId="{D9D6F0A4-E1C4-4307-90C5-130A739ABA05}" type="presParOf" srcId="{58BE1677-193B-4F51-90B0-CB77444CA605}" destId="{9B618A3A-07CE-4FEC-8CE2-55A5A5FB0A92}" srcOrd="0" destOrd="0" presId="urn:microsoft.com/office/officeart/2005/8/layout/vList3"/>
    <dgm:cxn modelId="{21DEA134-70B7-4908-BD9F-F97AD758B384}" type="presParOf" srcId="{58BE1677-193B-4F51-90B0-CB77444CA605}" destId="{3E7D2B91-A354-4FA9-AAC1-0E87CF3CDDAC}" srcOrd="1" destOrd="0" presId="urn:microsoft.com/office/officeart/2005/8/layout/vList3"/>
    <dgm:cxn modelId="{FF2239D7-3E79-4766-AFD8-283AA2230784}" type="presParOf" srcId="{836BEF5D-8160-479E-8E46-2D84C9801A61}" destId="{B2A01543-EA5D-4420-9A44-EB0B3A686C11}" srcOrd="7" destOrd="0" presId="urn:microsoft.com/office/officeart/2005/8/layout/vList3"/>
    <dgm:cxn modelId="{4B7777D7-C240-4F4B-B431-2CDBFD53FE99}" type="presParOf" srcId="{836BEF5D-8160-479E-8E46-2D84C9801A61}" destId="{41A8C713-F8A9-46A9-B202-46BD95DA3859}" srcOrd="8" destOrd="0" presId="urn:microsoft.com/office/officeart/2005/8/layout/vList3"/>
    <dgm:cxn modelId="{FA6CF302-D054-4A8C-AF89-B39036F46E44}" type="presParOf" srcId="{41A8C713-F8A9-46A9-B202-46BD95DA3859}" destId="{C5186BB5-E96B-40FB-82F6-E40A6C777558}" srcOrd="0" destOrd="0" presId="urn:microsoft.com/office/officeart/2005/8/layout/vList3"/>
    <dgm:cxn modelId="{046E4011-D336-463E-B417-D329F30FEC28}" type="presParOf" srcId="{41A8C713-F8A9-46A9-B202-46BD95DA3859}" destId="{DEF8AC29-FDB9-4ADE-A975-701636AB38A8}" srcOrd="1" destOrd="0" presId="urn:microsoft.com/office/officeart/2005/8/layout/vList3"/>
    <dgm:cxn modelId="{6C1065ED-A1D5-4A53-9D3D-003B6FA8769E}" type="presParOf" srcId="{836BEF5D-8160-479E-8E46-2D84C9801A61}" destId="{C5EAA381-547A-4772-A9F0-45B7482D8FD6}" srcOrd="9" destOrd="0" presId="urn:microsoft.com/office/officeart/2005/8/layout/vList3"/>
    <dgm:cxn modelId="{B998F9F1-233C-470F-9500-458255F725A6}" type="presParOf" srcId="{836BEF5D-8160-479E-8E46-2D84C9801A61}" destId="{07712590-3DAC-4EF6-BE1B-930E4D35BF22}" srcOrd="10" destOrd="0" presId="urn:microsoft.com/office/officeart/2005/8/layout/vList3"/>
    <dgm:cxn modelId="{D339092C-4A3F-4094-A802-51BDC0611A0D}" type="presParOf" srcId="{07712590-3DAC-4EF6-BE1B-930E4D35BF22}" destId="{269604CC-7774-4925-9F6E-39DD4E6D8020}" srcOrd="0" destOrd="0" presId="urn:microsoft.com/office/officeart/2005/8/layout/vList3"/>
    <dgm:cxn modelId="{57378776-C25F-42FE-A11F-658344957F15}" type="presParOf" srcId="{07712590-3DAC-4EF6-BE1B-930E4D35BF22}" destId="{DE718E94-C8B0-4000-B7BB-16593F98F115}" srcOrd="1" destOrd="0" presId="urn:microsoft.com/office/officeart/2005/8/layout/vList3"/>
    <dgm:cxn modelId="{0C8DE332-FD0F-4149-BA5C-C070370172BF}" type="presParOf" srcId="{836BEF5D-8160-479E-8E46-2D84C9801A61}" destId="{1B4F00B4-59EC-43FB-B4EC-430CD65F81BB}" srcOrd="11" destOrd="0" presId="urn:microsoft.com/office/officeart/2005/8/layout/vList3"/>
    <dgm:cxn modelId="{783BCC53-78C0-4A8C-AC21-74CD52B2E362}" type="presParOf" srcId="{836BEF5D-8160-479E-8E46-2D84C9801A61}" destId="{E2ACEAE7-6E93-4D04-A89E-4AB9ACB08725}" srcOrd="12" destOrd="0" presId="urn:microsoft.com/office/officeart/2005/8/layout/vList3"/>
    <dgm:cxn modelId="{A23C647B-8747-4611-B1C4-C0712B32987B}" type="presParOf" srcId="{E2ACEAE7-6E93-4D04-A89E-4AB9ACB08725}" destId="{755F1AFF-B0EF-489B-8C61-BAAEF0FDD631}" srcOrd="0" destOrd="0" presId="urn:microsoft.com/office/officeart/2005/8/layout/vList3"/>
    <dgm:cxn modelId="{6F698BB1-99D2-4431-88E4-D4B7E90F70C6}" type="presParOf" srcId="{E2ACEAE7-6E93-4D04-A89E-4AB9ACB08725}" destId="{E9CA1519-3BD6-492B-9180-C3BAFEAC38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885D90-698F-4C15-B993-FC119F3D901E}" type="doc">
      <dgm:prSet loTypeId="urn:microsoft.com/office/officeart/2005/8/layout/target1" loCatId="relationship" qsTypeId="urn:microsoft.com/office/officeart/2005/8/quickstyle/3d3" qsCatId="3D" csTypeId="urn:microsoft.com/office/officeart/2005/8/colors/colorful3" csCatId="colorful" phldr="1"/>
      <dgm:spPr/>
    </dgm:pt>
    <dgm:pt modelId="{FA9FEB51-E5E2-4B26-9633-E28415810252}">
      <dgm:prSet phldrT="[Текст]"/>
      <dgm:spPr/>
      <dgm:t>
        <a:bodyPr/>
        <a:lstStyle/>
        <a:p>
          <a:r>
            <a:rPr lang="ru-RU" dirty="0" smtClean="0"/>
            <a:t>Фирма</a:t>
          </a:r>
          <a:endParaRPr lang="ru-RU" dirty="0"/>
        </a:p>
      </dgm:t>
    </dgm:pt>
    <dgm:pt modelId="{A27925FF-57F5-472D-8A17-7E196FEC1A80}" type="parTrans" cxnId="{87244EA5-7BAA-4FE5-B6A9-9D433F86871A}">
      <dgm:prSet/>
      <dgm:spPr/>
      <dgm:t>
        <a:bodyPr/>
        <a:lstStyle/>
        <a:p>
          <a:endParaRPr lang="ru-RU"/>
        </a:p>
      </dgm:t>
    </dgm:pt>
    <dgm:pt modelId="{02B687B6-596A-49AB-9393-257E5CD0AD7B}" type="sibTrans" cxnId="{87244EA5-7BAA-4FE5-B6A9-9D433F86871A}">
      <dgm:prSet/>
      <dgm:spPr/>
      <dgm:t>
        <a:bodyPr/>
        <a:lstStyle/>
        <a:p>
          <a:endParaRPr lang="ru-RU"/>
        </a:p>
      </dgm:t>
    </dgm:pt>
    <dgm:pt modelId="{8BDEDA12-0EFB-453F-9870-698A43BA5324}">
      <dgm:prSet phldrT="[Текст]"/>
      <dgm:spPr/>
      <dgm:t>
        <a:bodyPr/>
        <a:lstStyle/>
        <a:p>
          <a:r>
            <a:rPr lang="ru-RU" dirty="0" smtClean="0"/>
            <a:t>Микросреда</a:t>
          </a:r>
          <a:endParaRPr lang="ru-RU" dirty="0"/>
        </a:p>
      </dgm:t>
    </dgm:pt>
    <dgm:pt modelId="{906A88D9-BCCD-4344-A9D7-E3F290D395D2}" type="parTrans" cxnId="{57E53163-1BEF-45EB-B5F3-1838649B88F3}">
      <dgm:prSet/>
      <dgm:spPr/>
      <dgm:t>
        <a:bodyPr/>
        <a:lstStyle/>
        <a:p>
          <a:endParaRPr lang="ru-RU"/>
        </a:p>
      </dgm:t>
    </dgm:pt>
    <dgm:pt modelId="{5AF43D4B-8532-4EB6-81EB-56610642FADA}" type="sibTrans" cxnId="{57E53163-1BEF-45EB-B5F3-1838649B88F3}">
      <dgm:prSet/>
      <dgm:spPr/>
      <dgm:t>
        <a:bodyPr/>
        <a:lstStyle/>
        <a:p>
          <a:endParaRPr lang="ru-RU"/>
        </a:p>
      </dgm:t>
    </dgm:pt>
    <dgm:pt modelId="{E695DF45-8863-4273-9704-56AA9AD240D7}">
      <dgm:prSet phldrT="[Текст]"/>
      <dgm:spPr/>
      <dgm:t>
        <a:bodyPr/>
        <a:lstStyle/>
        <a:p>
          <a:r>
            <a:rPr lang="ru-RU" dirty="0" smtClean="0"/>
            <a:t>Макросреда</a:t>
          </a:r>
          <a:endParaRPr lang="ru-RU" dirty="0"/>
        </a:p>
      </dgm:t>
    </dgm:pt>
    <dgm:pt modelId="{63D4740B-638F-4D8C-98AE-5BDF2C4AC6BA}" type="parTrans" cxnId="{8F3B8634-90CF-4303-803B-6BCF11066E5F}">
      <dgm:prSet/>
      <dgm:spPr/>
      <dgm:t>
        <a:bodyPr/>
        <a:lstStyle/>
        <a:p>
          <a:endParaRPr lang="ru-RU"/>
        </a:p>
      </dgm:t>
    </dgm:pt>
    <dgm:pt modelId="{804873F0-A985-47FE-B6B3-EA43FD57C509}" type="sibTrans" cxnId="{8F3B8634-90CF-4303-803B-6BCF11066E5F}">
      <dgm:prSet/>
      <dgm:spPr/>
      <dgm:t>
        <a:bodyPr/>
        <a:lstStyle/>
        <a:p>
          <a:endParaRPr lang="ru-RU"/>
        </a:p>
      </dgm:t>
    </dgm:pt>
    <dgm:pt modelId="{29005B38-1040-4139-8F56-774D7C815D0F}" type="pres">
      <dgm:prSet presAssocID="{78885D90-698F-4C15-B993-FC119F3D901E}" presName="composite" presStyleCnt="0">
        <dgm:presLayoutVars>
          <dgm:chMax val="5"/>
          <dgm:dir/>
          <dgm:resizeHandles val="exact"/>
        </dgm:presLayoutVars>
      </dgm:prSet>
      <dgm:spPr/>
    </dgm:pt>
    <dgm:pt modelId="{D77050FA-41C5-40CF-8CBB-84F7E5D58E56}" type="pres">
      <dgm:prSet presAssocID="{FA9FEB51-E5E2-4B26-9633-E28415810252}" presName="circle1" presStyleLbl="lnNode1" presStyleIdx="0" presStyleCnt="3"/>
      <dgm:spPr/>
    </dgm:pt>
    <dgm:pt modelId="{C4FE2ECE-029B-425C-8C35-6CC63816A0C4}" type="pres">
      <dgm:prSet presAssocID="{FA9FEB51-E5E2-4B26-9633-E28415810252}" presName="text1" presStyleLbl="revTx" presStyleIdx="0" presStyleCnt="3" custLinFactNeighborX="3252" custLinFactNeighborY="89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4C22C-1588-4E5B-91B8-572AF1ECF0BD}" type="pres">
      <dgm:prSet presAssocID="{FA9FEB51-E5E2-4B26-9633-E28415810252}" presName="line1" presStyleLbl="callout" presStyleIdx="0" presStyleCnt="6" custLinFactY="1384347" custLinFactNeighborX="-95122" custLinFactNeighborY="1400000"/>
      <dgm:spPr/>
    </dgm:pt>
    <dgm:pt modelId="{1F5D9CF8-1023-4E4D-9B7B-4C64BC2E63FA}" type="pres">
      <dgm:prSet presAssocID="{FA9FEB51-E5E2-4B26-9633-E28415810252}" presName="d1" presStyleLbl="callout" presStyleIdx="1" presStyleCnt="6" custScaleX="110327" custScaleY="57318" custLinFactNeighborX="11173" custLinFactNeighborY="18925"/>
      <dgm:spPr>
        <a:ln>
          <a:solidFill>
            <a:srgbClr val="FF0000"/>
          </a:solidFill>
        </a:ln>
      </dgm:spPr>
    </dgm:pt>
    <dgm:pt modelId="{CDB0DDBF-ED85-4D5E-BE09-854D4E654B46}" type="pres">
      <dgm:prSet presAssocID="{8BDEDA12-0EFB-453F-9870-698A43BA5324}" presName="circle2" presStyleLbl="lnNode1" presStyleIdx="1" presStyleCnt="3"/>
      <dgm:spPr/>
    </dgm:pt>
    <dgm:pt modelId="{FBDFB1DD-FBBA-4AA2-BD08-5AE57B9AF9C2}" type="pres">
      <dgm:prSet presAssocID="{8BDEDA12-0EFB-453F-9870-698A43BA5324}" presName="text2" presStyleLbl="revTx" presStyleIdx="1" presStyleCnt="3" custLinFactY="34146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62044-EEB4-4291-A655-114BF6354E8E}" type="pres">
      <dgm:prSet presAssocID="{8BDEDA12-0EFB-453F-9870-698A43BA5324}" presName="line2" presStyleLbl="callout" presStyleIdx="2" presStyleCnt="6" custLinFactY="1888944" custLinFactNeighborX="-4065" custLinFactNeighborY="1900000"/>
      <dgm:spPr/>
    </dgm:pt>
    <dgm:pt modelId="{CAD6F6E5-0BB8-457D-BB6C-21E1DB665A61}" type="pres">
      <dgm:prSet presAssocID="{8BDEDA12-0EFB-453F-9870-698A43BA5324}" presName="d2" presStyleLbl="callout" presStyleIdx="3" presStyleCnt="6" custScaleX="105871" custScaleY="2214" custLinFactNeighborX="24128" custLinFactNeighborY="27323"/>
      <dgm:spPr>
        <a:ln>
          <a:solidFill>
            <a:srgbClr val="FF0000"/>
          </a:solidFill>
        </a:ln>
      </dgm:spPr>
    </dgm:pt>
    <dgm:pt modelId="{14C508B8-EA35-43D1-BF9C-C95F40E372F3}" type="pres">
      <dgm:prSet presAssocID="{E695DF45-8863-4273-9704-56AA9AD240D7}" presName="circle3" presStyleLbl="lnNode1" presStyleIdx="2" presStyleCnt="3"/>
      <dgm:spPr/>
    </dgm:pt>
    <dgm:pt modelId="{B4ABCAB5-43CB-4F62-A5A6-6B8D01006A4A}" type="pres">
      <dgm:prSet presAssocID="{E695DF45-8863-4273-9704-56AA9AD240D7}" presName="text3" presStyleLbl="revTx" presStyleIdx="2" presStyleCnt="3" custLinFactY="45645" custLinFactNeighborX="-325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F4FE0-10A8-43C3-9BD4-2DD0B845F4CE}" type="pres">
      <dgm:prSet presAssocID="{E695DF45-8863-4273-9704-56AA9AD240D7}" presName="line3" presStyleLbl="callout" presStyleIdx="4" presStyleCnt="6" custFlipVert="1" custFlipHor="1" custSzY="308077" custScaleX="242472" custLinFactY="2300000" custLinFactNeighborX="-88926" custLinFactNeighborY="2326108"/>
      <dgm:spPr>
        <a:ln>
          <a:solidFill>
            <a:srgbClr val="FF0000"/>
          </a:solidFill>
        </a:ln>
      </dgm:spPr>
    </dgm:pt>
    <dgm:pt modelId="{BE51B84B-69C5-4AD8-A371-BA3C43A1DD61}" type="pres">
      <dgm:prSet presAssocID="{E695DF45-8863-4273-9704-56AA9AD240D7}" presName="d3" presStyleLbl="callout" presStyleIdx="5" presStyleCnt="6" custFlipVert="1" custFlipHor="1" custScaleX="20058" custScaleY="11893" custLinFactNeighborX="7280" custLinFactNeighborY="46741"/>
      <dgm:spPr/>
    </dgm:pt>
  </dgm:ptLst>
  <dgm:cxnLst>
    <dgm:cxn modelId="{8A7B4197-30F9-493A-81E2-64D070D3E9EF}" type="presOf" srcId="{78885D90-698F-4C15-B993-FC119F3D901E}" destId="{29005B38-1040-4139-8F56-774D7C815D0F}" srcOrd="0" destOrd="0" presId="urn:microsoft.com/office/officeart/2005/8/layout/target1"/>
    <dgm:cxn modelId="{A2F725DF-A5EC-40BB-A06B-9AAB3433C909}" type="presOf" srcId="{E695DF45-8863-4273-9704-56AA9AD240D7}" destId="{B4ABCAB5-43CB-4F62-A5A6-6B8D01006A4A}" srcOrd="0" destOrd="0" presId="urn:microsoft.com/office/officeart/2005/8/layout/target1"/>
    <dgm:cxn modelId="{57E53163-1BEF-45EB-B5F3-1838649B88F3}" srcId="{78885D90-698F-4C15-B993-FC119F3D901E}" destId="{8BDEDA12-0EFB-453F-9870-698A43BA5324}" srcOrd="1" destOrd="0" parTransId="{906A88D9-BCCD-4344-A9D7-E3F290D395D2}" sibTransId="{5AF43D4B-8532-4EB6-81EB-56610642FADA}"/>
    <dgm:cxn modelId="{8F3B8634-90CF-4303-803B-6BCF11066E5F}" srcId="{78885D90-698F-4C15-B993-FC119F3D901E}" destId="{E695DF45-8863-4273-9704-56AA9AD240D7}" srcOrd="2" destOrd="0" parTransId="{63D4740B-638F-4D8C-98AE-5BDF2C4AC6BA}" sibTransId="{804873F0-A985-47FE-B6B3-EA43FD57C509}"/>
    <dgm:cxn modelId="{4E13F376-B79D-4C06-A508-85AE8CE94D80}" type="presOf" srcId="{8BDEDA12-0EFB-453F-9870-698A43BA5324}" destId="{FBDFB1DD-FBBA-4AA2-BD08-5AE57B9AF9C2}" srcOrd="0" destOrd="0" presId="urn:microsoft.com/office/officeart/2005/8/layout/target1"/>
    <dgm:cxn modelId="{2D9378FA-ECAD-4CBA-96AB-B2C568A816B9}" type="presOf" srcId="{FA9FEB51-E5E2-4B26-9633-E28415810252}" destId="{C4FE2ECE-029B-425C-8C35-6CC63816A0C4}" srcOrd="0" destOrd="0" presId="urn:microsoft.com/office/officeart/2005/8/layout/target1"/>
    <dgm:cxn modelId="{87244EA5-7BAA-4FE5-B6A9-9D433F86871A}" srcId="{78885D90-698F-4C15-B993-FC119F3D901E}" destId="{FA9FEB51-E5E2-4B26-9633-E28415810252}" srcOrd="0" destOrd="0" parTransId="{A27925FF-57F5-472D-8A17-7E196FEC1A80}" sibTransId="{02B687B6-596A-49AB-9393-257E5CD0AD7B}"/>
    <dgm:cxn modelId="{BFE513E9-BC5A-4591-802A-58038FA07DEA}" type="presParOf" srcId="{29005B38-1040-4139-8F56-774D7C815D0F}" destId="{D77050FA-41C5-40CF-8CBB-84F7E5D58E56}" srcOrd="0" destOrd="0" presId="urn:microsoft.com/office/officeart/2005/8/layout/target1"/>
    <dgm:cxn modelId="{61FD6359-5CAC-49C7-A990-2E4D28805397}" type="presParOf" srcId="{29005B38-1040-4139-8F56-774D7C815D0F}" destId="{C4FE2ECE-029B-425C-8C35-6CC63816A0C4}" srcOrd="1" destOrd="0" presId="urn:microsoft.com/office/officeart/2005/8/layout/target1"/>
    <dgm:cxn modelId="{D6694BD3-EE6C-4621-90EE-C9954D957E43}" type="presParOf" srcId="{29005B38-1040-4139-8F56-774D7C815D0F}" destId="{5334C22C-1588-4E5B-91B8-572AF1ECF0BD}" srcOrd="2" destOrd="0" presId="urn:microsoft.com/office/officeart/2005/8/layout/target1"/>
    <dgm:cxn modelId="{05266957-7B0C-4735-8F46-7300E4D74050}" type="presParOf" srcId="{29005B38-1040-4139-8F56-774D7C815D0F}" destId="{1F5D9CF8-1023-4E4D-9B7B-4C64BC2E63FA}" srcOrd="3" destOrd="0" presId="urn:microsoft.com/office/officeart/2005/8/layout/target1"/>
    <dgm:cxn modelId="{746AEEB1-DDF8-4786-9EA8-1F2F1A7C488E}" type="presParOf" srcId="{29005B38-1040-4139-8F56-774D7C815D0F}" destId="{CDB0DDBF-ED85-4D5E-BE09-854D4E654B46}" srcOrd="4" destOrd="0" presId="urn:microsoft.com/office/officeart/2005/8/layout/target1"/>
    <dgm:cxn modelId="{BC8A8A44-4A92-4A9B-84F4-A3B378FC0E53}" type="presParOf" srcId="{29005B38-1040-4139-8F56-774D7C815D0F}" destId="{FBDFB1DD-FBBA-4AA2-BD08-5AE57B9AF9C2}" srcOrd="5" destOrd="0" presId="urn:microsoft.com/office/officeart/2005/8/layout/target1"/>
    <dgm:cxn modelId="{F362C3CA-ED15-4FCD-9A6A-D027A734381E}" type="presParOf" srcId="{29005B38-1040-4139-8F56-774D7C815D0F}" destId="{4B662044-EEB4-4291-A655-114BF6354E8E}" srcOrd="6" destOrd="0" presId="urn:microsoft.com/office/officeart/2005/8/layout/target1"/>
    <dgm:cxn modelId="{0C4CBCD0-34AE-496D-B4A6-AE1E819EDB90}" type="presParOf" srcId="{29005B38-1040-4139-8F56-774D7C815D0F}" destId="{CAD6F6E5-0BB8-457D-BB6C-21E1DB665A61}" srcOrd="7" destOrd="0" presId="urn:microsoft.com/office/officeart/2005/8/layout/target1"/>
    <dgm:cxn modelId="{56F35D30-A950-467C-B271-AC28CD58AA44}" type="presParOf" srcId="{29005B38-1040-4139-8F56-774D7C815D0F}" destId="{14C508B8-EA35-43D1-BF9C-C95F40E372F3}" srcOrd="8" destOrd="0" presId="urn:microsoft.com/office/officeart/2005/8/layout/target1"/>
    <dgm:cxn modelId="{F42104F3-DCB8-490D-9ED7-37C23A9BDC67}" type="presParOf" srcId="{29005B38-1040-4139-8F56-774D7C815D0F}" destId="{B4ABCAB5-43CB-4F62-A5A6-6B8D01006A4A}" srcOrd="9" destOrd="0" presId="urn:microsoft.com/office/officeart/2005/8/layout/target1"/>
    <dgm:cxn modelId="{837446F7-D599-43FA-8591-84123E424475}" type="presParOf" srcId="{29005B38-1040-4139-8F56-774D7C815D0F}" destId="{BF3F4FE0-10A8-43C3-9BD4-2DD0B845F4CE}" srcOrd="10" destOrd="0" presId="urn:microsoft.com/office/officeart/2005/8/layout/target1"/>
    <dgm:cxn modelId="{0F6C8042-5821-4531-A06D-E7F25E5A2F04}" type="presParOf" srcId="{29005B38-1040-4139-8F56-774D7C815D0F}" destId="{BE51B84B-69C5-4AD8-A371-BA3C43A1DD61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537C8D-A7BF-4D05-ADAC-F4A643571F1D}" type="doc">
      <dgm:prSet loTypeId="urn:microsoft.com/office/officeart/2005/8/layout/cycle4" loCatId="cycle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6FF43C9-E420-4955-8F4D-3EECD6B0327C}">
      <dgm:prSet phldrT="[Текст]"/>
      <dgm:spPr/>
      <dgm:t>
        <a:bodyPr/>
        <a:lstStyle/>
        <a:p>
          <a:r>
            <a:rPr lang="ru-RU" i="1" dirty="0" smtClean="0"/>
            <a:t>желания-конкуренты</a:t>
          </a:r>
          <a:endParaRPr lang="ru-RU" dirty="0"/>
        </a:p>
      </dgm:t>
    </dgm:pt>
    <dgm:pt modelId="{C360D3AE-B567-41D0-9D04-A5690ABBDA5C}" type="parTrans" cxnId="{6F2E0023-4F66-42C3-A5FB-A03AC89826D6}">
      <dgm:prSet/>
      <dgm:spPr/>
      <dgm:t>
        <a:bodyPr/>
        <a:lstStyle/>
        <a:p>
          <a:endParaRPr lang="ru-RU"/>
        </a:p>
      </dgm:t>
    </dgm:pt>
    <dgm:pt modelId="{803752C3-7DB2-4B25-97E5-7F21FE39A1AD}" type="sibTrans" cxnId="{6F2E0023-4F66-42C3-A5FB-A03AC89826D6}">
      <dgm:prSet/>
      <dgm:spPr/>
      <dgm:t>
        <a:bodyPr/>
        <a:lstStyle/>
        <a:p>
          <a:endParaRPr lang="ru-RU"/>
        </a:p>
      </dgm:t>
    </dgm:pt>
    <dgm:pt modelId="{42181BB1-93B4-4727-AF22-DC0BC9B8BA86}">
      <dgm:prSet phldrT="[Текст]"/>
      <dgm:spPr/>
      <dgm:t>
        <a:bodyPr/>
        <a:lstStyle/>
        <a:p>
          <a:r>
            <a:rPr lang="ru-RU" dirty="0" smtClean="0"/>
            <a:t>Это </a:t>
          </a:r>
          <a:r>
            <a:rPr lang="ru-RU" i="1" dirty="0" smtClean="0"/>
            <a:t>желания-конкуренты, </a:t>
          </a:r>
          <a:r>
            <a:rPr lang="ru-RU" dirty="0" smtClean="0"/>
            <a:t>которые потребитель, возможно, захочет удовлетворить</a:t>
          </a:r>
          <a:endParaRPr lang="ru-RU" dirty="0"/>
        </a:p>
      </dgm:t>
    </dgm:pt>
    <dgm:pt modelId="{BAFADB92-C0E3-48E5-9224-A3CA2F03FD64}" type="parTrans" cxnId="{3EA27E4F-BDE4-4D1B-9776-D0E02A82435D}">
      <dgm:prSet/>
      <dgm:spPr/>
      <dgm:t>
        <a:bodyPr/>
        <a:lstStyle/>
        <a:p>
          <a:endParaRPr lang="ru-RU"/>
        </a:p>
      </dgm:t>
    </dgm:pt>
    <dgm:pt modelId="{6C78AC24-7F43-410E-960C-EA597C84E053}" type="sibTrans" cxnId="{3EA27E4F-BDE4-4D1B-9776-D0E02A82435D}">
      <dgm:prSet/>
      <dgm:spPr/>
      <dgm:t>
        <a:bodyPr/>
        <a:lstStyle/>
        <a:p>
          <a:endParaRPr lang="ru-RU"/>
        </a:p>
      </dgm:t>
    </dgm:pt>
    <dgm:pt modelId="{F7904437-17B0-4E52-BA0C-F096B0C8116D}">
      <dgm:prSet phldrT="[Текст]"/>
      <dgm:spPr/>
      <dgm:t>
        <a:bodyPr/>
        <a:lstStyle/>
        <a:p>
          <a:r>
            <a:rPr lang="ru-RU" i="1" dirty="0" smtClean="0"/>
            <a:t>товарно-родовые конкуренты </a:t>
          </a:r>
          <a:endParaRPr lang="ru-RU" dirty="0"/>
        </a:p>
      </dgm:t>
    </dgm:pt>
    <dgm:pt modelId="{FCF10235-573A-4BF8-82B2-CECF55CCBEF4}" type="parTrans" cxnId="{AEDFCE4E-8FE3-4889-9B8C-3CF02775212B}">
      <dgm:prSet/>
      <dgm:spPr/>
      <dgm:t>
        <a:bodyPr/>
        <a:lstStyle/>
        <a:p>
          <a:endParaRPr lang="ru-RU"/>
        </a:p>
      </dgm:t>
    </dgm:pt>
    <dgm:pt modelId="{1845DF6A-15F7-43E0-AC36-648D3C20D714}" type="sibTrans" cxnId="{AEDFCE4E-8FE3-4889-9B8C-3CF02775212B}">
      <dgm:prSet/>
      <dgm:spPr/>
      <dgm:t>
        <a:bodyPr/>
        <a:lstStyle/>
        <a:p>
          <a:endParaRPr lang="ru-RU"/>
        </a:p>
      </dgm:t>
    </dgm:pt>
    <dgm:pt modelId="{08AF8E70-ED1C-4E3C-8D57-AD0A61B71C8F}">
      <dgm:prSet phldrT="[Текст]"/>
      <dgm:spPr/>
      <dgm:t>
        <a:bodyPr/>
        <a:lstStyle/>
        <a:p>
          <a:r>
            <a:rPr lang="ru-RU" dirty="0" smtClean="0"/>
            <a:t>основные способы удовлетворения какого-либо конкретного желания</a:t>
          </a:r>
          <a:endParaRPr lang="ru-RU" dirty="0"/>
        </a:p>
      </dgm:t>
    </dgm:pt>
    <dgm:pt modelId="{99CEA3BC-F81C-473C-88BF-05D07D16E580}" type="parTrans" cxnId="{7B0C919E-41A4-4796-9351-7FFBF7EACCE4}">
      <dgm:prSet/>
      <dgm:spPr/>
      <dgm:t>
        <a:bodyPr/>
        <a:lstStyle/>
        <a:p>
          <a:endParaRPr lang="ru-RU"/>
        </a:p>
      </dgm:t>
    </dgm:pt>
    <dgm:pt modelId="{1B567B1E-0349-4A7D-94F0-26B2F4850931}" type="sibTrans" cxnId="{7B0C919E-41A4-4796-9351-7FFBF7EACCE4}">
      <dgm:prSet/>
      <dgm:spPr/>
      <dgm:t>
        <a:bodyPr/>
        <a:lstStyle/>
        <a:p>
          <a:endParaRPr lang="ru-RU"/>
        </a:p>
      </dgm:t>
    </dgm:pt>
    <dgm:pt modelId="{9AF47332-3C9C-4B85-BFA7-30A5E8DC2F60}">
      <dgm:prSet phldrT="[Текст]"/>
      <dgm:spPr/>
      <dgm:t>
        <a:bodyPr/>
        <a:lstStyle/>
        <a:p>
          <a:r>
            <a:rPr lang="ru-RU" i="1" dirty="0" smtClean="0"/>
            <a:t>марками-конкурентами</a:t>
          </a:r>
          <a:endParaRPr lang="ru-RU" dirty="0"/>
        </a:p>
      </dgm:t>
    </dgm:pt>
    <dgm:pt modelId="{4F2B696E-30FF-4B93-9A6B-859852320AD1}" type="parTrans" cxnId="{C2016C66-36A7-4FB5-843B-037B6861E922}">
      <dgm:prSet/>
      <dgm:spPr/>
      <dgm:t>
        <a:bodyPr/>
        <a:lstStyle/>
        <a:p>
          <a:endParaRPr lang="ru-RU"/>
        </a:p>
      </dgm:t>
    </dgm:pt>
    <dgm:pt modelId="{161EB372-C3C0-42CB-9D5E-1B032C3E1E39}" type="sibTrans" cxnId="{C2016C66-36A7-4FB5-843B-037B6861E922}">
      <dgm:prSet/>
      <dgm:spPr/>
      <dgm:t>
        <a:bodyPr/>
        <a:lstStyle/>
        <a:p>
          <a:endParaRPr lang="ru-RU"/>
        </a:p>
      </dgm:t>
    </dgm:pt>
    <dgm:pt modelId="{54420818-2F86-4589-9819-4B0E204CAF11}">
      <dgm:prSet phldrT="[Текст]"/>
      <dgm:spPr/>
      <dgm:t>
        <a:bodyPr/>
        <a:lstStyle/>
        <a:p>
          <a:r>
            <a:rPr lang="ru-RU" dirty="0" smtClean="0"/>
            <a:t>Это разные марки одного и того же товара</a:t>
          </a:r>
          <a:endParaRPr lang="ru-RU" dirty="0"/>
        </a:p>
      </dgm:t>
    </dgm:pt>
    <dgm:pt modelId="{14FBF933-FBAA-4FCD-A3BC-106AA6EE7E87}" type="parTrans" cxnId="{8BEC0026-5E36-4958-BAE2-F3C15B4194B0}">
      <dgm:prSet/>
      <dgm:spPr/>
      <dgm:t>
        <a:bodyPr/>
        <a:lstStyle/>
        <a:p>
          <a:endParaRPr lang="ru-RU"/>
        </a:p>
      </dgm:t>
    </dgm:pt>
    <dgm:pt modelId="{95036B6B-656B-4937-B4C4-980A920D4C0E}" type="sibTrans" cxnId="{8BEC0026-5E36-4958-BAE2-F3C15B4194B0}">
      <dgm:prSet/>
      <dgm:spPr/>
      <dgm:t>
        <a:bodyPr/>
        <a:lstStyle/>
        <a:p>
          <a:endParaRPr lang="ru-RU"/>
        </a:p>
      </dgm:t>
    </dgm:pt>
    <dgm:pt modelId="{9DED49E5-A66C-4ED7-9157-5306FE6C325E}">
      <dgm:prSet phldrT="[Текст]"/>
      <dgm:spPr/>
      <dgm:t>
        <a:bodyPr/>
        <a:lstStyle/>
        <a:p>
          <a:r>
            <a:rPr lang="ru-RU" i="1" dirty="0" smtClean="0"/>
            <a:t>товарно-видовых конкурентов</a:t>
          </a:r>
          <a:endParaRPr lang="ru-RU" dirty="0"/>
        </a:p>
      </dgm:t>
    </dgm:pt>
    <dgm:pt modelId="{2288AB55-6968-4858-877D-AF7B546B5229}" type="parTrans" cxnId="{EC79F260-EBB4-4D1D-B79E-58FAA76E367C}">
      <dgm:prSet/>
      <dgm:spPr/>
      <dgm:t>
        <a:bodyPr/>
        <a:lstStyle/>
        <a:p>
          <a:endParaRPr lang="ru-RU"/>
        </a:p>
      </dgm:t>
    </dgm:pt>
    <dgm:pt modelId="{663268A0-E46F-426F-89CF-834D48BBFEBF}" type="sibTrans" cxnId="{EC79F260-EBB4-4D1D-B79E-58FAA76E367C}">
      <dgm:prSet/>
      <dgm:spPr/>
      <dgm:t>
        <a:bodyPr/>
        <a:lstStyle/>
        <a:p>
          <a:endParaRPr lang="ru-RU"/>
        </a:p>
      </dgm:t>
    </dgm:pt>
    <dgm:pt modelId="{152A6974-24BC-4F17-B903-E555AD25999C}">
      <dgm:prSet phldrT="[Текст]"/>
      <dgm:spPr/>
      <dgm:t>
        <a:bodyPr/>
        <a:lstStyle/>
        <a:p>
          <a:r>
            <a:rPr lang="ru-RU" dirty="0" smtClean="0"/>
            <a:t>разновидностей того же товара, способных удовлетворить конкретное желание покупателя</a:t>
          </a:r>
          <a:endParaRPr lang="ru-RU" dirty="0"/>
        </a:p>
      </dgm:t>
    </dgm:pt>
    <dgm:pt modelId="{C32C6B18-6E4A-4617-BC3A-75D5CBF692AC}" type="parTrans" cxnId="{1377A2E4-B560-4582-B0F7-E7C38FAE329D}">
      <dgm:prSet/>
      <dgm:spPr/>
      <dgm:t>
        <a:bodyPr/>
        <a:lstStyle/>
        <a:p>
          <a:endParaRPr lang="ru-RU"/>
        </a:p>
      </dgm:t>
    </dgm:pt>
    <dgm:pt modelId="{84B66325-887B-46D3-84E5-37A637F3FF43}" type="sibTrans" cxnId="{1377A2E4-B560-4582-B0F7-E7C38FAE329D}">
      <dgm:prSet/>
      <dgm:spPr/>
      <dgm:t>
        <a:bodyPr/>
        <a:lstStyle/>
        <a:p>
          <a:endParaRPr lang="ru-RU"/>
        </a:p>
      </dgm:t>
    </dgm:pt>
    <dgm:pt modelId="{815F4839-4E76-45CC-8B85-8F3B6CA14FE5}" type="pres">
      <dgm:prSet presAssocID="{2B537C8D-A7BF-4D05-ADAC-F4A643571F1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0E8D86-7CDD-4184-A863-251E486C087F}" type="pres">
      <dgm:prSet presAssocID="{2B537C8D-A7BF-4D05-ADAC-F4A643571F1D}" presName="children" presStyleCnt="0"/>
      <dgm:spPr/>
    </dgm:pt>
    <dgm:pt modelId="{CF8A2E06-A8A4-4DD1-B879-DD85E76244F1}" type="pres">
      <dgm:prSet presAssocID="{2B537C8D-A7BF-4D05-ADAC-F4A643571F1D}" presName="child1group" presStyleCnt="0"/>
      <dgm:spPr/>
    </dgm:pt>
    <dgm:pt modelId="{E8B12D01-DC15-44E7-B134-10D3BAFD18B3}" type="pres">
      <dgm:prSet presAssocID="{2B537C8D-A7BF-4D05-ADAC-F4A643571F1D}" presName="child1" presStyleLbl="bgAcc1" presStyleIdx="0" presStyleCnt="4" custLinFactNeighborX="-19602" custLinFactNeighborY="3956"/>
      <dgm:spPr/>
      <dgm:t>
        <a:bodyPr/>
        <a:lstStyle/>
        <a:p>
          <a:endParaRPr lang="ru-RU"/>
        </a:p>
      </dgm:t>
    </dgm:pt>
    <dgm:pt modelId="{243AE9EB-C858-48DC-B1FA-5CF6B9211DC3}" type="pres">
      <dgm:prSet presAssocID="{2B537C8D-A7BF-4D05-ADAC-F4A643571F1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3267D-966C-4DB4-97EE-D3E6D193EF79}" type="pres">
      <dgm:prSet presAssocID="{2B537C8D-A7BF-4D05-ADAC-F4A643571F1D}" presName="child2group" presStyleCnt="0"/>
      <dgm:spPr/>
    </dgm:pt>
    <dgm:pt modelId="{964CBA2E-3779-4FE0-ABD3-BF25AC34B475}" type="pres">
      <dgm:prSet presAssocID="{2B537C8D-A7BF-4D05-ADAC-F4A643571F1D}" presName="child2" presStyleLbl="bgAcc1" presStyleIdx="1" presStyleCnt="4" custLinFactNeighborX="19669" custLinFactNeighborY="3956"/>
      <dgm:spPr/>
      <dgm:t>
        <a:bodyPr/>
        <a:lstStyle/>
        <a:p>
          <a:endParaRPr lang="ru-RU"/>
        </a:p>
      </dgm:t>
    </dgm:pt>
    <dgm:pt modelId="{2E8AC2CC-D58A-498E-BCD1-EE2D1AFFB2D7}" type="pres">
      <dgm:prSet presAssocID="{2B537C8D-A7BF-4D05-ADAC-F4A643571F1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D7777-B093-47B4-B31F-0E09E3D3F459}" type="pres">
      <dgm:prSet presAssocID="{2B537C8D-A7BF-4D05-ADAC-F4A643571F1D}" presName="child3group" presStyleCnt="0"/>
      <dgm:spPr/>
    </dgm:pt>
    <dgm:pt modelId="{13F80448-7C50-4CEF-ABE7-340CC0C5A6FE}" type="pres">
      <dgm:prSet presAssocID="{2B537C8D-A7BF-4D05-ADAC-F4A643571F1D}" presName="child3" presStyleLbl="bgAcc1" presStyleIdx="2" presStyleCnt="4" custLinFactNeighborX="19669" custLinFactNeighborY="1108"/>
      <dgm:spPr/>
      <dgm:t>
        <a:bodyPr/>
        <a:lstStyle/>
        <a:p>
          <a:endParaRPr lang="ru-RU"/>
        </a:p>
      </dgm:t>
    </dgm:pt>
    <dgm:pt modelId="{4DC107EE-586C-4FDC-833D-E69154D83D14}" type="pres">
      <dgm:prSet presAssocID="{2B537C8D-A7BF-4D05-ADAC-F4A643571F1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F6002-FFCF-46D2-B7C5-D7FD4A50B7FD}" type="pres">
      <dgm:prSet presAssocID="{2B537C8D-A7BF-4D05-ADAC-F4A643571F1D}" presName="child4group" presStyleCnt="0"/>
      <dgm:spPr/>
    </dgm:pt>
    <dgm:pt modelId="{C490F614-AB29-46EB-BF2B-1F0F6A972FC9}" type="pres">
      <dgm:prSet presAssocID="{2B537C8D-A7BF-4D05-ADAC-F4A643571F1D}" presName="child4" presStyleLbl="bgAcc1" presStyleIdx="3" presStyleCnt="4" custLinFactNeighborX="-19602" custLinFactNeighborY="1108"/>
      <dgm:spPr/>
      <dgm:t>
        <a:bodyPr/>
        <a:lstStyle/>
        <a:p>
          <a:endParaRPr lang="ru-RU"/>
        </a:p>
      </dgm:t>
    </dgm:pt>
    <dgm:pt modelId="{A73600FC-08BC-4917-9380-F4810D695FB0}" type="pres">
      <dgm:prSet presAssocID="{2B537C8D-A7BF-4D05-ADAC-F4A643571F1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F92A1-7562-4D47-8291-4DCC5F418C64}" type="pres">
      <dgm:prSet presAssocID="{2B537C8D-A7BF-4D05-ADAC-F4A643571F1D}" presName="childPlaceholder" presStyleCnt="0"/>
      <dgm:spPr/>
    </dgm:pt>
    <dgm:pt modelId="{642FFAF2-CC8A-4803-8E87-57BFB09D2E79}" type="pres">
      <dgm:prSet presAssocID="{2B537C8D-A7BF-4D05-ADAC-F4A643571F1D}" presName="circle" presStyleCnt="0"/>
      <dgm:spPr/>
    </dgm:pt>
    <dgm:pt modelId="{14ADDAF1-E379-4AE0-974E-27020350BD81}" type="pres">
      <dgm:prSet presAssocID="{2B537C8D-A7BF-4D05-ADAC-F4A643571F1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31EB-8138-45FC-9D66-3E6CEBE28134}" type="pres">
      <dgm:prSet presAssocID="{2B537C8D-A7BF-4D05-ADAC-F4A643571F1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ACE14-E8C5-4671-B689-A279A844B3CF}" type="pres">
      <dgm:prSet presAssocID="{2B537C8D-A7BF-4D05-ADAC-F4A643571F1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058B3-8EB4-4F13-83C0-C102971F0EF3}" type="pres">
      <dgm:prSet presAssocID="{2B537C8D-A7BF-4D05-ADAC-F4A643571F1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AF72F-555E-4C88-A3A0-4EE10BD6D13C}" type="pres">
      <dgm:prSet presAssocID="{2B537C8D-A7BF-4D05-ADAC-F4A643571F1D}" presName="quadrantPlaceholder" presStyleCnt="0"/>
      <dgm:spPr/>
    </dgm:pt>
    <dgm:pt modelId="{BF4D1786-5E1E-448B-99AB-70401E3D0FB8}" type="pres">
      <dgm:prSet presAssocID="{2B537C8D-A7BF-4D05-ADAC-F4A643571F1D}" presName="center1" presStyleLbl="fgShp" presStyleIdx="0" presStyleCnt="2"/>
      <dgm:spPr/>
    </dgm:pt>
    <dgm:pt modelId="{DF114448-B6B4-47EB-977D-D991ABE174D1}" type="pres">
      <dgm:prSet presAssocID="{2B537C8D-A7BF-4D05-ADAC-F4A643571F1D}" presName="center2" presStyleLbl="fgShp" presStyleIdx="1" presStyleCnt="2"/>
      <dgm:spPr/>
    </dgm:pt>
  </dgm:ptLst>
  <dgm:cxnLst>
    <dgm:cxn modelId="{578015C2-6CE2-4249-BD28-B68D01515A97}" type="presOf" srcId="{54420818-2F86-4589-9819-4B0E204CAF11}" destId="{13F80448-7C50-4CEF-ABE7-340CC0C5A6FE}" srcOrd="0" destOrd="0" presId="urn:microsoft.com/office/officeart/2005/8/layout/cycle4"/>
    <dgm:cxn modelId="{4B6B48B6-D0C1-4897-9146-C2AD0342D01D}" type="presOf" srcId="{152A6974-24BC-4F17-B903-E555AD25999C}" destId="{A73600FC-08BC-4917-9380-F4810D695FB0}" srcOrd="1" destOrd="0" presId="urn:microsoft.com/office/officeart/2005/8/layout/cycle4"/>
    <dgm:cxn modelId="{3B4EBAC2-28A9-4DD2-B84B-6E8BFAA95DA0}" type="presOf" srcId="{42181BB1-93B4-4727-AF22-DC0BC9B8BA86}" destId="{243AE9EB-C858-48DC-B1FA-5CF6B9211DC3}" srcOrd="1" destOrd="0" presId="urn:microsoft.com/office/officeart/2005/8/layout/cycle4"/>
    <dgm:cxn modelId="{6F2E0023-4F66-42C3-A5FB-A03AC89826D6}" srcId="{2B537C8D-A7BF-4D05-ADAC-F4A643571F1D}" destId="{26FF43C9-E420-4955-8F4D-3EECD6B0327C}" srcOrd="0" destOrd="0" parTransId="{C360D3AE-B567-41D0-9D04-A5690ABBDA5C}" sibTransId="{803752C3-7DB2-4B25-97E5-7F21FE39A1AD}"/>
    <dgm:cxn modelId="{449DD835-7930-4AB6-81AF-F54AA13B4646}" type="presOf" srcId="{F7904437-17B0-4E52-BA0C-F096B0C8116D}" destId="{2A3A31EB-8138-45FC-9D66-3E6CEBE28134}" srcOrd="0" destOrd="0" presId="urn:microsoft.com/office/officeart/2005/8/layout/cycle4"/>
    <dgm:cxn modelId="{B869C7CD-DD71-4A10-BFE9-C9712D93E30E}" type="presOf" srcId="{2B537C8D-A7BF-4D05-ADAC-F4A643571F1D}" destId="{815F4839-4E76-45CC-8B85-8F3B6CA14FE5}" srcOrd="0" destOrd="0" presId="urn:microsoft.com/office/officeart/2005/8/layout/cycle4"/>
    <dgm:cxn modelId="{9DACA41C-06A1-4AD8-8C7A-2DBABEDB1DB8}" type="presOf" srcId="{26FF43C9-E420-4955-8F4D-3EECD6B0327C}" destId="{14ADDAF1-E379-4AE0-974E-27020350BD81}" srcOrd="0" destOrd="0" presId="urn:microsoft.com/office/officeart/2005/8/layout/cycle4"/>
    <dgm:cxn modelId="{7B0C919E-41A4-4796-9351-7FFBF7EACCE4}" srcId="{F7904437-17B0-4E52-BA0C-F096B0C8116D}" destId="{08AF8E70-ED1C-4E3C-8D57-AD0A61B71C8F}" srcOrd="0" destOrd="0" parTransId="{99CEA3BC-F81C-473C-88BF-05D07D16E580}" sibTransId="{1B567B1E-0349-4A7D-94F0-26B2F4850931}"/>
    <dgm:cxn modelId="{98622C8D-C72B-4A6A-84FF-EDBF2C03DA2B}" type="presOf" srcId="{9DED49E5-A66C-4ED7-9157-5306FE6C325E}" destId="{22B058B3-8EB4-4F13-83C0-C102971F0EF3}" srcOrd="0" destOrd="0" presId="urn:microsoft.com/office/officeart/2005/8/layout/cycle4"/>
    <dgm:cxn modelId="{AAFB3B43-D337-4B76-9F81-95D8ED2CBDE4}" type="presOf" srcId="{152A6974-24BC-4F17-B903-E555AD25999C}" destId="{C490F614-AB29-46EB-BF2B-1F0F6A972FC9}" srcOrd="0" destOrd="0" presId="urn:microsoft.com/office/officeart/2005/8/layout/cycle4"/>
    <dgm:cxn modelId="{EC79F260-EBB4-4D1D-B79E-58FAA76E367C}" srcId="{2B537C8D-A7BF-4D05-ADAC-F4A643571F1D}" destId="{9DED49E5-A66C-4ED7-9157-5306FE6C325E}" srcOrd="3" destOrd="0" parTransId="{2288AB55-6968-4858-877D-AF7B546B5229}" sibTransId="{663268A0-E46F-426F-89CF-834D48BBFEBF}"/>
    <dgm:cxn modelId="{1A50C9DF-A1F9-449E-A550-64DC3294A597}" type="presOf" srcId="{08AF8E70-ED1C-4E3C-8D57-AD0A61B71C8F}" destId="{2E8AC2CC-D58A-498E-BCD1-EE2D1AFFB2D7}" srcOrd="1" destOrd="0" presId="urn:microsoft.com/office/officeart/2005/8/layout/cycle4"/>
    <dgm:cxn modelId="{1377A2E4-B560-4582-B0F7-E7C38FAE329D}" srcId="{9DED49E5-A66C-4ED7-9157-5306FE6C325E}" destId="{152A6974-24BC-4F17-B903-E555AD25999C}" srcOrd="0" destOrd="0" parTransId="{C32C6B18-6E4A-4617-BC3A-75D5CBF692AC}" sibTransId="{84B66325-887B-46D3-84E5-37A637F3FF43}"/>
    <dgm:cxn modelId="{8BEC0026-5E36-4958-BAE2-F3C15B4194B0}" srcId="{9AF47332-3C9C-4B85-BFA7-30A5E8DC2F60}" destId="{54420818-2F86-4589-9819-4B0E204CAF11}" srcOrd="0" destOrd="0" parTransId="{14FBF933-FBAA-4FCD-A3BC-106AA6EE7E87}" sibTransId="{95036B6B-656B-4937-B4C4-980A920D4C0E}"/>
    <dgm:cxn modelId="{86980E60-21ED-4B29-9FE4-27CDFEFB20A8}" type="presOf" srcId="{9AF47332-3C9C-4B85-BFA7-30A5E8DC2F60}" destId="{9CAACE14-E8C5-4671-B689-A279A844B3CF}" srcOrd="0" destOrd="0" presId="urn:microsoft.com/office/officeart/2005/8/layout/cycle4"/>
    <dgm:cxn modelId="{62D6F99F-1AB5-4DAA-9DAD-38474DE42F3E}" type="presOf" srcId="{08AF8E70-ED1C-4E3C-8D57-AD0A61B71C8F}" destId="{964CBA2E-3779-4FE0-ABD3-BF25AC34B475}" srcOrd="0" destOrd="0" presId="urn:microsoft.com/office/officeart/2005/8/layout/cycle4"/>
    <dgm:cxn modelId="{03EF573F-DDDC-4998-91F6-BAD59A7E61F1}" type="presOf" srcId="{42181BB1-93B4-4727-AF22-DC0BC9B8BA86}" destId="{E8B12D01-DC15-44E7-B134-10D3BAFD18B3}" srcOrd="0" destOrd="0" presId="urn:microsoft.com/office/officeart/2005/8/layout/cycle4"/>
    <dgm:cxn modelId="{C964570F-8CD3-47F9-B65A-111A9AC78995}" type="presOf" srcId="{54420818-2F86-4589-9819-4B0E204CAF11}" destId="{4DC107EE-586C-4FDC-833D-E69154D83D14}" srcOrd="1" destOrd="0" presId="urn:microsoft.com/office/officeart/2005/8/layout/cycle4"/>
    <dgm:cxn modelId="{AEDFCE4E-8FE3-4889-9B8C-3CF02775212B}" srcId="{2B537C8D-A7BF-4D05-ADAC-F4A643571F1D}" destId="{F7904437-17B0-4E52-BA0C-F096B0C8116D}" srcOrd="1" destOrd="0" parTransId="{FCF10235-573A-4BF8-82B2-CECF55CCBEF4}" sibTransId="{1845DF6A-15F7-43E0-AC36-648D3C20D714}"/>
    <dgm:cxn modelId="{3EA27E4F-BDE4-4D1B-9776-D0E02A82435D}" srcId="{26FF43C9-E420-4955-8F4D-3EECD6B0327C}" destId="{42181BB1-93B4-4727-AF22-DC0BC9B8BA86}" srcOrd="0" destOrd="0" parTransId="{BAFADB92-C0E3-48E5-9224-A3CA2F03FD64}" sibTransId="{6C78AC24-7F43-410E-960C-EA597C84E053}"/>
    <dgm:cxn modelId="{C2016C66-36A7-4FB5-843B-037B6861E922}" srcId="{2B537C8D-A7BF-4D05-ADAC-F4A643571F1D}" destId="{9AF47332-3C9C-4B85-BFA7-30A5E8DC2F60}" srcOrd="2" destOrd="0" parTransId="{4F2B696E-30FF-4B93-9A6B-859852320AD1}" sibTransId="{161EB372-C3C0-42CB-9D5E-1B032C3E1E39}"/>
    <dgm:cxn modelId="{F6B6B185-17EC-4BF1-B55A-83A96958798B}" type="presParOf" srcId="{815F4839-4E76-45CC-8B85-8F3B6CA14FE5}" destId="{CF0E8D86-7CDD-4184-A863-251E486C087F}" srcOrd="0" destOrd="0" presId="urn:microsoft.com/office/officeart/2005/8/layout/cycle4"/>
    <dgm:cxn modelId="{846D1DC4-6061-40A5-8D50-F77F42611D29}" type="presParOf" srcId="{CF0E8D86-7CDD-4184-A863-251E486C087F}" destId="{CF8A2E06-A8A4-4DD1-B879-DD85E76244F1}" srcOrd="0" destOrd="0" presId="urn:microsoft.com/office/officeart/2005/8/layout/cycle4"/>
    <dgm:cxn modelId="{0745315E-929B-4E38-B174-6F40FC631510}" type="presParOf" srcId="{CF8A2E06-A8A4-4DD1-B879-DD85E76244F1}" destId="{E8B12D01-DC15-44E7-B134-10D3BAFD18B3}" srcOrd="0" destOrd="0" presId="urn:microsoft.com/office/officeart/2005/8/layout/cycle4"/>
    <dgm:cxn modelId="{0FBBF4E4-7777-4565-AB1B-4E89EF0CEA6B}" type="presParOf" srcId="{CF8A2E06-A8A4-4DD1-B879-DD85E76244F1}" destId="{243AE9EB-C858-48DC-B1FA-5CF6B9211DC3}" srcOrd="1" destOrd="0" presId="urn:microsoft.com/office/officeart/2005/8/layout/cycle4"/>
    <dgm:cxn modelId="{5B7D1858-3983-4A9E-9FD4-F90199E3FFF4}" type="presParOf" srcId="{CF0E8D86-7CDD-4184-A863-251E486C087F}" destId="{0883267D-966C-4DB4-97EE-D3E6D193EF79}" srcOrd="1" destOrd="0" presId="urn:microsoft.com/office/officeart/2005/8/layout/cycle4"/>
    <dgm:cxn modelId="{79390A69-B8DE-4A3E-A69D-624BA6E329ED}" type="presParOf" srcId="{0883267D-966C-4DB4-97EE-D3E6D193EF79}" destId="{964CBA2E-3779-4FE0-ABD3-BF25AC34B475}" srcOrd="0" destOrd="0" presId="urn:microsoft.com/office/officeart/2005/8/layout/cycle4"/>
    <dgm:cxn modelId="{DB224610-4A0F-4835-B424-0D7FD38CEC72}" type="presParOf" srcId="{0883267D-966C-4DB4-97EE-D3E6D193EF79}" destId="{2E8AC2CC-D58A-498E-BCD1-EE2D1AFFB2D7}" srcOrd="1" destOrd="0" presId="urn:microsoft.com/office/officeart/2005/8/layout/cycle4"/>
    <dgm:cxn modelId="{34F31E07-5EB4-4DF8-A255-E66A25E70576}" type="presParOf" srcId="{CF0E8D86-7CDD-4184-A863-251E486C087F}" destId="{EE4D7777-B093-47B4-B31F-0E09E3D3F459}" srcOrd="2" destOrd="0" presId="urn:microsoft.com/office/officeart/2005/8/layout/cycle4"/>
    <dgm:cxn modelId="{A9941A19-908E-42A9-9AC1-59FF8E576FB3}" type="presParOf" srcId="{EE4D7777-B093-47B4-B31F-0E09E3D3F459}" destId="{13F80448-7C50-4CEF-ABE7-340CC0C5A6FE}" srcOrd="0" destOrd="0" presId="urn:microsoft.com/office/officeart/2005/8/layout/cycle4"/>
    <dgm:cxn modelId="{06C63B29-56DF-48E7-B9FC-7CC887CB12E8}" type="presParOf" srcId="{EE4D7777-B093-47B4-B31F-0E09E3D3F459}" destId="{4DC107EE-586C-4FDC-833D-E69154D83D14}" srcOrd="1" destOrd="0" presId="urn:microsoft.com/office/officeart/2005/8/layout/cycle4"/>
    <dgm:cxn modelId="{9CD6227E-B2AF-4AC7-87E3-B8531F5F0943}" type="presParOf" srcId="{CF0E8D86-7CDD-4184-A863-251E486C087F}" destId="{BE6F6002-FFCF-46D2-B7C5-D7FD4A50B7FD}" srcOrd="3" destOrd="0" presId="urn:microsoft.com/office/officeart/2005/8/layout/cycle4"/>
    <dgm:cxn modelId="{AA42C2E4-D60C-420B-8D55-9D4FBAAAE87D}" type="presParOf" srcId="{BE6F6002-FFCF-46D2-B7C5-D7FD4A50B7FD}" destId="{C490F614-AB29-46EB-BF2B-1F0F6A972FC9}" srcOrd="0" destOrd="0" presId="urn:microsoft.com/office/officeart/2005/8/layout/cycle4"/>
    <dgm:cxn modelId="{9C4E90E0-D65A-4DDF-B155-E827707B6669}" type="presParOf" srcId="{BE6F6002-FFCF-46D2-B7C5-D7FD4A50B7FD}" destId="{A73600FC-08BC-4917-9380-F4810D695FB0}" srcOrd="1" destOrd="0" presId="urn:microsoft.com/office/officeart/2005/8/layout/cycle4"/>
    <dgm:cxn modelId="{CBE2BECA-5D44-4C7A-A035-4657B01ABD53}" type="presParOf" srcId="{CF0E8D86-7CDD-4184-A863-251E486C087F}" destId="{76CF92A1-7562-4D47-8291-4DCC5F418C64}" srcOrd="4" destOrd="0" presId="urn:microsoft.com/office/officeart/2005/8/layout/cycle4"/>
    <dgm:cxn modelId="{E29FD7B7-1544-4CAF-BD9A-4EF30951E4C6}" type="presParOf" srcId="{815F4839-4E76-45CC-8B85-8F3B6CA14FE5}" destId="{642FFAF2-CC8A-4803-8E87-57BFB09D2E79}" srcOrd="1" destOrd="0" presId="urn:microsoft.com/office/officeart/2005/8/layout/cycle4"/>
    <dgm:cxn modelId="{75CF0364-8344-4F8B-8A03-FB1BB03CD212}" type="presParOf" srcId="{642FFAF2-CC8A-4803-8E87-57BFB09D2E79}" destId="{14ADDAF1-E379-4AE0-974E-27020350BD81}" srcOrd="0" destOrd="0" presId="urn:microsoft.com/office/officeart/2005/8/layout/cycle4"/>
    <dgm:cxn modelId="{112D8209-55C2-4048-85E6-6E07BDD90523}" type="presParOf" srcId="{642FFAF2-CC8A-4803-8E87-57BFB09D2E79}" destId="{2A3A31EB-8138-45FC-9D66-3E6CEBE28134}" srcOrd="1" destOrd="0" presId="urn:microsoft.com/office/officeart/2005/8/layout/cycle4"/>
    <dgm:cxn modelId="{87EB3FD2-F8DD-45A1-B9B8-C4FC2FB13661}" type="presParOf" srcId="{642FFAF2-CC8A-4803-8E87-57BFB09D2E79}" destId="{9CAACE14-E8C5-4671-B689-A279A844B3CF}" srcOrd="2" destOrd="0" presId="urn:microsoft.com/office/officeart/2005/8/layout/cycle4"/>
    <dgm:cxn modelId="{BF295012-D147-4F4A-800B-3CC875B93425}" type="presParOf" srcId="{642FFAF2-CC8A-4803-8E87-57BFB09D2E79}" destId="{22B058B3-8EB4-4F13-83C0-C102971F0EF3}" srcOrd="3" destOrd="0" presId="urn:microsoft.com/office/officeart/2005/8/layout/cycle4"/>
    <dgm:cxn modelId="{3F5CA919-D677-45BC-B56B-EC7487D6835C}" type="presParOf" srcId="{642FFAF2-CC8A-4803-8E87-57BFB09D2E79}" destId="{6DAAF72F-555E-4C88-A3A0-4EE10BD6D13C}" srcOrd="4" destOrd="0" presId="urn:microsoft.com/office/officeart/2005/8/layout/cycle4"/>
    <dgm:cxn modelId="{4F171A7E-2229-4A82-B00A-03823C7E051D}" type="presParOf" srcId="{815F4839-4E76-45CC-8B85-8F3B6CA14FE5}" destId="{BF4D1786-5E1E-448B-99AB-70401E3D0FB8}" srcOrd="2" destOrd="0" presId="urn:microsoft.com/office/officeart/2005/8/layout/cycle4"/>
    <dgm:cxn modelId="{07D5913F-129E-4B13-B884-B132314E9205}" type="presParOf" srcId="{815F4839-4E76-45CC-8B85-8F3B6CA14FE5}" destId="{DF114448-B6B4-47EB-977D-D991ABE174D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29EF4D-556A-4CC6-9991-FE57A0E8E252}" type="doc">
      <dgm:prSet loTypeId="urn:microsoft.com/office/officeart/2005/8/layout/radial1" loCatId="relationship" qsTypeId="urn:microsoft.com/office/officeart/2005/8/quickstyle/simple1" qsCatId="simple" csTypeId="urn:microsoft.com/office/officeart/2005/8/colors/accent0_2" csCatId="mainScheme"/>
      <dgm:spPr/>
    </dgm:pt>
    <dgm:pt modelId="{CBC82A38-5D8E-4599-B238-B6A9747A9C8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маркетинга</a:t>
          </a:r>
          <a:endParaRPr kumimoji="0" lang="ru-RU" sz="11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E655D83E-7241-48B8-A8F8-ADAE2DA91625}" type="parTrans" cxnId="{AC6FD395-BDAD-46BC-A892-4DBC5365CF02}">
      <dgm:prSet/>
      <dgm:spPr/>
      <dgm:t>
        <a:bodyPr/>
        <a:lstStyle/>
        <a:p>
          <a:endParaRPr lang="ru-RU" sz="1100"/>
        </a:p>
      </dgm:t>
    </dgm:pt>
    <dgm:pt modelId="{64F54122-93DA-49FB-942E-9D9D2C086192}" type="sibTrans" cxnId="{AC6FD395-BDAD-46BC-A892-4DBC5365CF02}">
      <dgm:prSet/>
      <dgm:spPr/>
      <dgm:t>
        <a:bodyPr/>
        <a:lstStyle/>
        <a:p>
          <a:endParaRPr lang="ru-RU" sz="1100"/>
        </a:p>
      </dgm:t>
    </dgm:pt>
    <dgm:pt modelId="{DB510755-67B3-46CE-A8DB-826ACCCC7C9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информации</a:t>
          </a:r>
          <a:endParaRPr kumimoji="0" lang="ru-RU" sz="11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C5D4C5CE-1B7E-4639-B1E8-6BDA413B5B4E}" type="parTrans" cxnId="{AB3AFD10-1C34-44FB-AF70-F3AC9D55CEF8}">
      <dgm:prSet custT="1"/>
      <dgm:spPr/>
      <dgm:t>
        <a:bodyPr/>
        <a:lstStyle/>
        <a:p>
          <a:endParaRPr lang="ru-RU" sz="1100"/>
        </a:p>
      </dgm:t>
    </dgm:pt>
    <dgm:pt modelId="{4002B0AE-9C54-4E98-8629-33D25D7C82D4}" type="sibTrans" cxnId="{AB3AFD10-1C34-44FB-AF70-F3AC9D55CEF8}">
      <dgm:prSet/>
      <dgm:spPr/>
      <dgm:t>
        <a:bodyPr/>
        <a:lstStyle/>
        <a:p>
          <a:endParaRPr lang="ru-RU" sz="1100"/>
        </a:p>
      </dgm:t>
    </dgm:pt>
    <dgm:pt modelId="{679C6557-6A11-4DD7-8EEF-E2F0CBA3635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целей и стратегий</a:t>
          </a:r>
          <a:endParaRPr kumimoji="0" lang="ru-RU" sz="11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58F74ADA-DD07-4E35-ABA6-3D625F87395B}" type="parTrans" cxnId="{0377FD8D-D24B-49B9-B02C-BB9CD10F1B33}">
      <dgm:prSet custT="1"/>
      <dgm:spPr/>
      <dgm:t>
        <a:bodyPr/>
        <a:lstStyle/>
        <a:p>
          <a:endParaRPr lang="ru-RU" sz="1100"/>
        </a:p>
      </dgm:t>
    </dgm:pt>
    <dgm:pt modelId="{69BD1DBF-0972-450A-93D4-0704E244D629}" type="sibTrans" cxnId="{0377FD8D-D24B-49B9-B02C-BB9CD10F1B33}">
      <dgm:prSet/>
      <dgm:spPr/>
      <dgm:t>
        <a:bodyPr/>
        <a:lstStyle/>
        <a:p>
          <a:endParaRPr lang="ru-RU" sz="1100"/>
        </a:p>
      </dgm:t>
    </dgm:pt>
    <dgm:pt modelId="{683A73B6-96E5-4AEA-9E93-C8075375E2A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мероприятий</a:t>
          </a:r>
          <a:endParaRPr kumimoji="0" lang="ru-RU" sz="11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F344154B-B029-4334-A869-6B5C1A0A0E6F}" type="parTrans" cxnId="{8871B2B4-45E6-41A2-A1EE-9C9D51D6B0E3}">
      <dgm:prSet custT="1"/>
      <dgm:spPr/>
      <dgm:t>
        <a:bodyPr/>
        <a:lstStyle/>
        <a:p>
          <a:endParaRPr lang="ru-RU" sz="1100"/>
        </a:p>
      </dgm:t>
    </dgm:pt>
    <dgm:pt modelId="{04ADB855-EE5C-448F-9B26-9E3444463DA2}" type="sibTrans" cxnId="{8871B2B4-45E6-41A2-A1EE-9C9D51D6B0E3}">
      <dgm:prSet/>
      <dgm:spPr/>
      <dgm:t>
        <a:bodyPr/>
        <a:lstStyle/>
        <a:p>
          <a:endParaRPr lang="ru-RU" sz="1100"/>
        </a:p>
      </dgm:t>
    </dgm:pt>
    <dgm:pt modelId="{87FBAD50-F33F-46EE-8032-EF2567337B2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организационных структур и процессов</a:t>
          </a:r>
          <a:endParaRPr kumimoji="0" lang="ru-RU" sz="11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A53221BA-2331-433F-9692-09F57C37626A}" type="parTrans" cxnId="{09B7BC4D-9C02-425A-A657-FAA77A096A85}">
      <dgm:prSet custT="1"/>
      <dgm:spPr/>
      <dgm:t>
        <a:bodyPr/>
        <a:lstStyle/>
        <a:p>
          <a:endParaRPr lang="ru-RU" sz="1100"/>
        </a:p>
      </dgm:t>
    </dgm:pt>
    <dgm:pt modelId="{813064B5-B0EC-4E5F-8713-7031ECE8CDF0}" type="sibTrans" cxnId="{09B7BC4D-9C02-425A-A657-FAA77A096A85}">
      <dgm:prSet/>
      <dgm:spPr/>
      <dgm:t>
        <a:bodyPr/>
        <a:lstStyle/>
        <a:p>
          <a:endParaRPr lang="ru-RU" sz="1100"/>
        </a:p>
      </dgm:t>
    </dgm:pt>
    <dgm:pt modelId="{ADB3FE16-45A5-4219-A96D-DA8FC370D88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неэкономических результатов</a:t>
          </a:r>
          <a:endParaRPr kumimoji="0" lang="ru-RU" sz="11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2F3F8DD2-5737-4CE2-A777-7378173DB0CB}" type="parTrans" cxnId="{DFC686A4-2259-4E9F-8028-F8B88E8DF2CE}">
      <dgm:prSet custT="1"/>
      <dgm:spPr/>
      <dgm:t>
        <a:bodyPr/>
        <a:lstStyle/>
        <a:p>
          <a:endParaRPr lang="ru-RU" sz="1100"/>
        </a:p>
      </dgm:t>
    </dgm:pt>
    <dgm:pt modelId="{B1542E9E-20F9-4160-84FF-5B8B0B2B07D5}" type="sibTrans" cxnId="{DFC686A4-2259-4E9F-8028-F8B88E8DF2CE}">
      <dgm:prSet/>
      <dgm:spPr/>
      <dgm:t>
        <a:bodyPr/>
        <a:lstStyle/>
        <a:p>
          <a:endParaRPr lang="ru-RU" sz="1100"/>
        </a:p>
      </dgm:t>
    </dgm:pt>
    <dgm:pt modelId="{48C098BD-4E42-4141-B702-FF43D8CA8F3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результатов деятельности сбытовой службы</a:t>
          </a:r>
          <a:endParaRPr kumimoji="0" lang="ru-RU" sz="11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ED22B0DE-3502-46CA-8F25-BFA6D35B7D06}" type="parTrans" cxnId="{B21D19D2-F5CE-4D09-A46D-D7331B16AF50}">
      <dgm:prSet custT="1"/>
      <dgm:spPr/>
      <dgm:t>
        <a:bodyPr/>
        <a:lstStyle/>
        <a:p>
          <a:endParaRPr lang="ru-RU" sz="1100"/>
        </a:p>
      </dgm:t>
    </dgm:pt>
    <dgm:pt modelId="{202AB3DC-5966-4491-8999-7DF677D06D66}" type="sibTrans" cxnId="{B21D19D2-F5CE-4D09-A46D-D7331B16AF50}">
      <dgm:prSet/>
      <dgm:spPr/>
      <dgm:t>
        <a:bodyPr/>
        <a:lstStyle/>
        <a:p>
          <a:endParaRPr lang="ru-RU" sz="1100"/>
        </a:p>
      </dgm:t>
    </dgm:pt>
    <dgm:pt modelId="{71E24FD1-A609-48CC-BF3F-FF8D6B4C8D1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доли рынка</a:t>
          </a:r>
          <a:endParaRPr kumimoji="0" lang="ru-RU" sz="11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36A77D2C-1A52-477D-89DB-95AA8B4F90CB}" type="parTrans" cxnId="{1B8BD419-B8F5-46DD-8106-55B013D8B19A}">
      <dgm:prSet custT="1"/>
      <dgm:spPr/>
      <dgm:t>
        <a:bodyPr/>
        <a:lstStyle/>
        <a:p>
          <a:endParaRPr lang="ru-RU" sz="1100"/>
        </a:p>
      </dgm:t>
    </dgm:pt>
    <dgm:pt modelId="{7C54D939-C7D0-49B6-A6BA-31DFD385A4FA}" type="sibTrans" cxnId="{1B8BD419-B8F5-46DD-8106-55B013D8B19A}">
      <dgm:prSet/>
      <dgm:spPr/>
      <dgm:t>
        <a:bodyPr/>
        <a:lstStyle/>
        <a:p>
          <a:endParaRPr lang="ru-RU" sz="1100"/>
        </a:p>
      </dgm:t>
    </dgm:pt>
    <dgm:pt modelId="{3A538629-4244-442A-B206-1B8D9336BA9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сбыта</a:t>
          </a:r>
          <a:endParaRPr kumimoji="0" lang="ru-RU" sz="1100" b="0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DD29A9BA-A11A-417B-91B3-EE740BAF25DC}" type="parTrans" cxnId="{96C91399-C9C1-4165-8635-4176E303896A}">
      <dgm:prSet custT="1"/>
      <dgm:spPr/>
      <dgm:t>
        <a:bodyPr/>
        <a:lstStyle/>
        <a:p>
          <a:endParaRPr lang="ru-RU" sz="1100"/>
        </a:p>
      </dgm:t>
    </dgm:pt>
    <dgm:pt modelId="{6A6E33E8-3644-471E-B841-2ABEE2E15616}" type="sibTrans" cxnId="{96C91399-C9C1-4165-8635-4176E303896A}">
      <dgm:prSet/>
      <dgm:spPr/>
      <dgm:t>
        <a:bodyPr/>
        <a:lstStyle/>
        <a:p>
          <a:endParaRPr lang="ru-RU" sz="1100"/>
        </a:p>
      </dgm:t>
    </dgm:pt>
    <dgm:pt modelId="{95585B9D-9A1A-4EFC-BB76-DA965D3DC686}" type="pres">
      <dgm:prSet presAssocID="{EB29EF4D-556A-4CC6-9991-FE57A0E8E25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BB5674-3075-4A55-AB1A-7059BCAB1E36}" type="pres">
      <dgm:prSet presAssocID="{CBC82A38-5D8E-4599-B238-B6A9747A9C86}" presName="centerShape" presStyleLbl="node0" presStyleIdx="0" presStyleCnt="1"/>
      <dgm:spPr/>
    </dgm:pt>
    <dgm:pt modelId="{AB95422B-F1AC-4E43-9535-7E4B30552BD0}" type="pres">
      <dgm:prSet presAssocID="{C5D4C5CE-1B7E-4639-B1E8-6BDA413B5B4E}" presName="Name9" presStyleLbl="parChTrans1D2" presStyleIdx="0" presStyleCnt="8"/>
      <dgm:spPr/>
    </dgm:pt>
    <dgm:pt modelId="{24D538E2-FAAF-420C-B90B-06799D78A419}" type="pres">
      <dgm:prSet presAssocID="{C5D4C5CE-1B7E-4639-B1E8-6BDA413B5B4E}" presName="connTx" presStyleLbl="parChTrans1D2" presStyleIdx="0" presStyleCnt="8"/>
      <dgm:spPr/>
    </dgm:pt>
    <dgm:pt modelId="{8FCA5321-28A9-481A-9941-C64036DF3102}" type="pres">
      <dgm:prSet presAssocID="{DB510755-67B3-46CE-A8DB-826ACCCC7C9C}" presName="node" presStyleLbl="node1" presStyleIdx="0" presStyleCnt="8">
        <dgm:presLayoutVars>
          <dgm:bulletEnabled val="1"/>
        </dgm:presLayoutVars>
      </dgm:prSet>
      <dgm:spPr/>
    </dgm:pt>
    <dgm:pt modelId="{6AB2BBCB-B8BF-4B57-B5D4-CB02482AF57F}" type="pres">
      <dgm:prSet presAssocID="{58F74ADA-DD07-4E35-ABA6-3D625F87395B}" presName="Name9" presStyleLbl="parChTrans1D2" presStyleIdx="1" presStyleCnt="8"/>
      <dgm:spPr/>
    </dgm:pt>
    <dgm:pt modelId="{03D216CF-4C30-43A6-ACBD-300281F4200C}" type="pres">
      <dgm:prSet presAssocID="{58F74ADA-DD07-4E35-ABA6-3D625F87395B}" presName="connTx" presStyleLbl="parChTrans1D2" presStyleIdx="1" presStyleCnt="8"/>
      <dgm:spPr/>
    </dgm:pt>
    <dgm:pt modelId="{3562F467-1243-4E07-AC1D-D4D1DF0A256A}" type="pres">
      <dgm:prSet presAssocID="{679C6557-6A11-4DD7-8EEF-E2F0CBA36354}" presName="node" presStyleLbl="node1" presStyleIdx="1" presStyleCnt="8">
        <dgm:presLayoutVars>
          <dgm:bulletEnabled val="1"/>
        </dgm:presLayoutVars>
      </dgm:prSet>
      <dgm:spPr/>
    </dgm:pt>
    <dgm:pt modelId="{AD9C0060-D430-41C1-AE74-311B48651C3F}" type="pres">
      <dgm:prSet presAssocID="{F344154B-B029-4334-A869-6B5C1A0A0E6F}" presName="Name9" presStyleLbl="parChTrans1D2" presStyleIdx="2" presStyleCnt="8"/>
      <dgm:spPr/>
    </dgm:pt>
    <dgm:pt modelId="{E0B8BE1B-3499-47B3-8955-0523A8145E9A}" type="pres">
      <dgm:prSet presAssocID="{F344154B-B029-4334-A869-6B5C1A0A0E6F}" presName="connTx" presStyleLbl="parChTrans1D2" presStyleIdx="2" presStyleCnt="8"/>
      <dgm:spPr/>
    </dgm:pt>
    <dgm:pt modelId="{0DB1C6E7-595E-48D0-BC58-458FACBDE7CC}" type="pres">
      <dgm:prSet presAssocID="{683A73B6-96E5-4AEA-9E93-C8075375E2A4}" presName="node" presStyleLbl="node1" presStyleIdx="2" presStyleCnt="8">
        <dgm:presLayoutVars>
          <dgm:bulletEnabled val="1"/>
        </dgm:presLayoutVars>
      </dgm:prSet>
      <dgm:spPr/>
    </dgm:pt>
    <dgm:pt modelId="{B9477323-3E02-4A4F-8C48-653D31CF4E53}" type="pres">
      <dgm:prSet presAssocID="{A53221BA-2331-433F-9692-09F57C37626A}" presName="Name9" presStyleLbl="parChTrans1D2" presStyleIdx="3" presStyleCnt="8"/>
      <dgm:spPr/>
    </dgm:pt>
    <dgm:pt modelId="{492B2599-592E-4B39-9946-213CC2AC2079}" type="pres">
      <dgm:prSet presAssocID="{A53221BA-2331-433F-9692-09F57C37626A}" presName="connTx" presStyleLbl="parChTrans1D2" presStyleIdx="3" presStyleCnt="8"/>
      <dgm:spPr/>
    </dgm:pt>
    <dgm:pt modelId="{79F22206-3C0F-4BE1-A155-B19167206898}" type="pres">
      <dgm:prSet presAssocID="{87FBAD50-F33F-46EE-8032-EF2567337B2C}" presName="node" presStyleLbl="node1" presStyleIdx="3" presStyleCnt="8">
        <dgm:presLayoutVars>
          <dgm:bulletEnabled val="1"/>
        </dgm:presLayoutVars>
      </dgm:prSet>
      <dgm:spPr/>
    </dgm:pt>
    <dgm:pt modelId="{2E20787C-ED49-4E43-A655-6EEAEB6CC89F}" type="pres">
      <dgm:prSet presAssocID="{2F3F8DD2-5737-4CE2-A777-7378173DB0CB}" presName="Name9" presStyleLbl="parChTrans1D2" presStyleIdx="4" presStyleCnt="8"/>
      <dgm:spPr/>
    </dgm:pt>
    <dgm:pt modelId="{B6146BE5-16D8-4712-B8FA-9287162CC569}" type="pres">
      <dgm:prSet presAssocID="{2F3F8DD2-5737-4CE2-A777-7378173DB0CB}" presName="connTx" presStyleLbl="parChTrans1D2" presStyleIdx="4" presStyleCnt="8"/>
      <dgm:spPr/>
    </dgm:pt>
    <dgm:pt modelId="{D15ED4A7-896E-4FD6-A14B-1B321F36321B}" type="pres">
      <dgm:prSet presAssocID="{ADB3FE16-45A5-4219-A96D-DA8FC370D883}" presName="node" presStyleLbl="node1" presStyleIdx="4" presStyleCnt="8">
        <dgm:presLayoutVars>
          <dgm:bulletEnabled val="1"/>
        </dgm:presLayoutVars>
      </dgm:prSet>
      <dgm:spPr/>
    </dgm:pt>
    <dgm:pt modelId="{E65BBCD8-8D66-48C3-91C6-BFBC6E641835}" type="pres">
      <dgm:prSet presAssocID="{ED22B0DE-3502-46CA-8F25-BFA6D35B7D06}" presName="Name9" presStyleLbl="parChTrans1D2" presStyleIdx="5" presStyleCnt="8"/>
      <dgm:spPr/>
    </dgm:pt>
    <dgm:pt modelId="{1E2EA220-760C-4FB6-8996-FE0475B445FE}" type="pres">
      <dgm:prSet presAssocID="{ED22B0DE-3502-46CA-8F25-BFA6D35B7D06}" presName="connTx" presStyleLbl="parChTrans1D2" presStyleIdx="5" presStyleCnt="8"/>
      <dgm:spPr/>
    </dgm:pt>
    <dgm:pt modelId="{51F5F427-18A4-48E5-B58D-852E7AB98EED}" type="pres">
      <dgm:prSet presAssocID="{48C098BD-4E42-4141-B702-FF43D8CA8F3B}" presName="node" presStyleLbl="node1" presStyleIdx="5" presStyleCnt="8">
        <dgm:presLayoutVars>
          <dgm:bulletEnabled val="1"/>
        </dgm:presLayoutVars>
      </dgm:prSet>
      <dgm:spPr/>
    </dgm:pt>
    <dgm:pt modelId="{42922135-A694-48FA-A7BD-4CBCA9D9564B}" type="pres">
      <dgm:prSet presAssocID="{36A77D2C-1A52-477D-89DB-95AA8B4F90CB}" presName="Name9" presStyleLbl="parChTrans1D2" presStyleIdx="6" presStyleCnt="8"/>
      <dgm:spPr/>
    </dgm:pt>
    <dgm:pt modelId="{8E773830-C4B4-4E1D-9978-8C7346509C10}" type="pres">
      <dgm:prSet presAssocID="{36A77D2C-1A52-477D-89DB-95AA8B4F90CB}" presName="connTx" presStyleLbl="parChTrans1D2" presStyleIdx="6" presStyleCnt="8"/>
      <dgm:spPr/>
    </dgm:pt>
    <dgm:pt modelId="{8465641A-A60F-40FA-BA3F-206E1DFC2F20}" type="pres">
      <dgm:prSet presAssocID="{71E24FD1-A609-48CC-BF3F-FF8D6B4C8D17}" presName="node" presStyleLbl="node1" presStyleIdx="6" presStyleCnt="8">
        <dgm:presLayoutVars>
          <dgm:bulletEnabled val="1"/>
        </dgm:presLayoutVars>
      </dgm:prSet>
      <dgm:spPr/>
    </dgm:pt>
    <dgm:pt modelId="{0835C71A-B763-4A22-A9E9-F97C7A85030E}" type="pres">
      <dgm:prSet presAssocID="{DD29A9BA-A11A-417B-91B3-EE740BAF25DC}" presName="Name9" presStyleLbl="parChTrans1D2" presStyleIdx="7" presStyleCnt="8"/>
      <dgm:spPr/>
    </dgm:pt>
    <dgm:pt modelId="{575A31CD-1CB4-41F7-8320-C2D44FEFF571}" type="pres">
      <dgm:prSet presAssocID="{DD29A9BA-A11A-417B-91B3-EE740BAF25DC}" presName="connTx" presStyleLbl="parChTrans1D2" presStyleIdx="7" presStyleCnt="8"/>
      <dgm:spPr/>
    </dgm:pt>
    <dgm:pt modelId="{84271C57-CD02-43CC-8A41-D99EA5B03F91}" type="pres">
      <dgm:prSet presAssocID="{3A538629-4244-442A-B206-1B8D9336BA97}" presName="node" presStyleLbl="node1" presStyleIdx="7" presStyleCnt="8">
        <dgm:presLayoutVars>
          <dgm:bulletEnabled val="1"/>
        </dgm:presLayoutVars>
      </dgm:prSet>
      <dgm:spPr/>
    </dgm:pt>
  </dgm:ptLst>
  <dgm:cxnLst>
    <dgm:cxn modelId="{09B7BC4D-9C02-425A-A657-FAA77A096A85}" srcId="{CBC82A38-5D8E-4599-B238-B6A9747A9C86}" destId="{87FBAD50-F33F-46EE-8032-EF2567337B2C}" srcOrd="3" destOrd="0" parTransId="{A53221BA-2331-433F-9692-09F57C37626A}" sibTransId="{813064B5-B0EC-4E5F-8713-7031ECE8CDF0}"/>
    <dgm:cxn modelId="{C3F68345-C0E9-4A45-A5A4-59F5842918A8}" type="presOf" srcId="{DD29A9BA-A11A-417B-91B3-EE740BAF25DC}" destId="{575A31CD-1CB4-41F7-8320-C2D44FEFF571}" srcOrd="1" destOrd="0" presId="urn:microsoft.com/office/officeart/2005/8/layout/radial1"/>
    <dgm:cxn modelId="{BB643211-C274-4352-8A35-B7E091615864}" type="presOf" srcId="{F344154B-B029-4334-A869-6B5C1A0A0E6F}" destId="{E0B8BE1B-3499-47B3-8955-0523A8145E9A}" srcOrd="1" destOrd="0" presId="urn:microsoft.com/office/officeart/2005/8/layout/radial1"/>
    <dgm:cxn modelId="{8871B2B4-45E6-41A2-A1EE-9C9D51D6B0E3}" srcId="{CBC82A38-5D8E-4599-B238-B6A9747A9C86}" destId="{683A73B6-96E5-4AEA-9E93-C8075375E2A4}" srcOrd="2" destOrd="0" parTransId="{F344154B-B029-4334-A869-6B5C1A0A0E6F}" sibTransId="{04ADB855-EE5C-448F-9B26-9E3444463DA2}"/>
    <dgm:cxn modelId="{B21D19D2-F5CE-4D09-A46D-D7331B16AF50}" srcId="{CBC82A38-5D8E-4599-B238-B6A9747A9C86}" destId="{48C098BD-4E42-4141-B702-FF43D8CA8F3B}" srcOrd="5" destOrd="0" parTransId="{ED22B0DE-3502-46CA-8F25-BFA6D35B7D06}" sibTransId="{202AB3DC-5966-4491-8999-7DF677D06D66}"/>
    <dgm:cxn modelId="{E5B09CC5-39E8-42B1-A485-3DFF254E7339}" type="presOf" srcId="{58F74ADA-DD07-4E35-ABA6-3D625F87395B}" destId="{03D216CF-4C30-43A6-ACBD-300281F4200C}" srcOrd="1" destOrd="0" presId="urn:microsoft.com/office/officeart/2005/8/layout/radial1"/>
    <dgm:cxn modelId="{A81283BE-BD73-42D7-96E7-03B47A4E31E5}" type="presOf" srcId="{2F3F8DD2-5737-4CE2-A777-7378173DB0CB}" destId="{2E20787C-ED49-4E43-A655-6EEAEB6CC89F}" srcOrd="0" destOrd="0" presId="urn:microsoft.com/office/officeart/2005/8/layout/radial1"/>
    <dgm:cxn modelId="{0A55A0E7-BC42-4BEB-848C-17B12D268935}" type="presOf" srcId="{ED22B0DE-3502-46CA-8F25-BFA6D35B7D06}" destId="{1E2EA220-760C-4FB6-8996-FE0475B445FE}" srcOrd="1" destOrd="0" presId="urn:microsoft.com/office/officeart/2005/8/layout/radial1"/>
    <dgm:cxn modelId="{7102FB64-CA6C-425F-B134-D55D4151D854}" type="presOf" srcId="{DB510755-67B3-46CE-A8DB-826ACCCC7C9C}" destId="{8FCA5321-28A9-481A-9941-C64036DF3102}" srcOrd="0" destOrd="0" presId="urn:microsoft.com/office/officeart/2005/8/layout/radial1"/>
    <dgm:cxn modelId="{2B464997-82D5-446A-9BB7-FFFF87581C12}" type="presOf" srcId="{3A538629-4244-442A-B206-1B8D9336BA97}" destId="{84271C57-CD02-43CC-8A41-D99EA5B03F91}" srcOrd="0" destOrd="0" presId="urn:microsoft.com/office/officeart/2005/8/layout/radial1"/>
    <dgm:cxn modelId="{9833299B-B842-4AF9-88C5-21BEBAD8F8F8}" type="presOf" srcId="{CBC82A38-5D8E-4599-B238-B6A9747A9C86}" destId="{5BBB5674-3075-4A55-AB1A-7059BCAB1E36}" srcOrd="0" destOrd="0" presId="urn:microsoft.com/office/officeart/2005/8/layout/radial1"/>
    <dgm:cxn modelId="{84ED49D8-261C-45CC-BADB-DC45DDB574EE}" type="presOf" srcId="{DD29A9BA-A11A-417B-91B3-EE740BAF25DC}" destId="{0835C71A-B763-4A22-A9E9-F97C7A85030E}" srcOrd="0" destOrd="0" presId="urn:microsoft.com/office/officeart/2005/8/layout/radial1"/>
    <dgm:cxn modelId="{96DF18D1-5F98-40FA-9212-E3E140D222ED}" type="presOf" srcId="{48C098BD-4E42-4141-B702-FF43D8CA8F3B}" destId="{51F5F427-18A4-48E5-B58D-852E7AB98EED}" srcOrd="0" destOrd="0" presId="urn:microsoft.com/office/officeart/2005/8/layout/radial1"/>
    <dgm:cxn modelId="{C8E1D885-D2BA-4799-8281-F5D9D1C35851}" type="presOf" srcId="{C5D4C5CE-1B7E-4639-B1E8-6BDA413B5B4E}" destId="{AB95422B-F1AC-4E43-9535-7E4B30552BD0}" srcOrd="0" destOrd="0" presId="urn:microsoft.com/office/officeart/2005/8/layout/radial1"/>
    <dgm:cxn modelId="{2D5BA838-0E09-40B1-A1CE-118F2E4A33FF}" type="presOf" srcId="{A53221BA-2331-433F-9692-09F57C37626A}" destId="{492B2599-592E-4B39-9946-213CC2AC2079}" srcOrd="1" destOrd="0" presId="urn:microsoft.com/office/officeart/2005/8/layout/radial1"/>
    <dgm:cxn modelId="{02719358-A649-4CB9-BCE8-1472704CB396}" type="presOf" srcId="{36A77D2C-1A52-477D-89DB-95AA8B4F90CB}" destId="{42922135-A694-48FA-A7BD-4CBCA9D9564B}" srcOrd="0" destOrd="0" presId="urn:microsoft.com/office/officeart/2005/8/layout/radial1"/>
    <dgm:cxn modelId="{AC6FD395-BDAD-46BC-A892-4DBC5365CF02}" srcId="{EB29EF4D-556A-4CC6-9991-FE57A0E8E252}" destId="{CBC82A38-5D8E-4599-B238-B6A9747A9C86}" srcOrd="0" destOrd="0" parTransId="{E655D83E-7241-48B8-A8F8-ADAE2DA91625}" sibTransId="{64F54122-93DA-49FB-942E-9D9D2C086192}"/>
    <dgm:cxn modelId="{F6A883C4-80CC-41CB-80F9-A87B0A1DFD62}" type="presOf" srcId="{679C6557-6A11-4DD7-8EEF-E2F0CBA36354}" destId="{3562F467-1243-4E07-AC1D-D4D1DF0A256A}" srcOrd="0" destOrd="0" presId="urn:microsoft.com/office/officeart/2005/8/layout/radial1"/>
    <dgm:cxn modelId="{AB93B19A-414D-4D0F-A2DA-5488A897BD16}" type="presOf" srcId="{683A73B6-96E5-4AEA-9E93-C8075375E2A4}" destId="{0DB1C6E7-595E-48D0-BC58-458FACBDE7CC}" srcOrd="0" destOrd="0" presId="urn:microsoft.com/office/officeart/2005/8/layout/radial1"/>
    <dgm:cxn modelId="{491B76FF-7D77-4FCE-B39A-B39BA0E83DBF}" type="presOf" srcId="{58F74ADA-DD07-4E35-ABA6-3D625F87395B}" destId="{6AB2BBCB-B8BF-4B57-B5D4-CB02482AF57F}" srcOrd="0" destOrd="0" presId="urn:microsoft.com/office/officeart/2005/8/layout/radial1"/>
    <dgm:cxn modelId="{1B8BD419-B8F5-46DD-8106-55B013D8B19A}" srcId="{CBC82A38-5D8E-4599-B238-B6A9747A9C86}" destId="{71E24FD1-A609-48CC-BF3F-FF8D6B4C8D17}" srcOrd="6" destOrd="0" parTransId="{36A77D2C-1A52-477D-89DB-95AA8B4F90CB}" sibTransId="{7C54D939-C7D0-49B6-A6BA-31DFD385A4FA}"/>
    <dgm:cxn modelId="{1DD726EA-3095-41D9-B20A-509A5467D6E5}" type="presOf" srcId="{A53221BA-2331-433F-9692-09F57C37626A}" destId="{B9477323-3E02-4A4F-8C48-653D31CF4E53}" srcOrd="0" destOrd="0" presId="urn:microsoft.com/office/officeart/2005/8/layout/radial1"/>
    <dgm:cxn modelId="{AB3AFD10-1C34-44FB-AF70-F3AC9D55CEF8}" srcId="{CBC82A38-5D8E-4599-B238-B6A9747A9C86}" destId="{DB510755-67B3-46CE-A8DB-826ACCCC7C9C}" srcOrd="0" destOrd="0" parTransId="{C5D4C5CE-1B7E-4639-B1E8-6BDA413B5B4E}" sibTransId="{4002B0AE-9C54-4E98-8629-33D25D7C82D4}"/>
    <dgm:cxn modelId="{0377FD8D-D24B-49B9-B02C-BB9CD10F1B33}" srcId="{CBC82A38-5D8E-4599-B238-B6A9747A9C86}" destId="{679C6557-6A11-4DD7-8EEF-E2F0CBA36354}" srcOrd="1" destOrd="0" parTransId="{58F74ADA-DD07-4E35-ABA6-3D625F87395B}" sibTransId="{69BD1DBF-0972-450A-93D4-0704E244D629}"/>
    <dgm:cxn modelId="{CBD1B363-B1FA-4619-9D3B-841B81F611F2}" type="presOf" srcId="{87FBAD50-F33F-46EE-8032-EF2567337B2C}" destId="{79F22206-3C0F-4BE1-A155-B19167206898}" srcOrd="0" destOrd="0" presId="urn:microsoft.com/office/officeart/2005/8/layout/radial1"/>
    <dgm:cxn modelId="{29314094-4E26-4AE0-B95E-489ACC703F36}" type="presOf" srcId="{ED22B0DE-3502-46CA-8F25-BFA6D35B7D06}" destId="{E65BBCD8-8D66-48C3-91C6-BFBC6E641835}" srcOrd="0" destOrd="0" presId="urn:microsoft.com/office/officeart/2005/8/layout/radial1"/>
    <dgm:cxn modelId="{96C91399-C9C1-4165-8635-4176E303896A}" srcId="{CBC82A38-5D8E-4599-B238-B6A9747A9C86}" destId="{3A538629-4244-442A-B206-1B8D9336BA97}" srcOrd="7" destOrd="0" parTransId="{DD29A9BA-A11A-417B-91B3-EE740BAF25DC}" sibTransId="{6A6E33E8-3644-471E-B841-2ABEE2E15616}"/>
    <dgm:cxn modelId="{B8C8266D-C299-45A0-9D8C-4A6AB31529E8}" type="presOf" srcId="{F344154B-B029-4334-A869-6B5C1A0A0E6F}" destId="{AD9C0060-D430-41C1-AE74-311B48651C3F}" srcOrd="0" destOrd="0" presId="urn:microsoft.com/office/officeart/2005/8/layout/radial1"/>
    <dgm:cxn modelId="{B58CADD9-365F-4CA6-8927-5DB2C550C12B}" type="presOf" srcId="{2F3F8DD2-5737-4CE2-A777-7378173DB0CB}" destId="{B6146BE5-16D8-4712-B8FA-9287162CC569}" srcOrd="1" destOrd="0" presId="urn:microsoft.com/office/officeart/2005/8/layout/radial1"/>
    <dgm:cxn modelId="{C0307D45-6D74-4754-B606-0869FDF4AA94}" type="presOf" srcId="{EB29EF4D-556A-4CC6-9991-FE57A0E8E252}" destId="{95585B9D-9A1A-4EFC-BB76-DA965D3DC686}" srcOrd="0" destOrd="0" presId="urn:microsoft.com/office/officeart/2005/8/layout/radial1"/>
    <dgm:cxn modelId="{A06B85CB-85D0-4855-8AA8-EDC1D3C1C7EC}" type="presOf" srcId="{36A77D2C-1A52-477D-89DB-95AA8B4F90CB}" destId="{8E773830-C4B4-4E1D-9978-8C7346509C10}" srcOrd="1" destOrd="0" presId="urn:microsoft.com/office/officeart/2005/8/layout/radial1"/>
    <dgm:cxn modelId="{DFC686A4-2259-4E9F-8028-F8B88E8DF2CE}" srcId="{CBC82A38-5D8E-4599-B238-B6A9747A9C86}" destId="{ADB3FE16-45A5-4219-A96D-DA8FC370D883}" srcOrd="4" destOrd="0" parTransId="{2F3F8DD2-5737-4CE2-A777-7378173DB0CB}" sibTransId="{B1542E9E-20F9-4160-84FF-5B8B0B2B07D5}"/>
    <dgm:cxn modelId="{8B41E330-54E8-495F-BFE8-A0075CB88343}" type="presOf" srcId="{ADB3FE16-45A5-4219-A96D-DA8FC370D883}" destId="{D15ED4A7-896E-4FD6-A14B-1B321F36321B}" srcOrd="0" destOrd="0" presId="urn:microsoft.com/office/officeart/2005/8/layout/radial1"/>
    <dgm:cxn modelId="{173CB844-981C-4CE2-AF77-D9E647AAB0E2}" type="presOf" srcId="{C5D4C5CE-1B7E-4639-B1E8-6BDA413B5B4E}" destId="{24D538E2-FAAF-420C-B90B-06799D78A419}" srcOrd="1" destOrd="0" presId="urn:microsoft.com/office/officeart/2005/8/layout/radial1"/>
    <dgm:cxn modelId="{8A1B1622-259C-44CB-B0CB-88B675FF45A5}" type="presOf" srcId="{71E24FD1-A609-48CC-BF3F-FF8D6B4C8D17}" destId="{8465641A-A60F-40FA-BA3F-206E1DFC2F20}" srcOrd="0" destOrd="0" presId="urn:microsoft.com/office/officeart/2005/8/layout/radial1"/>
    <dgm:cxn modelId="{0D96C2CB-35B4-474B-BE83-9BB3CF510A38}" type="presParOf" srcId="{95585B9D-9A1A-4EFC-BB76-DA965D3DC686}" destId="{5BBB5674-3075-4A55-AB1A-7059BCAB1E36}" srcOrd="0" destOrd="0" presId="urn:microsoft.com/office/officeart/2005/8/layout/radial1"/>
    <dgm:cxn modelId="{8B39BDCB-7419-4273-BE5D-C2E645F73523}" type="presParOf" srcId="{95585B9D-9A1A-4EFC-BB76-DA965D3DC686}" destId="{AB95422B-F1AC-4E43-9535-7E4B30552BD0}" srcOrd="1" destOrd="0" presId="urn:microsoft.com/office/officeart/2005/8/layout/radial1"/>
    <dgm:cxn modelId="{35D0F96F-8DC6-4A0C-BAF1-FBB1635FB8F0}" type="presParOf" srcId="{AB95422B-F1AC-4E43-9535-7E4B30552BD0}" destId="{24D538E2-FAAF-420C-B90B-06799D78A419}" srcOrd="0" destOrd="0" presId="urn:microsoft.com/office/officeart/2005/8/layout/radial1"/>
    <dgm:cxn modelId="{D1F8C29B-EBF2-40A1-B7DE-BF54601FA5E1}" type="presParOf" srcId="{95585B9D-9A1A-4EFC-BB76-DA965D3DC686}" destId="{8FCA5321-28A9-481A-9941-C64036DF3102}" srcOrd="2" destOrd="0" presId="urn:microsoft.com/office/officeart/2005/8/layout/radial1"/>
    <dgm:cxn modelId="{23E38D5D-E9C1-4275-B75D-4B4EA45B8934}" type="presParOf" srcId="{95585B9D-9A1A-4EFC-BB76-DA965D3DC686}" destId="{6AB2BBCB-B8BF-4B57-B5D4-CB02482AF57F}" srcOrd="3" destOrd="0" presId="urn:microsoft.com/office/officeart/2005/8/layout/radial1"/>
    <dgm:cxn modelId="{454F4AEA-0FE3-453B-B9F2-A5B681EEEF1F}" type="presParOf" srcId="{6AB2BBCB-B8BF-4B57-B5D4-CB02482AF57F}" destId="{03D216CF-4C30-43A6-ACBD-300281F4200C}" srcOrd="0" destOrd="0" presId="urn:microsoft.com/office/officeart/2005/8/layout/radial1"/>
    <dgm:cxn modelId="{B96BA8C1-A892-408B-B3E2-4A0E358A1CDE}" type="presParOf" srcId="{95585B9D-9A1A-4EFC-BB76-DA965D3DC686}" destId="{3562F467-1243-4E07-AC1D-D4D1DF0A256A}" srcOrd="4" destOrd="0" presId="urn:microsoft.com/office/officeart/2005/8/layout/radial1"/>
    <dgm:cxn modelId="{F46DF597-0307-47E6-8541-B13202B9DCF7}" type="presParOf" srcId="{95585B9D-9A1A-4EFC-BB76-DA965D3DC686}" destId="{AD9C0060-D430-41C1-AE74-311B48651C3F}" srcOrd="5" destOrd="0" presId="urn:microsoft.com/office/officeart/2005/8/layout/radial1"/>
    <dgm:cxn modelId="{B89CD02B-E684-4E7F-8D3B-8403773CEF9C}" type="presParOf" srcId="{AD9C0060-D430-41C1-AE74-311B48651C3F}" destId="{E0B8BE1B-3499-47B3-8955-0523A8145E9A}" srcOrd="0" destOrd="0" presId="urn:microsoft.com/office/officeart/2005/8/layout/radial1"/>
    <dgm:cxn modelId="{F979E31D-B5DD-480C-90DA-679CCCE037F8}" type="presParOf" srcId="{95585B9D-9A1A-4EFC-BB76-DA965D3DC686}" destId="{0DB1C6E7-595E-48D0-BC58-458FACBDE7CC}" srcOrd="6" destOrd="0" presId="urn:microsoft.com/office/officeart/2005/8/layout/radial1"/>
    <dgm:cxn modelId="{2BE4AFBF-CCC3-41CE-B978-83129232CDF7}" type="presParOf" srcId="{95585B9D-9A1A-4EFC-BB76-DA965D3DC686}" destId="{B9477323-3E02-4A4F-8C48-653D31CF4E53}" srcOrd="7" destOrd="0" presId="urn:microsoft.com/office/officeart/2005/8/layout/radial1"/>
    <dgm:cxn modelId="{9692E334-62DD-44A9-AA58-73EECCDC0614}" type="presParOf" srcId="{B9477323-3E02-4A4F-8C48-653D31CF4E53}" destId="{492B2599-592E-4B39-9946-213CC2AC2079}" srcOrd="0" destOrd="0" presId="urn:microsoft.com/office/officeart/2005/8/layout/radial1"/>
    <dgm:cxn modelId="{62CE71FD-9569-4323-BD0E-15D38E0E67E1}" type="presParOf" srcId="{95585B9D-9A1A-4EFC-BB76-DA965D3DC686}" destId="{79F22206-3C0F-4BE1-A155-B19167206898}" srcOrd="8" destOrd="0" presId="urn:microsoft.com/office/officeart/2005/8/layout/radial1"/>
    <dgm:cxn modelId="{0DBD6B0A-23B7-494B-AEF3-8860ED3523D1}" type="presParOf" srcId="{95585B9D-9A1A-4EFC-BB76-DA965D3DC686}" destId="{2E20787C-ED49-4E43-A655-6EEAEB6CC89F}" srcOrd="9" destOrd="0" presId="urn:microsoft.com/office/officeart/2005/8/layout/radial1"/>
    <dgm:cxn modelId="{83417423-E3A9-4AB4-B6ED-DC431FC9B95E}" type="presParOf" srcId="{2E20787C-ED49-4E43-A655-6EEAEB6CC89F}" destId="{B6146BE5-16D8-4712-B8FA-9287162CC569}" srcOrd="0" destOrd="0" presId="urn:microsoft.com/office/officeart/2005/8/layout/radial1"/>
    <dgm:cxn modelId="{A90494D2-F70A-47D3-9D1F-FAAE6E497012}" type="presParOf" srcId="{95585B9D-9A1A-4EFC-BB76-DA965D3DC686}" destId="{D15ED4A7-896E-4FD6-A14B-1B321F36321B}" srcOrd="10" destOrd="0" presId="urn:microsoft.com/office/officeart/2005/8/layout/radial1"/>
    <dgm:cxn modelId="{529F413F-9EAB-4D69-B676-2DBAD93390C1}" type="presParOf" srcId="{95585B9D-9A1A-4EFC-BB76-DA965D3DC686}" destId="{E65BBCD8-8D66-48C3-91C6-BFBC6E641835}" srcOrd="11" destOrd="0" presId="urn:microsoft.com/office/officeart/2005/8/layout/radial1"/>
    <dgm:cxn modelId="{2FAE9DE5-FAFA-480C-A7FE-CC6C586A3136}" type="presParOf" srcId="{E65BBCD8-8D66-48C3-91C6-BFBC6E641835}" destId="{1E2EA220-760C-4FB6-8996-FE0475B445FE}" srcOrd="0" destOrd="0" presId="urn:microsoft.com/office/officeart/2005/8/layout/radial1"/>
    <dgm:cxn modelId="{E014BC62-4DA6-4612-A1CF-901AB81EDA82}" type="presParOf" srcId="{95585B9D-9A1A-4EFC-BB76-DA965D3DC686}" destId="{51F5F427-18A4-48E5-B58D-852E7AB98EED}" srcOrd="12" destOrd="0" presId="urn:microsoft.com/office/officeart/2005/8/layout/radial1"/>
    <dgm:cxn modelId="{B0EFE8A0-DD47-4D29-BF2A-7FACF5C9F724}" type="presParOf" srcId="{95585B9D-9A1A-4EFC-BB76-DA965D3DC686}" destId="{42922135-A694-48FA-A7BD-4CBCA9D9564B}" srcOrd="13" destOrd="0" presId="urn:microsoft.com/office/officeart/2005/8/layout/radial1"/>
    <dgm:cxn modelId="{1CC4F05C-EF07-4C85-9CA3-B83C11B5085A}" type="presParOf" srcId="{42922135-A694-48FA-A7BD-4CBCA9D9564B}" destId="{8E773830-C4B4-4E1D-9978-8C7346509C10}" srcOrd="0" destOrd="0" presId="urn:microsoft.com/office/officeart/2005/8/layout/radial1"/>
    <dgm:cxn modelId="{1E06B6B4-C78C-484D-9A81-EB97F0400934}" type="presParOf" srcId="{95585B9D-9A1A-4EFC-BB76-DA965D3DC686}" destId="{8465641A-A60F-40FA-BA3F-206E1DFC2F20}" srcOrd="14" destOrd="0" presId="urn:microsoft.com/office/officeart/2005/8/layout/radial1"/>
    <dgm:cxn modelId="{6A34C35F-3B1E-42FC-90B5-108F03D9F593}" type="presParOf" srcId="{95585B9D-9A1A-4EFC-BB76-DA965D3DC686}" destId="{0835C71A-B763-4A22-A9E9-F97C7A85030E}" srcOrd="15" destOrd="0" presId="urn:microsoft.com/office/officeart/2005/8/layout/radial1"/>
    <dgm:cxn modelId="{3B8999BD-74A7-487A-811D-A96A1F586661}" type="presParOf" srcId="{0835C71A-B763-4A22-A9E9-F97C7A85030E}" destId="{575A31CD-1CB4-41F7-8320-C2D44FEFF571}" srcOrd="0" destOrd="0" presId="urn:microsoft.com/office/officeart/2005/8/layout/radial1"/>
    <dgm:cxn modelId="{7BEA7665-6B8B-4C06-96A9-FE93438B2945}" type="presParOf" srcId="{95585B9D-9A1A-4EFC-BB76-DA965D3DC686}" destId="{84271C57-CD02-43CC-8A41-D99EA5B03F91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6BD342-325F-4ADA-8BBC-C601FD0638C9}">
      <dsp:nvSpPr>
        <dsp:cNvPr id="0" name=""/>
        <dsp:cNvSpPr/>
      </dsp:nvSpPr>
      <dsp:spPr>
        <a:xfrm rot="10800000">
          <a:off x="-1" y="9820"/>
          <a:ext cx="8929785" cy="586463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614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необходимость ориентации всей производственно-сбытовой деятельности фирмы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потребителя и наиболее полное удовлетворение его нужд и запросов</a:t>
          </a:r>
          <a:endParaRPr lang="ru-RU" sz="1800" kern="1200" dirty="0"/>
        </a:p>
      </dsp:txBody>
      <dsp:txXfrm rot="10800000">
        <a:off x="-1" y="9820"/>
        <a:ext cx="8929785" cy="586463"/>
      </dsp:txXfrm>
    </dsp:sp>
    <dsp:sp modelId="{FB41D62D-1FCB-41D0-9DC2-626C62B4B755}">
      <dsp:nvSpPr>
        <dsp:cNvPr id="0" name=""/>
        <dsp:cNvSpPr/>
      </dsp:nvSpPr>
      <dsp:spPr>
        <a:xfrm rot="21211578" flipH="1">
          <a:off x="243078" y="5158"/>
          <a:ext cx="513982" cy="605770"/>
        </a:xfrm>
        <a:prstGeom prst="ellipse">
          <a:avLst/>
        </a:prstGeom>
        <a:solidFill>
          <a:schemeClr val="accent1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0DCCE-90FF-4659-89BE-AB031B4A3682}">
      <dsp:nvSpPr>
        <dsp:cNvPr id="0" name=""/>
        <dsp:cNvSpPr/>
      </dsp:nvSpPr>
      <dsp:spPr>
        <a:xfrm rot="10800000">
          <a:off x="-1" y="781001"/>
          <a:ext cx="8929785" cy="586463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614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необходимость дифференцированного подхода к рынку</a:t>
          </a:r>
          <a:endParaRPr lang="ru-RU" sz="1800" kern="1200" dirty="0"/>
        </a:p>
      </dsp:txBody>
      <dsp:txXfrm rot="10800000">
        <a:off x="-1" y="781001"/>
        <a:ext cx="8929785" cy="586463"/>
      </dsp:txXfrm>
    </dsp:sp>
    <dsp:sp modelId="{824C303C-57A9-415C-9D1F-EBF02217329B}">
      <dsp:nvSpPr>
        <dsp:cNvPr id="0" name=""/>
        <dsp:cNvSpPr/>
      </dsp:nvSpPr>
      <dsp:spPr>
        <a:xfrm>
          <a:off x="243145" y="764492"/>
          <a:ext cx="586463" cy="586463"/>
        </a:xfrm>
        <a:prstGeom prst="ellipse">
          <a:avLst/>
        </a:prstGeom>
        <a:solidFill>
          <a:schemeClr val="accent1">
            <a:tint val="50000"/>
            <a:alpha val="90000"/>
            <a:hueOff val="9399"/>
            <a:satOff val="-441"/>
            <a:lumOff val="1883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35E6E-36B8-43D4-9919-1FBE1759180B}">
      <dsp:nvSpPr>
        <dsp:cNvPr id="0" name=""/>
        <dsp:cNvSpPr/>
      </dsp:nvSpPr>
      <dsp:spPr>
        <a:xfrm rot="10800000">
          <a:off x="-1" y="1554528"/>
          <a:ext cx="8929785" cy="586463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614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ориентация на нововведения</a:t>
          </a:r>
          <a:endParaRPr lang="ru-RU" sz="1800" kern="1200" dirty="0"/>
        </a:p>
      </dsp:txBody>
      <dsp:txXfrm rot="10800000">
        <a:off x="-1" y="1554528"/>
        <a:ext cx="8929785" cy="586463"/>
      </dsp:txXfrm>
    </dsp:sp>
    <dsp:sp modelId="{B1B88046-3279-4BFA-96EB-0FD3AE5A99AB}">
      <dsp:nvSpPr>
        <dsp:cNvPr id="0" name=""/>
        <dsp:cNvSpPr/>
      </dsp:nvSpPr>
      <dsp:spPr>
        <a:xfrm>
          <a:off x="243145" y="1554528"/>
          <a:ext cx="586463" cy="586463"/>
        </a:xfrm>
        <a:prstGeom prst="ellipse">
          <a:avLst/>
        </a:prstGeom>
        <a:solidFill>
          <a:schemeClr val="accent1">
            <a:tint val="50000"/>
            <a:alpha val="90000"/>
            <a:hueOff val="18799"/>
            <a:satOff val="-882"/>
            <a:lumOff val="3766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D2B91-A354-4FA9-AAC1-0E87CF3CDDAC}">
      <dsp:nvSpPr>
        <dsp:cNvPr id="0" name=""/>
        <dsp:cNvSpPr/>
      </dsp:nvSpPr>
      <dsp:spPr>
        <a:xfrm rot="10800000">
          <a:off x="57" y="2304057"/>
          <a:ext cx="8929666" cy="586463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614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гибкое реагирование на любые изменения требований рынка</a:t>
          </a:r>
          <a:endParaRPr lang="ru-RU" sz="1800" kern="1200" dirty="0"/>
        </a:p>
      </dsp:txBody>
      <dsp:txXfrm rot="10800000">
        <a:off x="57" y="2304057"/>
        <a:ext cx="8929666" cy="586463"/>
      </dsp:txXfrm>
    </dsp:sp>
    <dsp:sp modelId="{9B618A3A-07CE-4FEC-8CE2-55A5A5FB0A92}">
      <dsp:nvSpPr>
        <dsp:cNvPr id="0" name=""/>
        <dsp:cNvSpPr/>
      </dsp:nvSpPr>
      <dsp:spPr>
        <a:xfrm>
          <a:off x="243145" y="2272740"/>
          <a:ext cx="586463" cy="586463"/>
        </a:xfrm>
        <a:prstGeom prst="ellipse">
          <a:avLst/>
        </a:prstGeom>
        <a:solidFill>
          <a:schemeClr val="accent1">
            <a:tint val="50000"/>
            <a:alpha val="90000"/>
            <a:hueOff val="28198"/>
            <a:satOff val="-1322"/>
            <a:lumOff val="565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8AC29-FDB9-4ADE-A975-701636AB38A8}">
      <dsp:nvSpPr>
        <dsp:cNvPr id="0" name=""/>
        <dsp:cNvSpPr/>
      </dsp:nvSpPr>
      <dsp:spPr>
        <a:xfrm rot="10800000">
          <a:off x="-1" y="3065584"/>
          <a:ext cx="8929785" cy="586463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614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постоянное и целенаправленное воздействие на рынок</a:t>
          </a:r>
          <a:endParaRPr lang="ru-RU" sz="1800" kern="1200" dirty="0"/>
        </a:p>
      </dsp:txBody>
      <dsp:txXfrm rot="10800000">
        <a:off x="-1" y="3065584"/>
        <a:ext cx="8929785" cy="586463"/>
      </dsp:txXfrm>
    </dsp:sp>
    <dsp:sp modelId="{C5186BB5-E96B-40FB-82F6-E40A6C777558}">
      <dsp:nvSpPr>
        <dsp:cNvPr id="0" name=""/>
        <dsp:cNvSpPr/>
      </dsp:nvSpPr>
      <dsp:spPr>
        <a:xfrm>
          <a:off x="214344" y="3071836"/>
          <a:ext cx="586463" cy="586463"/>
        </a:xfrm>
        <a:prstGeom prst="ellipse">
          <a:avLst/>
        </a:prstGeom>
        <a:solidFill>
          <a:schemeClr val="accent1">
            <a:tint val="50000"/>
            <a:alpha val="90000"/>
            <a:hueOff val="37597"/>
            <a:satOff val="-1763"/>
            <a:lumOff val="7533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18E94-C8B0-4000-B7BB-16593F98F115}">
      <dsp:nvSpPr>
        <dsp:cNvPr id="0" name=""/>
        <dsp:cNvSpPr/>
      </dsp:nvSpPr>
      <dsp:spPr>
        <a:xfrm rot="10800000">
          <a:off x="-1" y="3827112"/>
          <a:ext cx="8929785" cy="586463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614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ориентация на длительный период времени</a:t>
          </a:r>
          <a:endParaRPr lang="ru-RU" sz="1800" kern="1200" dirty="0"/>
        </a:p>
      </dsp:txBody>
      <dsp:txXfrm rot="10800000">
        <a:off x="-1" y="3827112"/>
        <a:ext cx="8929785" cy="586463"/>
      </dsp:txXfrm>
    </dsp:sp>
    <dsp:sp modelId="{269604CC-7774-4925-9F6E-39DD4E6D8020}">
      <dsp:nvSpPr>
        <dsp:cNvPr id="0" name=""/>
        <dsp:cNvSpPr/>
      </dsp:nvSpPr>
      <dsp:spPr>
        <a:xfrm>
          <a:off x="214344" y="3786212"/>
          <a:ext cx="586463" cy="586463"/>
        </a:xfrm>
        <a:prstGeom prst="ellipse">
          <a:avLst/>
        </a:prstGeom>
        <a:solidFill>
          <a:schemeClr val="accent1">
            <a:tint val="50000"/>
            <a:alpha val="90000"/>
            <a:hueOff val="46996"/>
            <a:satOff val="-2204"/>
            <a:lumOff val="9416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A1519-3BD6-492B-9180-C3BAFEAC3834}">
      <dsp:nvSpPr>
        <dsp:cNvPr id="0" name=""/>
        <dsp:cNvSpPr/>
      </dsp:nvSpPr>
      <dsp:spPr>
        <a:xfrm rot="10800000">
          <a:off x="-1" y="4572031"/>
          <a:ext cx="8929785" cy="586463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614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эффективное управление и необходимость маркетингового мышления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для руководства и всех сотрудников фирмы</a:t>
          </a:r>
          <a:endParaRPr lang="ru-RU" sz="1800" kern="1200" dirty="0"/>
        </a:p>
      </dsp:txBody>
      <dsp:txXfrm rot="10800000">
        <a:off x="-1" y="4572031"/>
        <a:ext cx="8929785" cy="586463"/>
      </dsp:txXfrm>
    </dsp:sp>
    <dsp:sp modelId="{755F1AFF-B0EF-489B-8C61-BAAEF0FDD631}">
      <dsp:nvSpPr>
        <dsp:cNvPr id="0" name=""/>
        <dsp:cNvSpPr/>
      </dsp:nvSpPr>
      <dsp:spPr>
        <a:xfrm>
          <a:off x="214344" y="4572031"/>
          <a:ext cx="586463" cy="586463"/>
        </a:xfrm>
        <a:prstGeom prst="ellipse">
          <a:avLst/>
        </a:prstGeom>
        <a:solidFill>
          <a:schemeClr val="accent1">
            <a:tint val="50000"/>
            <a:alpha val="90000"/>
            <a:hueOff val="56396"/>
            <a:satOff val="-2645"/>
            <a:lumOff val="11299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C508B8-EA35-43D1-BF9C-C95F40E372F3}">
      <dsp:nvSpPr>
        <dsp:cNvPr id="0" name=""/>
        <dsp:cNvSpPr/>
      </dsp:nvSpPr>
      <dsp:spPr>
        <a:xfrm>
          <a:off x="1759160" y="982272"/>
          <a:ext cx="2946817" cy="294681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B0DDBF-ED85-4D5E-BE09-854D4E654B46}">
      <dsp:nvSpPr>
        <dsp:cNvPr id="0" name=""/>
        <dsp:cNvSpPr/>
      </dsp:nvSpPr>
      <dsp:spPr>
        <a:xfrm>
          <a:off x="2348524" y="1571636"/>
          <a:ext cx="1768090" cy="176809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7050FA-41C5-40CF-8CBB-84F7E5D58E56}">
      <dsp:nvSpPr>
        <dsp:cNvPr id="0" name=""/>
        <dsp:cNvSpPr/>
      </dsp:nvSpPr>
      <dsp:spPr>
        <a:xfrm>
          <a:off x="2937887" y="2160999"/>
          <a:ext cx="589363" cy="5893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FE2ECE-029B-425C-8C35-6CC63816A0C4}">
      <dsp:nvSpPr>
        <dsp:cNvPr id="0" name=""/>
        <dsp:cNvSpPr/>
      </dsp:nvSpPr>
      <dsp:spPr>
        <a:xfrm>
          <a:off x="5245029" y="766655"/>
          <a:ext cx="1473408" cy="85948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Фирма</a:t>
          </a:r>
          <a:endParaRPr lang="ru-RU" sz="1900" kern="1200" dirty="0"/>
        </a:p>
      </dsp:txBody>
      <dsp:txXfrm>
        <a:off x="5245029" y="766655"/>
        <a:ext cx="1473408" cy="859488"/>
      </dsp:txXfrm>
    </dsp:sp>
    <dsp:sp modelId="{5334C22C-1588-4E5B-91B8-572AF1ECF0BD}">
      <dsp:nvSpPr>
        <dsp:cNvPr id="0" name=""/>
        <dsp:cNvSpPr/>
      </dsp:nvSpPr>
      <dsp:spPr>
        <a:xfrm>
          <a:off x="4478378" y="1432109"/>
          <a:ext cx="36835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D9CF8-1023-4E4D-9B7B-4C64BC2E63FA}">
      <dsp:nvSpPr>
        <dsp:cNvPr id="0" name=""/>
        <dsp:cNvSpPr/>
      </dsp:nvSpPr>
      <dsp:spPr>
        <a:xfrm rot="5400000">
          <a:off x="3627634" y="946570"/>
          <a:ext cx="1160945" cy="1759406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FB1DD-FBBA-4AA2-BD08-5AE57B9AF9C2}">
      <dsp:nvSpPr>
        <dsp:cNvPr id="0" name=""/>
        <dsp:cNvSpPr/>
      </dsp:nvSpPr>
      <dsp:spPr>
        <a:xfrm>
          <a:off x="5197114" y="2012457"/>
          <a:ext cx="1473408" cy="85948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Микросреда</a:t>
          </a:r>
          <a:endParaRPr lang="ru-RU" sz="1900" kern="1200" dirty="0"/>
        </a:p>
      </dsp:txBody>
      <dsp:txXfrm>
        <a:off x="5197114" y="2012457"/>
        <a:ext cx="1473408" cy="859488"/>
      </dsp:txXfrm>
    </dsp:sp>
    <dsp:sp modelId="{4B662044-EEB4-4291-A655-114BF6354E8E}">
      <dsp:nvSpPr>
        <dsp:cNvPr id="0" name=""/>
        <dsp:cNvSpPr/>
      </dsp:nvSpPr>
      <dsp:spPr>
        <a:xfrm>
          <a:off x="4813788" y="2653252"/>
          <a:ext cx="36835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6F6E5-0BB8-457D-BB6C-21E1DB665A61}">
      <dsp:nvSpPr>
        <dsp:cNvPr id="0" name=""/>
        <dsp:cNvSpPr/>
      </dsp:nvSpPr>
      <dsp:spPr>
        <a:xfrm rot="5400000">
          <a:off x="4506508" y="1888508"/>
          <a:ext cx="34943" cy="124117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BCAB5-43CB-4F62-A5A6-6B8D01006A4A}">
      <dsp:nvSpPr>
        <dsp:cNvPr id="0" name=""/>
        <dsp:cNvSpPr/>
      </dsp:nvSpPr>
      <dsp:spPr>
        <a:xfrm>
          <a:off x="5149199" y="2970778"/>
          <a:ext cx="1473408" cy="85948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Макросреда</a:t>
          </a:r>
          <a:endParaRPr lang="ru-RU" sz="1900" kern="1200" dirty="0"/>
        </a:p>
      </dsp:txBody>
      <dsp:txXfrm>
        <a:off x="5149199" y="2970778"/>
        <a:ext cx="1473408" cy="859488"/>
      </dsp:txXfrm>
    </dsp:sp>
    <dsp:sp modelId="{BF3F4FE0-10A8-43C3-9BD4-2DD0B845F4CE}">
      <dsp:nvSpPr>
        <dsp:cNvPr id="0" name=""/>
        <dsp:cNvSpPr/>
      </dsp:nvSpPr>
      <dsp:spPr>
        <a:xfrm flipH="1" flipV="1">
          <a:off x="4238802" y="3621012"/>
          <a:ext cx="893150" cy="308076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1B84B-69C5-4AD8-A371-BA3C43A1DD61}">
      <dsp:nvSpPr>
        <dsp:cNvPr id="0" name=""/>
        <dsp:cNvSpPr/>
      </dsp:nvSpPr>
      <dsp:spPr>
        <a:xfrm rot="5400000" flipH="1" flipV="1">
          <a:off x="4438620" y="3163914"/>
          <a:ext cx="134111" cy="150427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F80448-7C50-4CEF-ABE7-340CC0C5A6FE}">
      <dsp:nvSpPr>
        <dsp:cNvPr id="0" name=""/>
        <dsp:cNvSpPr/>
      </dsp:nvSpPr>
      <dsp:spPr>
        <a:xfrm>
          <a:off x="5873671" y="3496285"/>
          <a:ext cx="2539948" cy="16453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Это разные марки одного и того же товара</a:t>
          </a:r>
          <a:endParaRPr lang="ru-RU" sz="1200" kern="1200" dirty="0"/>
        </a:p>
      </dsp:txBody>
      <dsp:txXfrm>
        <a:off x="6635656" y="3907613"/>
        <a:ext cx="1777964" cy="1233983"/>
      </dsp:txXfrm>
    </dsp:sp>
    <dsp:sp modelId="{C490F614-AB29-46EB-BF2B-1F0F6A972FC9}">
      <dsp:nvSpPr>
        <dsp:cNvPr id="0" name=""/>
        <dsp:cNvSpPr/>
      </dsp:nvSpPr>
      <dsp:spPr>
        <a:xfrm>
          <a:off x="732081" y="3496285"/>
          <a:ext cx="2539948" cy="16453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разновидностей того же товара, способных удовлетворить конкретное желание покупателя</a:t>
          </a:r>
          <a:endParaRPr lang="ru-RU" sz="1200" kern="1200" dirty="0"/>
        </a:p>
      </dsp:txBody>
      <dsp:txXfrm>
        <a:off x="732081" y="3907613"/>
        <a:ext cx="1777964" cy="1233983"/>
      </dsp:txXfrm>
    </dsp:sp>
    <dsp:sp modelId="{964CBA2E-3779-4FE0-ABD3-BF25AC34B475}">
      <dsp:nvSpPr>
        <dsp:cNvPr id="0" name=""/>
        <dsp:cNvSpPr/>
      </dsp:nvSpPr>
      <dsp:spPr>
        <a:xfrm>
          <a:off x="5873671" y="65088"/>
          <a:ext cx="2539948" cy="16453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основные способы удовлетворения какого-либо конкретного желания</a:t>
          </a:r>
          <a:endParaRPr lang="ru-RU" sz="1200" kern="1200" dirty="0"/>
        </a:p>
      </dsp:txBody>
      <dsp:txXfrm>
        <a:off x="6635656" y="65088"/>
        <a:ext cx="1777964" cy="1233983"/>
      </dsp:txXfrm>
    </dsp:sp>
    <dsp:sp modelId="{E8B12D01-DC15-44E7-B134-10D3BAFD18B3}">
      <dsp:nvSpPr>
        <dsp:cNvPr id="0" name=""/>
        <dsp:cNvSpPr/>
      </dsp:nvSpPr>
      <dsp:spPr>
        <a:xfrm>
          <a:off x="732081" y="65088"/>
          <a:ext cx="2539948" cy="16453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Это </a:t>
          </a:r>
          <a:r>
            <a:rPr lang="ru-RU" sz="1200" i="1" kern="1200" dirty="0" smtClean="0"/>
            <a:t>желания-конкуренты, </a:t>
          </a:r>
          <a:r>
            <a:rPr lang="ru-RU" sz="1200" kern="1200" dirty="0" smtClean="0"/>
            <a:t>которые потребитель, возможно, захочет удовлетворить</a:t>
          </a:r>
          <a:endParaRPr lang="ru-RU" sz="1200" kern="1200" dirty="0"/>
        </a:p>
      </dsp:txBody>
      <dsp:txXfrm>
        <a:off x="732081" y="65088"/>
        <a:ext cx="1777964" cy="1233983"/>
      </dsp:txXfrm>
    </dsp:sp>
    <dsp:sp modelId="{14ADDAF1-E379-4AE0-974E-27020350BD81}">
      <dsp:nvSpPr>
        <dsp:cNvPr id="0" name=""/>
        <dsp:cNvSpPr/>
      </dsp:nvSpPr>
      <dsp:spPr>
        <a:xfrm>
          <a:off x="2294272" y="293071"/>
          <a:ext cx="2226311" cy="222631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желания-конкуренты</a:t>
          </a:r>
          <a:endParaRPr lang="ru-RU" sz="1600" kern="1200" dirty="0"/>
        </a:p>
      </dsp:txBody>
      <dsp:txXfrm>
        <a:off x="2294272" y="293071"/>
        <a:ext cx="2226311" cy="2226311"/>
      </dsp:txXfrm>
    </dsp:sp>
    <dsp:sp modelId="{2A3A31EB-8138-45FC-9D66-3E6CEBE28134}">
      <dsp:nvSpPr>
        <dsp:cNvPr id="0" name=""/>
        <dsp:cNvSpPr/>
      </dsp:nvSpPr>
      <dsp:spPr>
        <a:xfrm rot="5400000">
          <a:off x="4623415" y="293071"/>
          <a:ext cx="2226311" cy="222631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товарно-родовые конкуренты </a:t>
          </a:r>
          <a:endParaRPr lang="ru-RU" sz="1600" kern="1200" dirty="0"/>
        </a:p>
      </dsp:txBody>
      <dsp:txXfrm rot="5400000">
        <a:off x="4623415" y="293071"/>
        <a:ext cx="2226311" cy="2226311"/>
      </dsp:txXfrm>
    </dsp:sp>
    <dsp:sp modelId="{9CAACE14-E8C5-4671-B689-A279A844B3CF}">
      <dsp:nvSpPr>
        <dsp:cNvPr id="0" name=""/>
        <dsp:cNvSpPr/>
      </dsp:nvSpPr>
      <dsp:spPr>
        <a:xfrm rot="10800000">
          <a:off x="4623415" y="2622214"/>
          <a:ext cx="2226311" cy="222631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марками-конкурентами</a:t>
          </a:r>
          <a:endParaRPr lang="ru-RU" sz="1600" kern="1200" dirty="0"/>
        </a:p>
      </dsp:txBody>
      <dsp:txXfrm rot="10800000">
        <a:off x="4623415" y="2622214"/>
        <a:ext cx="2226311" cy="2226311"/>
      </dsp:txXfrm>
    </dsp:sp>
    <dsp:sp modelId="{22B058B3-8EB4-4F13-83C0-C102971F0EF3}">
      <dsp:nvSpPr>
        <dsp:cNvPr id="0" name=""/>
        <dsp:cNvSpPr/>
      </dsp:nvSpPr>
      <dsp:spPr>
        <a:xfrm rot="16200000">
          <a:off x="2294272" y="2622214"/>
          <a:ext cx="2226311" cy="2226311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товарно-видовых конкурентов</a:t>
          </a:r>
          <a:endParaRPr lang="ru-RU" sz="1600" kern="1200" dirty="0"/>
        </a:p>
      </dsp:txBody>
      <dsp:txXfrm rot="16200000">
        <a:off x="2294272" y="2622214"/>
        <a:ext cx="2226311" cy="2226311"/>
      </dsp:txXfrm>
    </dsp:sp>
    <dsp:sp modelId="{BF4D1786-5E1E-448B-99AB-70401E3D0FB8}">
      <dsp:nvSpPr>
        <dsp:cNvPr id="0" name=""/>
        <dsp:cNvSpPr/>
      </dsp:nvSpPr>
      <dsp:spPr>
        <a:xfrm>
          <a:off x="4187665" y="2108054"/>
          <a:ext cx="768668" cy="66840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14448-B6B4-47EB-977D-D991ABE174D1}">
      <dsp:nvSpPr>
        <dsp:cNvPr id="0" name=""/>
        <dsp:cNvSpPr/>
      </dsp:nvSpPr>
      <dsp:spPr>
        <a:xfrm rot="10800000">
          <a:off x="4187665" y="2365134"/>
          <a:ext cx="768668" cy="66840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BB5674-3075-4A55-AB1A-7059BCAB1E36}">
      <dsp:nvSpPr>
        <dsp:cNvPr id="0" name=""/>
        <dsp:cNvSpPr/>
      </dsp:nvSpPr>
      <dsp:spPr>
        <a:xfrm>
          <a:off x="3821928" y="1964556"/>
          <a:ext cx="1142985" cy="1142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маркетинга</a:t>
          </a:r>
          <a:endParaRPr kumimoji="0" lang="ru-RU" sz="11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3821928" y="1964556"/>
        <a:ext cx="1142985" cy="1142985"/>
      </dsp:txXfrm>
    </dsp:sp>
    <dsp:sp modelId="{AB95422B-F1AC-4E43-9535-7E4B30552BD0}">
      <dsp:nvSpPr>
        <dsp:cNvPr id="0" name=""/>
        <dsp:cNvSpPr/>
      </dsp:nvSpPr>
      <dsp:spPr>
        <a:xfrm rot="16200000">
          <a:off x="3992951" y="1552379"/>
          <a:ext cx="800938" cy="23414"/>
        </a:xfrm>
        <a:custGeom>
          <a:avLst/>
          <a:gdLst/>
          <a:ahLst/>
          <a:cxnLst/>
          <a:rect l="0" t="0" r="0" b="0"/>
          <a:pathLst>
            <a:path>
              <a:moveTo>
                <a:pt x="0" y="11707"/>
              </a:moveTo>
              <a:lnTo>
                <a:pt x="800938" y="117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6200000">
        <a:off x="4373397" y="1544063"/>
        <a:ext cx="40046" cy="40046"/>
      </dsp:txXfrm>
    </dsp:sp>
    <dsp:sp modelId="{8FCA5321-28A9-481A-9941-C64036DF3102}">
      <dsp:nvSpPr>
        <dsp:cNvPr id="0" name=""/>
        <dsp:cNvSpPr/>
      </dsp:nvSpPr>
      <dsp:spPr>
        <a:xfrm>
          <a:off x="3821928" y="20631"/>
          <a:ext cx="1142985" cy="1142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информации</a:t>
          </a:r>
          <a:endParaRPr kumimoji="0" lang="ru-RU" sz="11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3821928" y="20631"/>
        <a:ext cx="1142985" cy="1142985"/>
      </dsp:txXfrm>
    </dsp:sp>
    <dsp:sp modelId="{6AB2BBCB-B8BF-4B57-B5D4-CB02482AF57F}">
      <dsp:nvSpPr>
        <dsp:cNvPr id="0" name=""/>
        <dsp:cNvSpPr/>
      </dsp:nvSpPr>
      <dsp:spPr>
        <a:xfrm rot="18900000">
          <a:off x="4680232" y="1837060"/>
          <a:ext cx="800938" cy="23414"/>
        </a:xfrm>
        <a:custGeom>
          <a:avLst/>
          <a:gdLst/>
          <a:ahLst/>
          <a:cxnLst/>
          <a:rect l="0" t="0" r="0" b="0"/>
          <a:pathLst>
            <a:path>
              <a:moveTo>
                <a:pt x="0" y="11707"/>
              </a:moveTo>
              <a:lnTo>
                <a:pt x="800938" y="117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8900000">
        <a:off x="5060678" y="1828744"/>
        <a:ext cx="40046" cy="40046"/>
      </dsp:txXfrm>
    </dsp:sp>
    <dsp:sp modelId="{3562F467-1243-4E07-AC1D-D4D1DF0A256A}">
      <dsp:nvSpPr>
        <dsp:cNvPr id="0" name=""/>
        <dsp:cNvSpPr/>
      </dsp:nvSpPr>
      <dsp:spPr>
        <a:xfrm>
          <a:off x="5196490" y="589993"/>
          <a:ext cx="1142985" cy="1142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целей и стратегий</a:t>
          </a:r>
          <a:endParaRPr kumimoji="0" lang="ru-RU" sz="11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5196490" y="589993"/>
        <a:ext cx="1142985" cy="1142985"/>
      </dsp:txXfrm>
    </dsp:sp>
    <dsp:sp modelId="{AD9C0060-D430-41C1-AE74-311B48651C3F}">
      <dsp:nvSpPr>
        <dsp:cNvPr id="0" name=""/>
        <dsp:cNvSpPr/>
      </dsp:nvSpPr>
      <dsp:spPr>
        <a:xfrm>
          <a:off x="4964913" y="2524341"/>
          <a:ext cx="800938" cy="23414"/>
        </a:xfrm>
        <a:custGeom>
          <a:avLst/>
          <a:gdLst/>
          <a:ahLst/>
          <a:cxnLst/>
          <a:rect l="0" t="0" r="0" b="0"/>
          <a:pathLst>
            <a:path>
              <a:moveTo>
                <a:pt x="0" y="11707"/>
              </a:moveTo>
              <a:lnTo>
                <a:pt x="800938" y="117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345359" y="2516025"/>
        <a:ext cx="40046" cy="40046"/>
      </dsp:txXfrm>
    </dsp:sp>
    <dsp:sp modelId="{0DB1C6E7-595E-48D0-BC58-458FACBDE7CC}">
      <dsp:nvSpPr>
        <dsp:cNvPr id="0" name=""/>
        <dsp:cNvSpPr/>
      </dsp:nvSpPr>
      <dsp:spPr>
        <a:xfrm>
          <a:off x="5765852" y="1964556"/>
          <a:ext cx="1142985" cy="1142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мероприятий</a:t>
          </a:r>
          <a:endParaRPr kumimoji="0" lang="ru-RU" sz="11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5765852" y="1964556"/>
        <a:ext cx="1142985" cy="1142985"/>
      </dsp:txXfrm>
    </dsp:sp>
    <dsp:sp modelId="{B9477323-3E02-4A4F-8C48-653D31CF4E53}">
      <dsp:nvSpPr>
        <dsp:cNvPr id="0" name=""/>
        <dsp:cNvSpPr/>
      </dsp:nvSpPr>
      <dsp:spPr>
        <a:xfrm rot="2700000">
          <a:off x="4680232" y="3211623"/>
          <a:ext cx="800938" cy="23414"/>
        </a:xfrm>
        <a:custGeom>
          <a:avLst/>
          <a:gdLst/>
          <a:ahLst/>
          <a:cxnLst/>
          <a:rect l="0" t="0" r="0" b="0"/>
          <a:pathLst>
            <a:path>
              <a:moveTo>
                <a:pt x="0" y="11707"/>
              </a:moveTo>
              <a:lnTo>
                <a:pt x="800938" y="117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700000">
        <a:off x="5060678" y="3203306"/>
        <a:ext cx="40046" cy="40046"/>
      </dsp:txXfrm>
    </dsp:sp>
    <dsp:sp modelId="{79F22206-3C0F-4BE1-A155-B19167206898}">
      <dsp:nvSpPr>
        <dsp:cNvPr id="0" name=""/>
        <dsp:cNvSpPr/>
      </dsp:nvSpPr>
      <dsp:spPr>
        <a:xfrm>
          <a:off x="5196490" y="3339118"/>
          <a:ext cx="1142985" cy="1142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организационных структур и процессов</a:t>
          </a:r>
          <a:endParaRPr kumimoji="0" lang="ru-RU" sz="11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5196490" y="3339118"/>
        <a:ext cx="1142985" cy="1142985"/>
      </dsp:txXfrm>
    </dsp:sp>
    <dsp:sp modelId="{2E20787C-ED49-4E43-A655-6EEAEB6CC89F}">
      <dsp:nvSpPr>
        <dsp:cNvPr id="0" name=""/>
        <dsp:cNvSpPr/>
      </dsp:nvSpPr>
      <dsp:spPr>
        <a:xfrm rot="5400000">
          <a:off x="3992951" y="3496304"/>
          <a:ext cx="800938" cy="23414"/>
        </a:xfrm>
        <a:custGeom>
          <a:avLst/>
          <a:gdLst/>
          <a:ahLst/>
          <a:cxnLst/>
          <a:rect l="0" t="0" r="0" b="0"/>
          <a:pathLst>
            <a:path>
              <a:moveTo>
                <a:pt x="0" y="11707"/>
              </a:moveTo>
              <a:lnTo>
                <a:pt x="800938" y="117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4373397" y="3487987"/>
        <a:ext cx="40046" cy="40046"/>
      </dsp:txXfrm>
    </dsp:sp>
    <dsp:sp modelId="{D15ED4A7-896E-4FD6-A14B-1B321F36321B}">
      <dsp:nvSpPr>
        <dsp:cNvPr id="0" name=""/>
        <dsp:cNvSpPr/>
      </dsp:nvSpPr>
      <dsp:spPr>
        <a:xfrm>
          <a:off x="3821928" y="3908480"/>
          <a:ext cx="1142985" cy="1142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неэкономических результатов</a:t>
          </a:r>
          <a:endParaRPr kumimoji="0" lang="ru-RU" sz="11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3821928" y="3908480"/>
        <a:ext cx="1142985" cy="1142985"/>
      </dsp:txXfrm>
    </dsp:sp>
    <dsp:sp modelId="{E65BBCD8-8D66-48C3-91C6-BFBC6E641835}">
      <dsp:nvSpPr>
        <dsp:cNvPr id="0" name=""/>
        <dsp:cNvSpPr/>
      </dsp:nvSpPr>
      <dsp:spPr>
        <a:xfrm rot="8100000">
          <a:off x="3305670" y="3211623"/>
          <a:ext cx="800938" cy="23414"/>
        </a:xfrm>
        <a:custGeom>
          <a:avLst/>
          <a:gdLst/>
          <a:ahLst/>
          <a:cxnLst/>
          <a:rect l="0" t="0" r="0" b="0"/>
          <a:pathLst>
            <a:path>
              <a:moveTo>
                <a:pt x="0" y="11707"/>
              </a:moveTo>
              <a:lnTo>
                <a:pt x="800938" y="117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8100000">
        <a:off x="3686116" y="3203306"/>
        <a:ext cx="40046" cy="40046"/>
      </dsp:txXfrm>
    </dsp:sp>
    <dsp:sp modelId="{51F5F427-18A4-48E5-B58D-852E7AB98EED}">
      <dsp:nvSpPr>
        <dsp:cNvPr id="0" name=""/>
        <dsp:cNvSpPr/>
      </dsp:nvSpPr>
      <dsp:spPr>
        <a:xfrm>
          <a:off x="2447365" y="3339118"/>
          <a:ext cx="1142985" cy="1142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результатов деятельности сбытовой службы</a:t>
          </a:r>
          <a:endParaRPr kumimoji="0" lang="ru-RU" sz="11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2447365" y="3339118"/>
        <a:ext cx="1142985" cy="1142985"/>
      </dsp:txXfrm>
    </dsp:sp>
    <dsp:sp modelId="{42922135-A694-48FA-A7BD-4CBCA9D9564B}">
      <dsp:nvSpPr>
        <dsp:cNvPr id="0" name=""/>
        <dsp:cNvSpPr/>
      </dsp:nvSpPr>
      <dsp:spPr>
        <a:xfrm rot="10800000">
          <a:off x="3020989" y="2524341"/>
          <a:ext cx="800938" cy="23414"/>
        </a:xfrm>
        <a:custGeom>
          <a:avLst/>
          <a:gdLst/>
          <a:ahLst/>
          <a:cxnLst/>
          <a:rect l="0" t="0" r="0" b="0"/>
          <a:pathLst>
            <a:path>
              <a:moveTo>
                <a:pt x="0" y="11707"/>
              </a:moveTo>
              <a:lnTo>
                <a:pt x="800938" y="117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401435" y="2516025"/>
        <a:ext cx="40046" cy="40046"/>
      </dsp:txXfrm>
    </dsp:sp>
    <dsp:sp modelId="{8465641A-A60F-40FA-BA3F-206E1DFC2F20}">
      <dsp:nvSpPr>
        <dsp:cNvPr id="0" name=""/>
        <dsp:cNvSpPr/>
      </dsp:nvSpPr>
      <dsp:spPr>
        <a:xfrm>
          <a:off x="1878003" y="1964556"/>
          <a:ext cx="1142985" cy="1142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доли рынка</a:t>
          </a:r>
          <a:endParaRPr kumimoji="0" lang="ru-RU" sz="11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1878003" y="1964556"/>
        <a:ext cx="1142985" cy="1142985"/>
      </dsp:txXfrm>
    </dsp:sp>
    <dsp:sp modelId="{0835C71A-B763-4A22-A9E9-F97C7A85030E}">
      <dsp:nvSpPr>
        <dsp:cNvPr id="0" name=""/>
        <dsp:cNvSpPr/>
      </dsp:nvSpPr>
      <dsp:spPr>
        <a:xfrm rot="13500000">
          <a:off x="3305670" y="1837060"/>
          <a:ext cx="800938" cy="23414"/>
        </a:xfrm>
        <a:custGeom>
          <a:avLst/>
          <a:gdLst/>
          <a:ahLst/>
          <a:cxnLst/>
          <a:rect l="0" t="0" r="0" b="0"/>
          <a:pathLst>
            <a:path>
              <a:moveTo>
                <a:pt x="0" y="11707"/>
              </a:moveTo>
              <a:lnTo>
                <a:pt x="800938" y="117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3500000">
        <a:off x="3686116" y="1828744"/>
        <a:ext cx="40046" cy="40046"/>
      </dsp:txXfrm>
    </dsp:sp>
    <dsp:sp modelId="{84271C57-CD02-43CC-8A41-D99EA5B03F91}">
      <dsp:nvSpPr>
        <dsp:cNvPr id="0" name=""/>
        <dsp:cNvSpPr/>
      </dsp:nvSpPr>
      <dsp:spPr>
        <a:xfrm>
          <a:off x="2447365" y="589993"/>
          <a:ext cx="1142985" cy="1142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Контроль сбыта</a:t>
          </a:r>
          <a:endParaRPr kumimoji="0" lang="ru-RU" sz="1100" b="0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>
        <a:off x="2447365" y="589993"/>
        <a:ext cx="1142985" cy="1142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D8409B-BAC6-4E1B-9EDF-FEFA42CC21C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3ys.ru/images/lib/syshnost-marketinga/image015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Электронное обучающее средство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 дисциплине Маркетинг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357826"/>
            <a:ext cx="3929090" cy="614370"/>
          </a:xfrm>
        </p:spPr>
        <p:txBody>
          <a:bodyPr>
            <a:normAutofit fontScale="62500" lnSpcReduction="2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к.э.н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., доцент Коржова Г.А.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657229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Цели маркетинга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5000636"/>
            <a:ext cx="6715172" cy="121444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- стабилизация достигнутого положения (например, после удачного завоевания рынка требуется восстановление ресурсов компании и проведению мероприятий по укреплению фирмы на завоеванных рынках).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3357562"/>
            <a:ext cx="6786610" cy="120032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расширение </a:t>
            </a:r>
            <a:r>
              <a:rPr lang="ru-RU" dirty="0"/>
              <a:t>рыночного влияния компании (например, ведение активной конкурентной борьбы в целях завоевания нового рынка сбыта, или, потеснив конкурентов, увеличить свою долю на уже имеющихся рынках</a:t>
            </a:r>
            <a:r>
              <a:rPr lang="ru-RU" dirty="0" smtClean="0"/>
              <a:t>);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928802"/>
            <a:ext cx="6929486" cy="92333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максимизация </a:t>
            </a:r>
            <a:r>
              <a:rPr lang="ru-RU" dirty="0"/>
              <a:t>краткосрочной прибыли (например, для вложения финансовых средств в разработку нового товара, рекламную кампанию или выход на новые рынки</a:t>
            </a:r>
            <a:r>
              <a:rPr lang="ru-RU" dirty="0" smtClean="0"/>
              <a:t>);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Виды маркетинга 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28596" y="1714488"/>
            <a:ext cx="3929090" cy="107157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Конверсионный. </a:t>
            </a:r>
            <a:r>
              <a:rPr lang="ru-RU" dirty="0"/>
              <a:t>Данный вид связан с негативным спросом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28596" y="3071810"/>
            <a:ext cx="3929090" cy="100013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Развивающий, </a:t>
            </a:r>
            <a:r>
              <a:rPr lang="ru-RU" dirty="0"/>
              <a:t>связан с начавшимся формированием спроса на товары, применяется при скрытом спросе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28596" y="4286256"/>
            <a:ext cx="3929090" cy="107157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Синхромаркетинг </a:t>
            </a:r>
            <a:r>
              <a:rPr lang="ru-RU" dirty="0"/>
              <a:t>применяется  при различных колебаниях спроса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857720" y="5500702"/>
            <a:ext cx="3929122" cy="107157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Противодействующий </a:t>
            </a:r>
            <a:r>
              <a:rPr lang="ru-RU" sz="1600" dirty="0"/>
              <a:t>применяется, когда спрос на товары может противоречить общественному мнению или иметь отрицательные последствия 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28596" y="5500702"/>
            <a:ext cx="3929090" cy="114300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Демаркетинг </a:t>
            </a:r>
            <a:r>
              <a:rPr lang="ru-RU" sz="1600" dirty="0"/>
              <a:t>– применяется в условиях чрезмерного спроса, т.е. когда предприятие не может обеспечить всех  потребителей товаром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929190" y="4286256"/>
            <a:ext cx="3857652" cy="100013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Поддерживающий </a:t>
            </a:r>
            <a:r>
              <a:rPr lang="ru-RU" dirty="0"/>
              <a:t>– применяется при полном удовлетворении фирмы своей деятельностью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929190" y="3071810"/>
            <a:ext cx="3786214" cy="100013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Ремаркетинг </a:t>
            </a:r>
            <a:r>
              <a:rPr lang="ru-RU" dirty="0"/>
              <a:t>применяется при снижении спроса на товар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000628" y="1714488"/>
            <a:ext cx="3714776" cy="100013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Стимулирующий</a:t>
            </a:r>
            <a:r>
              <a:rPr lang="ru-RU" dirty="0"/>
              <a:t>.Этот вид связан с безразличием потребителей к определенным товарам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Концепции маркетинга</a:t>
            </a: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500034" y="1142984"/>
            <a:ext cx="8143932" cy="714380"/>
          </a:xfrm>
          <a:prstGeom prst="snip2Diag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Концепция совершенствования производства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подразумевает, что потребители покупают тот товар, который широко распространен и доступен по цене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00034" y="2071678"/>
            <a:ext cx="8143932" cy="785818"/>
          </a:xfrm>
          <a:prstGeom prst="snip2Diag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Концепция совершенствования товара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означает, что потребитель предпочитает более качественный товар с наилучшими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эксплуатационными</a:t>
            </a:r>
            <a:endParaRPr lang="ru-RU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00034" y="3071810"/>
            <a:ext cx="8143932" cy="785818"/>
          </a:xfrm>
          <a:prstGeom prst="snip2Diag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Концепция интенсификации коммерческих усилий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считает, что потребители не будут покупать товары фирмы, если она не предпримет значимые усилия по их сбыту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00034" y="4071942"/>
            <a:ext cx="8143932" cy="857256"/>
          </a:xfrm>
          <a:prstGeom prst="snip2Diag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Концепция чистого маркетинга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утверждает, что фирма должна вначале выявить нужды и потребности потребителей, а затем удовлетворить их более эффективным, чем у конкурентов способом</a:t>
            </a: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500034" y="5143512"/>
            <a:ext cx="8143932" cy="785842"/>
          </a:xfrm>
          <a:prstGeom prst="snip2Diag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Концепция социально – этического маркетинга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ставит перед собой цель удовлетворение нужд и потребностей целевых рынков при условии сбережения человеческих, материальных, природных, энергетических и других видов ресурсов, а так же охрану окружающей среды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00034" y="6143620"/>
            <a:ext cx="8143932" cy="714380"/>
          </a:xfrm>
          <a:prstGeom prst="snip2DiagRect">
            <a:avLst/>
          </a:prstGeom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Концепция маркетинга взаимодействия</a:t>
            </a: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утверждает, что для того чтобы, удержать потребителя необходим индивидуальный подход к каждому участнику процесса производства и потребления, нацеленное на долгосрочное и взаимовыгодное сотрудничество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Тема 2. Исследование маркетинговой среды</a:t>
            </a:r>
          </a:p>
        </p:txBody>
      </p:sp>
      <p:sp>
        <p:nvSpPr>
          <p:cNvPr id="62466" name="AutoShape 2" descr="https://studref.com/htm/img/12/6438/2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8" name="AutoShape 4" descr="https://studref.com/htm/img/12/6438/2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0" name="AutoShape 6" descr="https://studref.com/htm/img/12/6438/2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785794"/>
          <a:ext cx="8429684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500034" y="52149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Маркетинговая среда организации 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это совокупность активных субъектов и сил, действующих на организацию и влияющих на возможности службы маркетинга успешно сотрудничать с клиентами.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i="1" smtClean="0">
                <a:solidFill>
                  <a:srgbClr val="660066"/>
                </a:solidFill>
                <a:latin typeface="Lucida Calligraphy" pitchFamily="66" charset="0"/>
              </a:rPr>
              <a:t>Основные факторы микросреды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85813" y="1785938"/>
            <a:ext cx="3281362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6600CC"/>
                </a:solidFill>
                <a:latin typeface="Calibri" pitchFamily="34" charset="0"/>
              </a:rPr>
              <a:t>Фирма. </a:t>
            </a:r>
            <a:r>
              <a:rPr lang="ru-RU" sz="2400" i="1" dirty="0">
                <a:solidFill>
                  <a:srgbClr val="6600CC"/>
                </a:solidFill>
                <a:latin typeface="Calibri" pitchFamily="34" charset="0"/>
              </a:rPr>
              <a:t>Служба маркетинга должна работать в тесном сотрудничестве с подразделениями фирмы. Финансовая служба решает проблемы наличия и использования средств. 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072066" y="1785938"/>
            <a:ext cx="3714747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6600CC"/>
                </a:solidFill>
                <a:latin typeface="Calibri" pitchFamily="34" charset="0"/>
              </a:rPr>
              <a:t>Поставщики</a:t>
            </a:r>
            <a:r>
              <a:rPr lang="ru-RU" sz="2400" i="1" dirty="0">
                <a:solidFill>
                  <a:srgbClr val="6600CC"/>
                </a:solidFill>
                <a:latin typeface="Calibri" pitchFamily="34" charset="0"/>
              </a:rPr>
              <a:t> – это фирмы и отдельные лица, которые обеспечивают компанию, ее конкурентов материальными ресурсами, необходимыми для производства конкретных товаров или услуг.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913" y="260350"/>
            <a:ext cx="69834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smtClean="0">
                <a:solidFill>
                  <a:schemeClr val="folHlink"/>
                </a:solidFill>
                <a:latin typeface="Lucida Calligraphy" pitchFamily="66" charset="0"/>
              </a:rPr>
              <a:t>Маркетинговые посредники</a:t>
            </a:r>
            <a:endParaRPr lang="ru-RU" i="1" smtClean="0">
              <a:solidFill>
                <a:schemeClr val="folHlink"/>
              </a:solidFill>
              <a:latin typeface="Lucida Calligraphy" pitchFamily="66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85750" y="1643063"/>
            <a:ext cx="1857375" cy="4714875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i="1">
                <a:solidFill>
                  <a:schemeClr val="folHlink"/>
                </a:solidFill>
                <a:latin typeface="Lucida Calligraphy" pitchFamily="66" charset="0"/>
              </a:rPr>
              <a:t>Торговые посредники</a:t>
            </a:r>
            <a:r>
              <a:rPr lang="ru-RU">
                <a:solidFill>
                  <a:schemeClr val="folHlink"/>
                </a:solidFill>
                <a:latin typeface="Lucida Calligraphy" pitchFamily="66" charset="0"/>
              </a:rPr>
              <a:t> – это фирмы, помогающие компании подыскивать клиентов или непосредственно продавать им ее товары.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484438" y="1700213"/>
            <a:ext cx="2000250" cy="464343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i="1" dirty="0">
                <a:solidFill>
                  <a:schemeClr val="folHlink"/>
                </a:solidFill>
                <a:latin typeface="Lucida Calligraphy" pitchFamily="66" charset="0"/>
              </a:rPr>
              <a:t>Фирмы-организаторы товародвижения. </a:t>
            </a:r>
            <a:r>
              <a:rPr lang="ru-RU" dirty="0">
                <a:solidFill>
                  <a:schemeClr val="folHlink"/>
                </a:solidFill>
                <a:latin typeface="Lucida Calligraphy" pitchFamily="66" charset="0"/>
              </a:rPr>
              <a:t>Эти фирмы помогают компании создавать запасы своих изделий и продвигать их от места производства до места назначения.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786313" y="1714500"/>
            <a:ext cx="1928812" cy="464343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i="1" dirty="0">
                <a:solidFill>
                  <a:schemeClr val="folHlink"/>
                </a:solidFill>
                <a:latin typeface="Lucida Calligraphy" pitchFamily="66" charset="0"/>
              </a:rPr>
              <a:t>Агентства по оказанию маркетинговых услуг.</a:t>
            </a:r>
            <a:r>
              <a:rPr lang="ru-RU" dirty="0">
                <a:solidFill>
                  <a:schemeClr val="folHlink"/>
                </a:solidFill>
                <a:latin typeface="Lucida Calligraphy" pitchFamily="66" charset="0"/>
              </a:rPr>
              <a:t> Они помогают компании точнее нацеливать и продвигать товары на рынки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000875" y="1785938"/>
            <a:ext cx="1928813" cy="464343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i="1" dirty="0">
                <a:solidFill>
                  <a:schemeClr val="folHlink"/>
                </a:solidFill>
                <a:latin typeface="Lucida Calligraphy" pitchFamily="66" charset="0"/>
              </a:rPr>
              <a:t>Кредитно-финансовые учреждения, </a:t>
            </a:r>
            <a:r>
              <a:rPr lang="ru-RU" dirty="0">
                <a:solidFill>
                  <a:schemeClr val="folHlink"/>
                </a:solidFill>
                <a:latin typeface="Lucida Calligraphy" pitchFamily="66" charset="0"/>
              </a:rPr>
              <a:t>помогающие фирме финансировать сделки и страховать себя от риска в связи с покупкой или продажей товаров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1900" b="1" i="1" smtClean="0">
                <a:solidFill>
                  <a:srgbClr val="6600CC"/>
                </a:solidFill>
                <a:latin typeface="Lucida Calligraphy" pitchFamily="66" charset="0"/>
              </a:rPr>
              <a:t>Клиентура. </a:t>
            </a:r>
            <a:r>
              <a:rPr lang="ru-RU" sz="1900" i="1" smtClean="0">
                <a:solidFill>
                  <a:srgbClr val="6600CC"/>
                </a:solidFill>
                <a:latin typeface="Lucida Calligraphy" pitchFamily="66" charset="0"/>
              </a:rPr>
              <a:t>Фирме необходимо тщательно изучать своих клиентов. Она может выступать на клиентурных рынках пяти типов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43063" y="1857375"/>
            <a:ext cx="2857500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i="1">
                <a:solidFill>
                  <a:srgbClr val="FFFFFF"/>
                </a:solidFill>
                <a:latin typeface="Calibri" pitchFamily="34" charset="0"/>
              </a:rPr>
              <a:t>Потребительский рынок </a:t>
            </a:r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88" y="1857375"/>
            <a:ext cx="2857500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i="1">
                <a:solidFill>
                  <a:srgbClr val="FFFFFF"/>
                </a:solidFill>
                <a:latin typeface="Calibri" pitchFamily="34" charset="0"/>
              </a:rPr>
              <a:t>Рынок предприятий</a:t>
            </a:r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3500438"/>
            <a:ext cx="2857500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i="1">
                <a:solidFill>
                  <a:srgbClr val="FFFFFF"/>
                </a:solidFill>
                <a:latin typeface="Calibri" pitchFamily="34" charset="0"/>
              </a:rPr>
              <a:t>Рынок промежуточных продавцов </a:t>
            </a:r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9313" y="3643313"/>
            <a:ext cx="2857500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i="1">
                <a:solidFill>
                  <a:srgbClr val="FFFFFF"/>
                </a:solidFill>
                <a:latin typeface="Calibri" pitchFamily="34" charset="0"/>
              </a:rPr>
              <a:t>Рынок государственных учреждений </a:t>
            </a:r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13" y="5214938"/>
            <a:ext cx="2857500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i="1">
                <a:solidFill>
                  <a:srgbClr val="FFFFFF"/>
                </a:solidFill>
                <a:latin typeface="Calibri" pitchFamily="34" charset="0"/>
              </a:rPr>
              <a:t>Международный рынок </a:t>
            </a:r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186738" cy="582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400" b="1" i="1" smtClean="0">
                <a:solidFill>
                  <a:srgbClr val="FF00FF"/>
                </a:solidFill>
                <a:latin typeface="Lucida Calligraphy" pitchFamily="66" charset="0"/>
              </a:rPr>
              <a:t>Конкуренты</a:t>
            </a:r>
            <a:endParaRPr lang="ru-RU" sz="3400" i="1" smtClean="0">
              <a:solidFill>
                <a:srgbClr val="FF00FF"/>
              </a:solidFill>
              <a:latin typeface="Lucida Calligraphy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350" y="1420091"/>
          <a:ext cx="9144000" cy="5141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6600CC"/>
                </a:solidFill>
                <a:latin typeface="Lucida Calligraphy" pitchFamily="66" charset="0"/>
              </a:rPr>
              <a:t>Контактные аудитории</a:t>
            </a:r>
            <a:endParaRPr lang="ru-RU" i="1" smtClean="0">
              <a:solidFill>
                <a:srgbClr val="6600CC"/>
              </a:solidFill>
              <a:latin typeface="Lucida Calligraphy" pitchFamily="66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419475" y="1484313"/>
            <a:ext cx="2376488" cy="1752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Финансовые круги. </a:t>
            </a:r>
            <a:r>
              <a:rPr lang="ru-RU">
                <a:solidFill>
                  <a:srgbClr val="6600CC"/>
                </a:solidFill>
              </a:rPr>
              <a:t>Оказывают влияние на способность фирмы обеспечивать себя капиталом.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9750" y="1412875"/>
            <a:ext cx="2422525" cy="23018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Контактные аудитории средств информации. </a:t>
            </a:r>
            <a:r>
              <a:rPr lang="ru-RU">
                <a:solidFill>
                  <a:srgbClr val="6600CC"/>
                </a:solidFill>
              </a:rPr>
              <a:t>Это организации, распространяющие новости, статьи и редакционные комментарии.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588125" y="1484313"/>
            <a:ext cx="2232025" cy="1752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Контактные аудитории органов государственной власти и управления. </a:t>
            </a:r>
            <a:r>
              <a:rPr lang="ru-RU"/>
              <a:t>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95288" y="4005263"/>
            <a:ext cx="2808287" cy="23018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Гражданские группы действий. </a:t>
            </a:r>
            <a:r>
              <a:rPr lang="ru-RU">
                <a:solidFill>
                  <a:srgbClr val="6600CC"/>
                </a:solidFill>
              </a:rPr>
              <a:t>Маркетинговые решения фирмы могут вызвать вопросы со стороны общественных организаций потребителей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563938" y="3500438"/>
            <a:ext cx="2232025" cy="1752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Местные контактные аудитории</a:t>
            </a:r>
            <a:r>
              <a:rPr lang="en-US" i="1"/>
              <a:t> -</a:t>
            </a:r>
            <a:r>
              <a:rPr lang="ru-RU">
                <a:solidFill>
                  <a:srgbClr val="6600CC"/>
                </a:solidFill>
              </a:rPr>
              <a:t>окрестные жители и местные организации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588125" y="3573463"/>
            <a:ext cx="2160588" cy="28511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Широкая публика. </a:t>
            </a:r>
            <a:r>
              <a:rPr lang="ru-RU"/>
              <a:t>Фирме необходимо внимательно следить за отношением широкой публики к своим товарам и своей деятельности 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419475" y="5589588"/>
            <a:ext cx="2882900" cy="6540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Внутренние контактные аудитории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3400" b="1" i="1" smtClean="0">
                <a:solidFill>
                  <a:srgbClr val="660066"/>
                </a:solidFill>
                <a:latin typeface="Lucida Calligraphy" pitchFamily="66" charset="0"/>
              </a:rPr>
              <a:t>Основные факторы макросреды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68313" y="908050"/>
            <a:ext cx="2951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u="sng">
                <a:solidFill>
                  <a:srgbClr val="FF00FF"/>
                </a:solidFill>
                <a:latin typeface="Lucida Calligraphy" pitchFamily="66" charset="0"/>
              </a:rPr>
              <a:t>Демографическая среда 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68313" y="1916113"/>
            <a:ext cx="3095625" cy="654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Мировой демографический взрыв</a:t>
            </a:r>
            <a:r>
              <a:rPr lang="ru-RU"/>
              <a:t> 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68313" y="2924175"/>
            <a:ext cx="3095625" cy="379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Снижение рождаемости</a:t>
            </a:r>
            <a:r>
              <a:rPr lang="ru-RU"/>
              <a:t> 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468313" y="3644900"/>
            <a:ext cx="3095625" cy="379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Старение населения</a:t>
            </a:r>
            <a:r>
              <a:rPr lang="ru-RU"/>
              <a:t> 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468313" y="4365625"/>
            <a:ext cx="3095625" cy="379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/>
              <a:t>Перемены в семье</a:t>
            </a:r>
            <a:r>
              <a:rPr lang="ru-RU" dirty="0"/>
              <a:t> </a:t>
            </a:r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468313" y="5013325"/>
            <a:ext cx="3095625" cy="379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/>
              <a:t>Миграция населения</a:t>
            </a:r>
            <a:r>
              <a:rPr lang="ru-RU"/>
              <a:t> </a:t>
            </a:r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468313" y="5654675"/>
            <a:ext cx="3095625" cy="928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 dirty="0"/>
              <a:t>Повышение образовательного уровня и рост числа служащих</a:t>
            </a:r>
            <a:r>
              <a:rPr lang="ru-RU" dirty="0"/>
              <a:t> </a:t>
            </a:r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5580063" y="1125538"/>
            <a:ext cx="319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i="1" u="sng">
                <a:solidFill>
                  <a:srgbClr val="FF00FF"/>
                </a:solidFill>
                <a:latin typeface="Lucida Calligraphy" pitchFamily="66" charset="0"/>
              </a:rPr>
              <a:t>Экономическая среда</a:t>
            </a:r>
            <a:r>
              <a:rPr lang="ru-RU" sz="2400" u="sng"/>
              <a:t> </a:t>
            </a: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5219700" y="1982788"/>
            <a:ext cx="3313113" cy="654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/>
              <a:t>Покупательная способность</a:t>
            </a:r>
            <a:r>
              <a:rPr lang="ru-RU"/>
              <a:t> населения</a:t>
            </a:r>
          </a:p>
        </p:txBody>
      </p:sp>
      <p:sp>
        <p:nvSpPr>
          <p:cNvPr id="10252" name="Rectangle 16"/>
          <p:cNvSpPr>
            <a:spLocks noChangeArrowheads="1"/>
          </p:cNvSpPr>
          <p:nvPr/>
        </p:nvSpPr>
        <p:spPr bwMode="auto">
          <a:xfrm>
            <a:off x="5219700" y="2917825"/>
            <a:ext cx="3313113" cy="379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/>
              <a:t>Экономический кризис</a:t>
            </a:r>
            <a:r>
              <a:rPr lang="ru-RU"/>
              <a:t> </a:t>
            </a:r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5219700" y="3567113"/>
            <a:ext cx="3313113" cy="654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/>
              <a:t>Уровень безработицы и инфляции</a:t>
            </a:r>
            <a:r>
              <a:rPr lang="ru-RU"/>
              <a:t> </a:t>
            </a:r>
          </a:p>
        </p:txBody>
      </p: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5219700" y="4430713"/>
            <a:ext cx="3313113" cy="654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/>
              <a:t>Характер распределения доходов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Предназначено для студентов направления подготовки   38.03.02 МЕНЕДЖМЕНТ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профиль Маркетинг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smtClean="0">
                <a:solidFill>
                  <a:srgbClr val="6600CC"/>
                </a:solidFill>
                <a:latin typeface="Lucida Calligraphy" pitchFamily="66" charset="0"/>
              </a:rPr>
              <a:t>Основные факторы макросреды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55650" y="1512888"/>
            <a:ext cx="258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i="1">
                <a:solidFill>
                  <a:srgbClr val="660066"/>
                </a:solidFill>
                <a:latin typeface="Lucida Calligraphy" pitchFamily="66" charset="0"/>
              </a:rPr>
              <a:t>Природная среда</a:t>
            </a:r>
            <a:r>
              <a:rPr lang="ru-RU" b="1" i="1">
                <a:solidFill>
                  <a:srgbClr val="660066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2062163"/>
            <a:ext cx="3527425" cy="654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 dirty="0"/>
              <a:t>Дефицит некоторых видов сырья</a:t>
            </a:r>
            <a:r>
              <a:rPr lang="ru-RU" dirty="0"/>
              <a:t> 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68313" y="2924175"/>
            <a:ext cx="3527425" cy="379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/>
              <a:t>Вздорожание энергии</a:t>
            </a:r>
            <a:r>
              <a:rPr lang="ru-RU"/>
              <a:t> 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468313" y="3573463"/>
            <a:ext cx="3527425" cy="3794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/>
              <a:t>Загрязнение среды</a:t>
            </a:r>
            <a:r>
              <a:rPr lang="ru-RU"/>
              <a:t> 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468313" y="4214813"/>
            <a:ext cx="3527425" cy="1477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/>
              <a:t>Вмешательство государства в процесс рационального использования и воспроизводства природных ресурсов</a:t>
            </a:r>
            <a:r>
              <a:rPr lang="ru-RU"/>
              <a:t> </a:t>
            </a: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5364163" y="1257300"/>
            <a:ext cx="3529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660066"/>
                </a:solidFill>
                <a:latin typeface="Lucida Calligraphy" pitchFamily="66" charset="0"/>
              </a:rPr>
              <a:t>Научно- техническая среда</a:t>
            </a:r>
            <a:r>
              <a:rPr lang="ru-RU" sz="2400" i="1">
                <a:solidFill>
                  <a:srgbClr val="660066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5219700" y="2127250"/>
            <a:ext cx="3384550" cy="654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 dirty="0"/>
              <a:t>Ускорение научно-технического прогресса</a:t>
            </a:r>
            <a:r>
              <a:rPr lang="ru-RU" dirty="0"/>
              <a:t> </a:t>
            </a:r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5219700" y="2990850"/>
            <a:ext cx="3384550" cy="654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/>
              <a:t>Рост ассигнований на НИОКР</a:t>
            </a:r>
            <a:r>
              <a:rPr lang="ru-RU"/>
              <a:t> </a:t>
            </a:r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5219700" y="3783013"/>
            <a:ext cx="3384550" cy="1203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/>
              <a:t>Повышение внимания к внедрению небольших усовершенствований в уже существующие товары</a:t>
            </a:r>
            <a:r>
              <a:rPr lang="ru-RU"/>
              <a:t> </a:t>
            </a:r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5219700" y="5287963"/>
            <a:ext cx="3384550" cy="1203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/>
              <a:t>Ужесточение государственного контроля доброкачественности и безопасности товаров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i="1" smtClean="0">
                <a:solidFill>
                  <a:srgbClr val="660066"/>
                </a:solidFill>
                <a:latin typeface="Lucida Calligraphy" pitchFamily="66" charset="0"/>
              </a:rPr>
              <a:t>Основные факторы макросреды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827088" y="1439863"/>
            <a:ext cx="313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i="1">
                <a:solidFill>
                  <a:srgbClr val="6600CC"/>
                </a:solidFill>
                <a:latin typeface="Lucida Calligraphy" pitchFamily="66" charset="0"/>
              </a:rPr>
              <a:t>Политическая среда</a:t>
            </a:r>
            <a:r>
              <a:rPr lang="ru-RU" sz="2400" i="1">
                <a:solidFill>
                  <a:srgbClr val="6600CC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684213" y="2198688"/>
            <a:ext cx="3024187" cy="1203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/>
              <a:t>Законодательство по регулированию предпринимательской деятельности</a:t>
            </a:r>
            <a:r>
              <a:rPr lang="ru-RU"/>
              <a:t> 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867400" y="1368425"/>
            <a:ext cx="2754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i="1">
                <a:solidFill>
                  <a:srgbClr val="6600CC"/>
                </a:solidFill>
                <a:latin typeface="Lucida Calligraphy" pitchFamily="66" charset="0"/>
              </a:rPr>
              <a:t>Культурная среда</a:t>
            </a:r>
            <a:r>
              <a:rPr lang="ru-RU" sz="2400" i="1">
                <a:solidFill>
                  <a:srgbClr val="6600CC"/>
                </a:solidFill>
                <a:latin typeface="Lucida Calligraphy" pitchFamily="66" charset="0"/>
              </a:rPr>
              <a:t> 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5292725" y="2270125"/>
            <a:ext cx="3402013" cy="928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 dirty="0"/>
              <a:t>Стойкая приверженность основным культурным ценностям</a:t>
            </a:r>
            <a:r>
              <a:rPr lang="ru-RU" dirty="0"/>
              <a:t> </a:t>
            </a: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5292725" y="3422650"/>
            <a:ext cx="3382963" cy="654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/>
              <a:t>Субкультуры в рамках единой культуры</a:t>
            </a:r>
            <a:r>
              <a:rPr lang="ru-RU"/>
              <a:t> </a:t>
            </a: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5292725" y="4430713"/>
            <a:ext cx="3382963" cy="654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i="1"/>
              <a:t>Изменения культурных ценностей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1500174"/>
            <a:ext cx="85011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no Pro Caption" pitchFamily="18" charset="0"/>
                <a:ea typeface="Times New Roman" pitchFamily="18" charset="0"/>
                <a:cs typeface="Times New Roman" pitchFamily="18" charset="0"/>
              </a:rPr>
              <a:t>МАРКЕТИНГОВЫЕ ИССЛЕДОВАНИЯ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no Pro Caption" pitchFamily="18" charset="0"/>
                <a:ea typeface="Times New Roman" pitchFamily="18" charset="0"/>
                <a:cs typeface="Times New Roman" pitchFamily="18" charset="0"/>
              </a:rPr>
              <a:t> – сбор и анализ данных, которые необходимы для выявления и решения маркетинговых проблем.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no Pro Captio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no Pro Caption" pitchFamily="18" charset="0"/>
                <a:ea typeface="Times New Roman" pitchFamily="18" charset="0"/>
                <a:cs typeface="Times New Roman" pitchFamily="18" charset="0"/>
              </a:rPr>
              <a:t>ОСНОВНАЯ ЦЕЛЬ ИССЛЕДОВАНИЙ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no Pro Caption" pitchFamily="18" charset="0"/>
                <a:ea typeface="Times New Roman" pitchFamily="18" charset="0"/>
                <a:cs typeface="Times New Roman" pitchFamily="18" charset="0"/>
              </a:rPr>
              <a:t> – обеспечение процесса принятия маркетинговых решений, которые приводят к сокращению неопределенности в отношении к рынку.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no Pro Caption" pitchFamily="18" charset="0"/>
            </a:endParaRPr>
          </a:p>
        </p:txBody>
      </p:sp>
      <p:pic>
        <p:nvPicPr>
          <p:cNvPr id="7" name="Picture 2" descr="http://finance-and-business.ru/wp-content/uploads/img/marketing-celi.jpg"/>
          <p:cNvPicPr>
            <a:picLocks noChangeAspect="1" noChangeArrowheads="1"/>
          </p:cNvPicPr>
          <p:nvPr/>
        </p:nvPicPr>
        <p:blipFill>
          <a:blip r:embed="rId2" cstate="print"/>
          <a:srcRect b="1739"/>
          <a:stretch>
            <a:fillRect/>
          </a:stretch>
        </p:blipFill>
        <p:spPr bwMode="auto">
          <a:xfrm>
            <a:off x="571472" y="3286124"/>
            <a:ext cx="7929618" cy="320407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57620" y="6072206"/>
            <a:ext cx="414340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Тема 3. Маркетинговая информация, маркетинговые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исследования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их сущность и значение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1604" y="596751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  МАРКЕТИНГОВЫХ ИССЛЕДОВАНИЙ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1571612"/>
          <a:ext cx="7358114" cy="3645408"/>
        </p:xfrm>
        <a:graphic>
          <a:graphicData uri="http://schemas.openxmlformats.org/drawingml/2006/table">
            <a:tbl>
              <a:tblPr/>
              <a:tblGrid>
                <a:gridCol w="420892"/>
                <a:gridCol w="3026152"/>
                <a:gridCol w="3911070"/>
              </a:tblGrid>
              <a:tr h="531065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ПРИЗНАК КЛАССИФИКАЦИИ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ВИДЫ МАРКЕТИНГОВЫХ ИССЛЕДОВАНИЙ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65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 методу  проведения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Кабинетные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Полевые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65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 порядку отбора объектов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Полные исследования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Выборочные исследования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65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 времени проведения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Постоянные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Разовые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065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 виду собираемой информации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Количественные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Качественны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842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 характеру и целям исследования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Поисковые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Описательные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Аналитические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keting.spb.ru/lib-research/methods/research_scheme-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7033186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357166"/>
            <a:ext cx="3791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Этапы маркетинговых исследований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martcat.ru/catalog/marketinggos/image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8080323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7" name="Organization Chart 5"/>
          <p:cNvGraphicFramePr>
            <a:graphicFrameLocks/>
          </p:cNvGraphicFramePr>
          <p:nvPr>
            <p:ph idx="1"/>
          </p:nvPr>
        </p:nvGraphicFramePr>
        <p:xfrm>
          <a:off x="500034" y="1571612"/>
          <a:ext cx="8229600" cy="1943100"/>
        </p:xfrm>
        <a:graphic>
          <a:graphicData uri="http://schemas.openxmlformats.org/drawingml/2006/compatibility">
            <com:legacyDrawing xmlns:com="http://schemas.openxmlformats.org/drawingml/2006/compatibility" spid="_x0000_s84994"/>
          </a:graphicData>
        </a:graphic>
      </p:graphicFrame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755650" y="3624202"/>
            <a:ext cx="7532688" cy="296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b="1" i="1" dirty="0">
                <a:solidFill>
                  <a:schemeClr val="bg2"/>
                </a:solidFill>
              </a:rPr>
              <a:t>Их поведение при совершении покупки отличается:</a:t>
            </a:r>
          </a:p>
          <a:p>
            <a:endParaRPr lang="ru-RU" b="1" i="1" dirty="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1600" i="1" dirty="0">
                <a:latin typeface="Times New Roman" pitchFamily="18" charset="0"/>
              </a:rPr>
              <a:t>Различными целями приобретения товара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1600" i="1" dirty="0">
                <a:latin typeface="Times New Roman" pitchFamily="18" charset="0"/>
              </a:rPr>
              <a:t>Способами принятия решения о покупке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1600" i="1" dirty="0">
                <a:latin typeface="Times New Roman" pitchFamily="18" charset="0"/>
              </a:rPr>
              <a:t>Источниками информации, используемыми при принятии покупательских решений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1600" i="1" dirty="0">
                <a:latin typeface="Times New Roman" pitchFamily="18" charset="0"/>
              </a:rPr>
              <a:t>Частотой совершения покупок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1600" i="1" dirty="0">
                <a:latin typeface="Times New Roman" pitchFamily="18" charset="0"/>
              </a:rPr>
              <a:t>Мотивацией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1600" i="1" dirty="0">
                <a:latin typeface="Times New Roman" pitchFamily="18" charset="0"/>
              </a:rPr>
              <a:t>Неодинаковым уровнем знаний о товарах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1600" i="1" dirty="0">
                <a:latin typeface="Times New Roman" pitchFamily="18" charset="0"/>
              </a:rPr>
              <a:t>Требованиями к послепродажному сервису</a:t>
            </a:r>
          </a:p>
          <a:p>
            <a:pPr eaLnBrk="0" hangingPunct="0"/>
            <a:endParaRPr lang="ru-RU" sz="1600" i="1" dirty="0">
              <a:latin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Тема 4. Потребители как субъекты маркетинга</a:t>
            </a:r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52525"/>
          </a:xfrm>
        </p:spPr>
        <p:txBody>
          <a:bodyPr/>
          <a:lstStyle/>
          <a:p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Модель поведения покупателя</a:t>
            </a:r>
            <a:r>
              <a:rPr lang="ru-RU" sz="1600">
                <a:solidFill>
                  <a:schemeClr val="bg2"/>
                </a:solidFill>
                <a:latin typeface="Times New Roman" pitchFamily="18" charset="0"/>
              </a:rPr>
              <a:t> – представление о поведении покупателя с помощью модели, включающей переменные маркетинга, факторы социальной среды, ситуационные, индивидуальные, базовые факторы и отношения, которые определяют намерение или нежелание приобрести какой-либо продукт.</a:t>
            </a:r>
          </a:p>
        </p:txBody>
      </p:sp>
      <p:pic>
        <p:nvPicPr>
          <p:cNvPr id="4101" name="Picture 5" descr="http://3ys.ru/images/lib/syshnost-marketinga/image015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563938" y="3644900"/>
            <a:ext cx="352425" cy="200025"/>
          </a:xfrm>
          <a:prstGeom prst="rect">
            <a:avLst/>
          </a:prstGeom>
          <a:noFill/>
        </p:spPr>
      </p:pic>
      <p:pic>
        <p:nvPicPr>
          <p:cNvPr id="4100" name="Picture 4" descr="http://3ys.ru/images/lib/syshnost-marketinga/image015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516688" y="3716338"/>
            <a:ext cx="352425" cy="200025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492500" y="3573463"/>
            <a:ext cx="503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0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419475" y="3814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4199" name="Group 103"/>
          <p:cNvGraphicFramePr>
            <a:graphicFrameLocks noGrp="1"/>
          </p:cNvGraphicFramePr>
          <p:nvPr/>
        </p:nvGraphicFramePr>
        <p:xfrm>
          <a:off x="323850" y="2276475"/>
          <a:ext cx="8496300" cy="3167698"/>
        </p:xfrm>
        <a:graphic>
          <a:graphicData uri="http://schemas.openxmlformats.org/drawingml/2006/table">
            <a:tbl>
              <a:tblPr/>
              <a:tblGrid>
                <a:gridCol w="1439863"/>
                <a:gridCol w="1512887"/>
                <a:gridCol w="863600"/>
                <a:gridCol w="1152525"/>
                <a:gridCol w="1008063"/>
                <a:gridCol w="935037"/>
                <a:gridCol w="1584325"/>
              </a:tblGrid>
              <a:tr h="3175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Маркетинговые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и другие стимулы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175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«Черный ящик» (подсознание) покупателя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Реакции покупателя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47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Товар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Цена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Распространен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Продвижение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206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экономические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2067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технологические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2067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политические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2067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культурные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0" lvl="0" indent="222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Характеристики покупателя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marR="0" lvl="0" indent="222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Процесс принятия решения о покупке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0" lvl="0" indent="222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Выбор товара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350" marR="0" lvl="0" indent="2222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Выбор марки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350" marR="0" lvl="0" indent="2222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Выбор торгового посредника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350" marR="0" lvl="0" indent="2222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Выбор времени 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покупки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350" marR="0" lvl="0" indent="2222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Выбор объема 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Lucida Calligraphy" pitchFamily="66" charset="0"/>
                          <a:ea typeface="Calibri" pitchFamily="34" charset="0"/>
                          <a:cs typeface="Times New Roman" pitchFamily="18" charset="0"/>
                        </a:rPr>
                        <a:t>покупки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alligraphy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92" name="Line 96"/>
          <p:cNvSpPr>
            <a:spLocks noChangeShapeType="1"/>
          </p:cNvSpPr>
          <p:nvPr/>
        </p:nvSpPr>
        <p:spPr bwMode="auto">
          <a:xfrm>
            <a:off x="3276600" y="2276475"/>
            <a:ext cx="863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3" name="Line 97"/>
          <p:cNvSpPr>
            <a:spLocks noChangeShapeType="1"/>
          </p:cNvSpPr>
          <p:nvPr/>
        </p:nvSpPr>
        <p:spPr bwMode="auto">
          <a:xfrm>
            <a:off x="3276600" y="5445125"/>
            <a:ext cx="863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5" name="Line 99"/>
          <p:cNvSpPr>
            <a:spLocks noChangeShapeType="1"/>
          </p:cNvSpPr>
          <p:nvPr/>
        </p:nvSpPr>
        <p:spPr bwMode="auto">
          <a:xfrm>
            <a:off x="6300788" y="2276475"/>
            <a:ext cx="9350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6" name="Line 100"/>
          <p:cNvSpPr>
            <a:spLocks noChangeShapeType="1"/>
          </p:cNvSpPr>
          <p:nvPr/>
        </p:nvSpPr>
        <p:spPr bwMode="auto">
          <a:xfrm>
            <a:off x="6300788" y="5445125"/>
            <a:ext cx="9350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7" name="Rectangle 101"/>
          <p:cNvSpPr>
            <a:spLocks noChangeArrowheads="1"/>
          </p:cNvSpPr>
          <p:nvPr/>
        </p:nvSpPr>
        <p:spPr bwMode="auto">
          <a:xfrm>
            <a:off x="827088" y="5805488"/>
            <a:ext cx="7480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i="1">
                <a:solidFill>
                  <a:schemeClr val="bg2"/>
                </a:solidFill>
              </a:rPr>
              <a:t>Модель покупательского поведения конечного потребителя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>
            <a:normAutofit fontScale="90000"/>
          </a:bodyPr>
          <a:lstStyle/>
          <a:p>
            <a:r>
              <a:rPr lang="ru-RU" sz="4000" b="1" i="1">
                <a:solidFill>
                  <a:schemeClr val="bg2"/>
                </a:solidFill>
              </a:rPr>
              <a:t>Факторы культуры</a:t>
            </a:r>
            <a:r>
              <a:rPr lang="ru-RU" sz="4000"/>
              <a:t>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68313" y="1628775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625475"/>
            <a:r>
              <a:rPr lang="ru-RU" b="1" i="1">
                <a:solidFill>
                  <a:schemeClr val="bg2"/>
                </a:solidFill>
              </a:rPr>
              <a:t>Культура</a:t>
            </a:r>
            <a:r>
              <a:rPr lang="ru-RU">
                <a:solidFill>
                  <a:schemeClr val="bg2"/>
                </a:solidFill>
              </a:rPr>
              <a:t> </a:t>
            </a:r>
            <a:r>
              <a:rPr lang="ru-RU"/>
              <a:t>— первопричина, определяющая потребности и поведение человека.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68313" y="2781300"/>
            <a:ext cx="84248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625475"/>
            <a:r>
              <a:rPr lang="ru-RU" b="1" i="1">
                <a:solidFill>
                  <a:schemeClr val="bg2"/>
                </a:solidFill>
              </a:rPr>
              <a:t>Субкультура </a:t>
            </a:r>
            <a:r>
              <a:rPr lang="ru-RU"/>
              <a:t>- более мелкие составляющие культуры, которые предоставляют своим членам возможность более конкретного отождествления и общения с себе подобными.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39750" y="4221163"/>
            <a:ext cx="784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solidFill>
                  <a:schemeClr val="bg2"/>
                </a:solidFill>
              </a:rPr>
              <a:t>Общественные классы</a:t>
            </a:r>
            <a:r>
              <a:rPr lang="ru-RU" i="1"/>
              <a:t> </a:t>
            </a:r>
            <a:r>
              <a:rPr lang="ru-RU"/>
              <a:t>— это сравнительно стабильные группы в рамках общества, которые располагаются в иерархическом порядке и характеризуются сходством ценностных представлений, интересов и поведения их членов.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884237"/>
          </a:xfrm>
        </p:spPr>
        <p:txBody>
          <a:bodyPr/>
          <a:lstStyle/>
          <a:p>
            <a:r>
              <a:rPr lang="ru-RU" sz="4000" b="1" i="1">
                <a:solidFill>
                  <a:schemeClr val="bg2"/>
                </a:solidFill>
                <a:latin typeface="Lucida Calligraphy" pitchFamily="66" charset="0"/>
              </a:rPr>
              <a:t>Социальные факторы</a:t>
            </a:r>
            <a:r>
              <a:rPr lang="ru-RU"/>
              <a:t>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1188" y="1773238"/>
            <a:ext cx="77041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solidFill>
                  <a:schemeClr val="bg2"/>
                </a:solidFill>
              </a:rPr>
              <a:t>Референтные группы</a:t>
            </a:r>
            <a:r>
              <a:rPr lang="ru-RU"/>
              <a:t> — это группы, которые оказывают как прямое, так и косвенное влияние на отношения или поведение человека.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11188" y="3357563"/>
            <a:ext cx="785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solidFill>
                  <a:schemeClr val="bg2"/>
                </a:solidFill>
              </a:rPr>
              <a:t>Семья </a:t>
            </a:r>
            <a:r>
              <a:rPr lang="ru-RU"/>
              <a:t>— самая важная в рамках общества организация потребительских закупок. 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4213" y="4645025"/>
            <a:ext cx="74882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solidFill>
                  <a:schemeClr val="bg2"/>
                </a:solidFill>
              </a:rPr>
              <a:t>Социальные роли и статусы.</a:t>
            </a:r>
            <a:r>
              <a:rPr lang="ru-RU" i="1"/>
              <a:t> </a:t>
            </a:r>
            <a:r>
              <a:rPr lang="ru-RU"/>
              <a:t>Роль представляет собой набор действий, которых ожидают от индивида окружающие его лица. Каждой роли соответствует определенный статус, отражающий степень положительной оценки ее со стороны общества.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Планируемые результаты обучения в соотношении с результатами обучения по образовательной программе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3643314"/>
            <a:ext cx="7000924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ОПК6з1, ОПК6з2, ОПК6у1, ОПК6у2, ОПК6в1, ОПК6в2,</a:t>
            </a:r>
          </a:p>
          <a:p>
            <a:endParaRPr lang="ru-RU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ПК11з1, ПК11з2, ПК11у1, ПК11у2, ПК11в1, ПК11в2, </a:t>
            </a:r>
          </a:p>
          <a:p>
            <a:endParaRPr lang="ru-RU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ПК6з1, ПК6з2, ПК6у1, ПК6у2, ПК6в1, ПК6в2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r>
              <a:rPr lang="ru-RU" sz="4000" b="1" i="1">
                <a:solidFill>
                  <a:schemeClr val="bg2"/>
                </a:solidFill>
                <a:latin typeface="Lucida Calligraphy" pitchFamily="66" charset="0"/>
              </a:rPr>
              <a:t>Личные факторы</a:t>
            </a:r>
            <a:r>
              <a:rPr lang="ru-RU" sz="4000"/>
              <a:t>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4213" y="1341438"/>
            <a:ext cx="72723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solidFill>
                  <a:schemeClr val="bg2"/>
                </a:solidFill>
              </a:rPr>
              <a:t>Возраст и этап жизненного цикла семьи. </a:t>
            </a:r>
            <a:r>
              <a:rPr lang="ru-RU"/>
              <a:t>Необходимо учитывать меняющиеся потребительские интересы, которые связаны с переходными периодами в жизни взрослого человека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4213" y="2565400"/>
            <a:ext cx="7777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solidFill>
                  <a:schemeClr val="bg2"/>
                </a:solidFill>
              </a:rPr>
              <a:t>Род занятий.</a:t>
            </a:r>
            <a:r>
              <a:rPr lang="ru-RU"/>
              <a:t> Определенное влияние на выбор приобретаемых человеком товаров и услуг оказывает род его занятий.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11188" y="3573463"/>
            <a:ext cx="6985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solidFill>
                  <a:schemeClr val="bg2"/>
                </a:solidFill>
              </a:rPr>
              <a:t>Экономическое положение</a:t>
            </a:r>
            <a:r>
              <a:rPr lang="ru-RU"/>
              <a:t>. Оно определяется размерами расходной части доходов, его сбережениями, кредитоспособностью.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84213" y="4868863"/>
            <a:ext cx="78851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solidFill>
                  <a:schemeClr val="bg2"/>
                </a:solidFill>
              </a:rPr>
              <a:t>Образ жизни</a:t>
            </a:r>
            <a:r>
              <a:rPr lang="ru-RU" i="1"/>
              <a:t> - </a:t>
            </a:r>
            <a:r>
              <a:rPr lang="ru-RU"/>
              <a:t>устоявшиеся формы бытия человека в мире, находящие свое выражение в его деятельности, интересах и убеждениях 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>
            <a:normAutofit fontScale="90000"/>
          </a:bodyPr>
          <a:lstStyle/>
          <a:p>
            <a:r>
              <a:rPr lang="ru-RU" sz="4000" b="1" i="1">
                <a:solidFill>
                  <a:schemeClr val="bg2"/>
                </a:solidFill>
                <a:latin typeface="Lucida Calligraphy" pitchFamily="66" charset="0"/>
              </a:rPr>
              <a:t>Психологические факторы</a:t>
            </a:r>
            <a:r>
              <a:rPr lang="ru-RU" sz="4000"/>
              <a:t>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9750" y="1196975"/>
            <a:ext cx="7385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solidFill>
                  <a:schemeClr val="bg2"/>
                </a:solidFill>
              </a:rPr>
              <a:t>Мотивация</a:t>
            </a:r>
            <a:r>
              <a:rPr lang="ru-RU" b="1">
                <a:solidFill>
                  <a:schemeClr val="bg2"/>
                </a:solidFill>
              </a:rPr>
              <a:t>.</a:t>
            </a:r>
            <a:r>
              <a:rPr lang="ru-RU"/>
              <a:t> Мотив (или побуждение) — нужда, ставшая столь настоятельной, что заставляет человека искать пути и способы ее удовлетворения.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39750" y="2420938"/>
            <a:ext cx="784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solidFill>
                  <a:schemeClr val="bg2"/>
                </a:solidFill>
              </a:rPr>
              <a:t>Восприятие.</a:t>
            </a:r>
            <a:r>
              <a:rPr lang="ru-RU" i="1"/>
              <a:t> </a:t>
            </a:r>
            <a:r>
              <a:rPr lang="ru-RU"/>
              <a:t>Восприятие можно определить как процесс, посредством которого индивид отбирает, организует и интерпретирует поступающую информацию для создания значимой картины окружающего мира 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8313" y="3860800"/>
            <a:ext cx="792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solidFill>
                  <a:schemeClr val="bg2"/>
                </a:solidFill>
              </a:rPr>
              <a:t>Усвоение </a:t>
            </a:r>
            <a:r>
              <a:rPr lang="ru-RU"/>
              <a:t>— это определенные перемены, происходящие в поведении индивида под влиянием накопленного им опыта.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39750" y="4868863"/>
            <a:ext cx="7721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>
                <a:solidFill>
                  <a:schemeClr val="bg2"/>
                </a:solidFill>
              </a:rPr>
              <a:t>Убеждение и отношение</a:t>
            </a:r>
            <a:r>
              <a:rPr lang="ru-RU" b="1">
                <a:solidFill>
                  <a:schemeClr val="bg2"/>
                </a:solidFill>
              </a:rPr>
              <a:t>.</a:t>
            </a:r>
            <a:r>
              <a:rPr lang="ru-RU"/>
              <a:t> На основании убеждений люди совершают действия. Отношения определяют готовность людей любить или не любить объект.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075612" cy="811213"/>
          </a:xfrm>
        </p:spPr>
        <p:txBody>
          <a:bodyPr>
            <a:normAutofit fontScale="90000"/>
          </a:bodyPr>
          <a:lstStyle/>
          <a:p>
            <a:r>
              <a:rPr lang="ru-RU" sz="3200" b="1" i="1">
                <a:solidFill>
                  <a:schemeClr val="bg2"/>
                </a:solidFill>
                <a:latin typeface="Lucida Calligraphy" pitchFamily="66" charset="0"/>
              </a:rPr>
              <a:t>ПРОЦЕСС ПРИНЯТИЯ РЕШЕНИЯ О ПОКУПКЕ</a:t>
            </a:r>
            <a:r>
              <a:rPr lang="ru-RU" sz="4000"/>
              <a:t>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8313" y="1700213"/>
            <a:ext cx="7280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3400"/>
            <a:r>
              <a:rPr lang="ru-RU" b="1">
                <a:solidFill>
                  <a:schemeClr val="bg2"/>
                </a:solidFill>
              </a:rPr>
              <a:t>1.Осознание проблемы</a:t>
            </a:r>
            <a:r>
              <a:rPr lang="ru-RU"/>
              <a:t>. Будущий покупатель чувствует разницу между своим реальным и желаемым состоянием.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68313" y="2500313"/>
            <a:ext cx="79930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3400"/>
            <a:r>
              <a:rPr lang="ru-RU" b="1">
                <a:solidFill>
                  <a:schemeClr val="bg2"/>
                </a:solidFill>
              </a:rPr>
              <a:t>2.Поиск информации</a:t>
            </a:r>
            <a:r>
              <a:rPr lang="ru-RU"/>
              <a:t>. Возбужденный потребитель может заняться, а может и не заняться поисками дополнительной информации.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68313" y="3573463"/>
            <a:ext cx="83661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3400"/>
            <a:r>
              <a:rPr lang="ru-RU" b="1">
                <a:solidFill>
                  <a:schemeClr val="bg2"/>
                </a:solidFill>
              </a:rPr>
              <a:t>3.Оценка вариантов</a:t>
            </a:r>
            <a:r>
              <a:rPr lang="ru-RU" b="1"/>
              <a:t>.</a:t>
            </a:r>
            <a:r>
              <a:rPr lang="ru-RU"/>
              <a:t> Потребитель использует информацию для того, чтобы составить для себя комплект марок товаров, из которого производится окончательный выбор.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39750" y="4724400"/>
            <a:ext cx="7345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1325"/>
            <a:r>
              <a:rPr lang="ru-RU" b="1">
                <a:solidFill>
                  <a:schemeClr val="bg2"/>
                </a:solidFill>
              </a:rPr>
              <a:t>4.Решение о покупке</a:t>
            </a:r>
            <a:r>
              <a:rPr lang="ru-RU" b="1"/>
              <a:t>.</a:t>
            </a:r>
            <a:r>
              <a:rPr lang="ru-RU"/>
              <a:t> Оценка вариантов ведет к ранжированию объектов в комплекте выбора.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68313" y="5589588"/>
            <a:ext cx="8172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chemeClr val="bg2"/>
                </a:solidFill>
              </a:rPr>
              <a:t>5.Реакция на покупку</a:t>
            </a:r>
            <a:r>
              <a:rPr lang="ru-RU"/>
              <a:t>. Купив товар, потребитель будет либо удовлетворен, либо неудовлетворен им. У него проявится ряд реакций на покупку, которые представляют интерес.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chemeClr val="bg2"/>
                </a:solidFill>
                <a:latin typeface="Lucida Calligraphy" pitchFamily="66" charset="0"/>
              </a:rPr>
              <a:t>ОСОБЕННОСТИ ПРИНЯТИЯ РЕШЕНИЯ О ПОКУПКЕ ТОВАРА-НОВИНКИ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9750" y="1916113"/>
            <a:ext cx="7777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i="1">
                <a:solidFill>
                  <a:schemeClr val="bg2"/>
                </a:solidFill>
              </a:rPr>
              <a:t>Под «новинкой» понимается товар, услуга или идея, которые часть потенциальных клиентов воспринимает как нечто новое.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4213" y="2651125"/>
            <a:ext cx="76581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9750"/>
            <a:r>
              <a:rPr lang="ru-RU" b="1" i="1">
                <a:solidFill>
                  <a:schemeClr val="bg2"/>
                </a:solidFill>
              </a:rPr>
              <a:t>Процесс восприятия товара-новинки состоит из пяти этапов:</a:t>
            </a:r>
          </a:p>
          <a:p>
            <a:pPr indent="539750"/>
            <a:endParaRPr lang="ru-RU" b="1" i="1">
              <a:solidFill>
                <a:schemeClr val="bg2"/>
              </a:solidFill>
            </a:endParaRPr>
          </a:p>
          <a:p>
            <a:pPr indent="539750"/>
            <a:r>
              <a:rPr lang="ru-RU"/>
              <a:t>1. </a:t>
            </a:r>
            <a:r>
              <a:rPr lang="ru-RU">
                <a:solidFill>
                  <a:schemeClr val="bg2"/>
                </a:solidFill>
              </a:rPr>
              <a:t>Осведомленность.</a:t>
            </a:r>
            <a:r>
              <a:rPr lang="ru-RU"/>
              <a:t> О новинке известно, но достаточной информации нет.</a:t>
            </a:r>
          </a:p>
          <a:p>
            <a:pPr indent="539750"/>
            <a:r>
              <a:rPr lang="ru-RU"/>
              <a:t>2. </a:t>
            </a:r>
            <a:r>
              <a:rPr lang="ru-RU">
                <a:solidFill>
                  <a:schemeClr val="bg2"/>
                </a:solidFill>
              </a:rPr>
              <a:t>Интерес.</a:t>
            </a:r>
            <a:r>
              <a:rPr lang="ru-RU"/>
              <a:t> Потребитель стимулирован на поиски информации о новинке.</a:t>
            </a:r>
          </a:p>
          <a:p>
            <a:pPr indent="539750"/>
            <a:r>
              <a:rPr lang="ru-RU"/>
              <a:t>3. </a:t>
            </a:r>
            <a:r>
              <a:rPr lang="ru-RU">
                <a:solidFill>
                  <a:schemeClr val="bg2"/>
                </a:solidFill>
              </a:rPr>
              <a:t>Оценка.</a:t>
            </a:r>
            <a:r>
              <a:rPr lang="ru-RU"/>
              <a:t> Потребитель решает, имеет ли смысл опробовать новинку.</a:t>
            </a:r>
          </a:p>
          <a:p>
            <a:pPr indent="539750"/>
            <a:r>
              <a:rPr lang="ru-RU"/>
              <a:t>4. </a:t>
            </a:r>
            <a:r>
              <a:rPr lang="ru-RU">
                <a:solidFill>
                  <a:schemeClr val="bg2"/>
                </a:solidFill>
              </a:rPr>
              <a:t>Проба.</a:t>
            </a:r>
            <a:r>
              <a:rPr lang="ru-RU"/>
              <a:t> Потребитель опробует новинку и оценивает ее.</a:t>
            </a:r>
          </a:p>
          <a:p>
            <a:pPr indent="539750"/>
            <a:r>
              <a:rPr lang="ru-RU"/>
              <a:t>5. </a:t>
            </a:r>
            <a:r>
              <a:rPr lang="ru-RU">
                <a:solidFill>
                  <a:schemeClr val="bg2"/>
                </a:solidFill>
              </a:rPr>
              <a:t>Полное восприятие</a:t>
            </a:r>
            <a:r>
              <a:rPr lang="ru-RU"/>
              <a:t>. Потребитель решает пользоваться только новинкой.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i="1">
                <a:solidFill>
                  <a:schemeClr val="bg2"/>
                </a:solidFill>
                <a:latin typeface="Lucida Calligraphy" pitchFamily="66" charset="0"/>
              </a:rPr>
              <a:t>Рынок предприятий</a:t>
            </a:r>
            <a:r>
              <a:rPr lang="ru-RU" sz="1600">
                <a:solidFill>
                  <a:schemeClr val="bg2"/>
                </a:solidFill>
                <a:latin typeface="Lucida Calligraphy" pitchFamily="66" charset="0"/>
              </a:rPr>
              <a:t> - это совокупность лиц и организаций, закупающих товары для использования их в дальнейшем в производстве, для перепродажи или перераспределения. Предприятия - это рынок сырья, комплектующих изделий, капитального имущества (оборудования, зданий), предметов снабжения и деловых услуг.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8313" y="2490788"/>
            <a:ext cx="7920037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9750"/>
            <a:r>
              <a:rPr lang="ru-RU" sz="1600" b="1" i="1">
                <a:solidFill>
                  <a:schemeClr val="bg2"/>
                </a:solidFill>
              </a:rPr>
              <a:t>Рынок товаров промышленного назначения отличается следующим:</a:t>
            </a:r>
          </a:p>
          <a:p>
            <a:pPr indent="539750"/>
            <a:endParaRPr lang="ru-RU" sz="1600" b="1" i="1">
              <a:solidFill>
                <a:schemeClr val="bg2"/>
              </a:solidFill>
            </a:endParaRPr>
          </a:p>
          <a:p>
            <a:pPr indent="539750">
              <a:lnSpc>
                <a:spcPct val="140000"/>
              </a:lnSpc>
            </a:pPr>
            <a:r>
              <a:rPr lang="ru-RU" sz="1600"/>
              <a:t>- на этом рынке меньше покупателей;</a:t>
            </a:r>
          </a:p>
          <a:p>
            <a:pPr indent="539750">
              <a:lnSpc>
                <a:spcPct val="140000"/>
              </a:lnSpc>
            </a:pPr>
            <a:r>
              <a:rPr lang="ru-RU" sz="1600"/>
              <a:t>- эти немногочисленные покупатели крупнее;</a:t>
            </a:r>
          </a:p>
          <a:p>
            <a:pPr indent="539750">
              <a:lnSpc>
                <a:spcPct val="140000"/>
              </a:lnSpc>
            </a:pPr>
            <a:r>
              <a:rPr lang="ru-RU" sz="1600"/>
              <a:t>- они сконцентрированы географически;</a:t>
            </a:r>
          </a:p>
          <a:p>
            <a:pPr indent="539750">
              <a:lnSpc>
                <a:spcPct val="140000"/>
              </a:lnSpc>
            </a:pPr>
            <a:r>
              <a:rPr lang="ru-RU" sz="1600"/>
              <a:t>- спрос на товары промышленного назначения определяется спросом на товары широкого потребления;</a:t>
            </a:r>
          </a:p>
          <a:p>
            <a:pPr indent="539750">
              <a:lnSpc>
                <a:spcPct val="140000"/>
              </a:lnSpc>
            </a:pPr>
            <a:r>
              <a:rPr lang="ru-RU" sz="1600"/>
              <a:t>- этот спрос неэластичен;</a:t>
            </a:r>
          </a:p>
          <a:p>
            <a:pPr indent="539750">
              <a:lnSpc>
                <a:spcPct val="140000"/>
              </a:lnSpc>
            </a:pPr>
            <a:r>
              <a:rPr lang="ru-RU" sz="1600"/>
              <a:t>- спрос резко меняется;</a:t>
            </a:r>
          </a:p>
          <a:p>
            <a:pPr indent="539750">
              <a:lnSpc>
                <a:spcPct val="140000"/>
              </a:lnSpc>
            </a:pPr>
            <a:r>
              <a:rPr lang="ru-RU" sz="1600"/>
              <a:t>- закупки осуществляются профессионалами (ОМТС, закупщиками, закупочными комиссиями).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>
            <a:normAutofit fontScale="90000"/>
          </a:bodyPr>
          <a:lstStyle/>
          <a:p>
            <a:r>
              <a:rPr lang="ru-RU" sz="2400" b="1" i="1">
                <a:solidFill>
                  <a:schemeClr val="bg2"/>
                </a:solidFill>
                <a:latin typeface="Lucida Calligraphy" pitchFamily="66" charset="0"/>
              </a:rPr>
              <a:t>Основные факторы, влияющие на поведение покупателей товаров промышленного назначения:</a:t>
            </a:r>
          </a:p>
        </p:txBody>
      </p:sp>
      <p:pic>
        <p:nvPicPr>
          <p:cNvPr id="22532" name="Рисунок 5" descr="http://www.aup.ru/books/m47/4_3.files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7561263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ru-RU" sz="3600" b="1" i="1">
                <a:solidFill>
                  <a:schemeClr val="bg2"/>
                </a:solidFill>
                <a:latin typeface="Lucida Calligraphy" pitchFamily="66" charset="0"/>
              </a:rPr>
              <a:t>Процесс закупки слагается из восьми этапов: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78486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11188" y="3729038"/>
            <a:ext cx="3529012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9750"/>
            <a:r>
              <a:rPr lang="ru-RU" sz="1200" b="1">
                <a:solidFill>
                  <a:schemeClr val="bg2"/>
                </a:solidFill>
                <a:latin typeface="Lucida Calligraphy" pitchFamily="66" charset="0"/>
              </a:rPr>
              <a:t>Продавцу товаров промышленного назначения необходимо знать:</a:t>
            </a:r>
          </a:p>
          <a:p>
            <a:pPr indent="539750"/>
            <a:endParaRPr lang="ru-RU" sz="1200" b="1">
              <a:solidFill>
                <a:schemeClr val="bg2"/>
              </a:solidFill>
              <a:latin typeface="Lucida Calligraphy" pitchFamily="66" charset="0"/>
            </a:endParaRPr>
          </a:p>
          <a:p>
            <a:pPr indent="539750">
              <a:lnSpc>
                <a:spcPct val="120000"/>
              </a:lnSpc>
            </a:pPr>
            <a:r>
              <a:rPr lang="ru-RU" sz="1200">
                <a:latin typeface="Lucida Calligraphy" pitchFamily="66" charset="0"/>
              </a:rPr>
              <a:t>- кто основные участники решения;</a:t>
            </a:r>
          </a:p>
          <a:p>
            <a:pPr indent="539750">
              <a:lnSpc>
                <a:spcPct val="120000"/>
              </a:lnSpc>
            </a:pPr>
            <a:r>
              <a:rPr lang="ru-RU" sz="1200">
                <a:latin typeface="Lucida Calligraphy" pitchFamily="66" charset="0"/>
              </a:rPr>
              <a:t>- на принятие каких решений сказывается их влияние;</a:t>
            </a:r>
          </a:p>
          <a:p>
            <a:pPr indent="539750">
              <a:lnSpc>
                <a:spcPct val="120000"/>
              </a:lnSpc>
            </a:pPr>
            <a:r>
              <a:rPr lang="ru-RU" sz="1200">
                <a:latin typeface="Lucida Calligraphy" pitchFamily="66" charset="0"/>
              </a:rPr>
              <a:t>- какова относительная степень значимости этого влияния;</a:t>
            </a:r>
          </a:p>
          <a:p>
            <a:pPr indent="539750">
              <a:lnSpc>
                <a:spcPct val="120000"/>
              </a:lnSpc>
            </a:pPr>
            <a:r>
              <a:rPr lang="ru-RU" sz="1200">
                <a:latin typeface="Lucida Calligraphy" pitchFamily="66" charset="0"/>
              </a:rPr>
              <a:t>- какими оценочными критериями пользуется каждый из участников процесса принятия решения.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219700" y="3675063"/>
            <a:ext cx="360045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9750"/>
            <a:r>
              <a:rPr lang="ru-RU" sz="1200" b="1">
                <a:solidFill>
                  <a:schemeClr val="bg2"/>
                </a:solidFill>
                <a:latin typeface="Lucida Calligraphy" pitchFamily="66" charset="0"/>
              </a:rPr>
              <a:t>Продавец товаров</a:t>
            </a:r>
            <a:r>
              <a:rPr lang="ru-RU" b="1">
                <a:solidFill>
                  <a:schemeClr val="bg2"/>
                </a:solidFill>
                <a:latin typeface="Lucida Calligraphy" pitchFamily="66" charset="0"/>
              </a:rPr>
              <a:t> </a:t>
            </a:r>
            <a:r>
              <a:rPr lang="ru-RU" sz="1200" b="1">
                <a:solidFill>
                  <a:schemeClr val="bg2"/>
                </a:solidFill>
                <a:latin typeface="Lucida Calligraphy" pitchFamily="66" charset="0"/>
              </a:rPr>
              <a:t>промышленного назначения должен разбираться в таких факторах, как:</a:t>
            </a:r>
          </a:p>
          <a:p>
            <a:pPr indent="539750"/>
            <a:endParaRPr lang="ru-RU" sz="1200" b="1">
              <a:solidFill>
                <a:schemeClr val="bg2"/>
              </a:solidFill>
              <a:latin typeface="Lucida Calligraphy" pitchFamily="66" charset="0"/>
            </a:endParaRPr>
          </a:p>
          <a:p>
            <a:pPr indent="539750">
              <a:lnSpc>
                <a:spcPct val="125000"/>
              </a:lnSpc>
            </a:pPr>
            <a:r>
              <a:rPr lang="ru-RU" sz="1200">
                <a:latin typeface="Lucida Calligraphy" pitchFamily="66" charset="0"/>
              </a:rPr>
              <a:t>- факторы окружающей обстановки;</a:t>
            </a:r>
          </a:p>
          <a:p>
            <a:pPr indent="539750">
              <a:lnSpc>
                <a:spcPct val="125000"/>
              </a:lnSpc>
            </a:pPr>
            <a:r>
              <a:rPr lang="ru-RU" sz="1200">
                <a:latin typeface="Lucida Calligraphy" pitchFamily="66" charset="0"/>
              </a:rPr>
              <a:t>- особенности организации;</a:t>
            </a:r>
          </a:p>
          <a:p>
            <a:pPr indent="539750">
              <a:lnSpc>
                <a:spcPct val="125000"/>
              </a:lnSpc>
            </a:pPr>
            <a:r>
              <a:rPr lang="ru-RU" sz="1200">
                <a:latin typeface="Lucida Calligraphy" pitchFamily="66" charset="0"/>
              </a:rPr>
              <a:t>- межличностные отношения в закупочной группе;</a:t>
            </a:r>
          </a:p>
          <a:p>
            <a:pPr indent="539750">
              <a:lnSpc>
                <a:spcPct val="125000"/>
              </a:lnSpc>
            </a:pPr>
            <a:r>
              <a:rPr lang="ru-RU" sz="1200">
                <a:latin typeface="Lucida Calligraphy" pitchFamily="66" charset="0"/>
              </a:rPr>
              <a:t>- индивидуальные особенности личности, принимающей решение.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Тема 5. Сегментация рынка</a:t>
            </a:r>
            <a:endParaRPr lang="ru-RU" sz="3200" dirty="0"/>
          </a:p>
        </p:txBody>
      </p:sp>
      <p:pic>
        <p:nvPicPr>
          <p:cNvPr id="3" name="Picture 8" descr="http://pasport272.ru/wp-content/uploads/120.1.jpg"/>
          <p:cNvPicPr>
            <a:picLocks noChangeAspect="1" noChangeArrowheads="1"/>
          </p:cNvPicPr>
          <p:nvPr/>
        </p:nvPicPr>
        <p:blipFill>
          <a:blip r:embed="rId2" cstate="print"/>
          <a:srcRect t="9722"/>
          <a:stretch>
            <a:fillRect/>
          </a:stretch>
        </p:blipFill>
        <p:spPr bwMode="auto">
          <a:xfrm>
            <a:off x="1571604" y="1714488"/>
            <a:ext cx="6858000" cy="4643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208358" cy="1011222"/>
          </a:xfrm>
        </p:spPr>
        <p:txBody>
          <a:bodyPr/>
          <a:lstStyle/>
          <a:p>
            <a:r>
              <a:rPr lang="ru-RU" dirty="0" smtClean="0"/>
              <a:t>Виды сегментации</a:t>
            </a:r>
            <a:endParaRPr lang="ru-RU" dirty="0"/>
          </a:p>
        </p:txBody>
      </p:sp>
      <p:sp>
        <p:nvSpPr>
          <p:cNvPr id="60418" name="AutoShape 2" descr="http://xn--80aaak0bfyj3e.com/files/uch_group57/uch_pgroup306/uch_uch2655/image/image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AutoShape 4" descr="http://xn--80aaak0bfyj3e.com/files/uch_group57/uch_pgroup306/uch_uch2655/image/image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2" name="AutoShape 6" descr="http://xn--80aaak0bfyj3e.com/files/uch_group57/uch_pgroup306/uch_uch2655/image/image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4" name="AutoShape 8" descr="http://xn--80aaak0bfyj3e.com/files/uch_group57/uch_pgroup306/uch_uch2655/image/image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6" name="AutoShape 10" descr="http://xn--80aaak0bfyj3e.com/files/uch_group57/uch_pgroup306/uch_uch2655/image/image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8" name="AutoShape 12" descr="http://xn--80aaak0bfyj3e.com/files/uch_group57/uch_pgroup306/uch_uch2655/image/image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30" name="AutoShape 14" descr="http://xn--80aaak0bfyj3e.com/files/uch_group57/uch_pgroup306/uch_uch2655/image/image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32" name="AutoShape 16" descr="http://xn--80aaak0bfyj3e.com/files/uch_group57/uch_pgroup306/uch_uch2655/image/image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34" name="AutoShape 18" descr="https://profilib.com/reader/31/36/b73631/0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36" name="AutoShape 20" descr="https://profilib.com/reader/31/36/b73631/0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38" name="AutoShape 22" descr="http://xn--80aaak0bfyj3e.com/files/uch_group57/uch_pgroup306/uch_uch2655/image/image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40" name="AutoShape 24" descr="http://xn--80aaak0bfyj3e.com/files/uch_group57/uch_pgroup306/uch_uch2655/image/image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41" name="Picture 25"/>
          <p:cNvPicPr>
            <a:picLocks noChangeAspect="1" noChangeArrowheads="1"/>
          </p:cNvPicPr>
          <p:nvPr/>
        </p:nvPicPr>
        <p:blipFill>
          <a:blip r:embed="rId2" cstate="print"/>
          <a:srcRect l="11133" t="18095" r="37890" b="29524"/>
          <a:stretch>
            <a:fillRect/>
          </a:stretch>
        </p:blipFill>
        <p:spPr bwMode="auto">
          <a:xfrm>
            <a:off x="1785918" y="1643050"/>
            <a:ext cx="6662618" cy="4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сегментации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16041" t="26922" r="43164" b="38125"/>
          <a:stretch>
            <a:fillRect/>
          </a:stretch>
        </p:blipFill>
        <p:spPr bwMode="auto">
          <a:xfrm>
            <a:off x="1571604" y="2000240"/>
            <a:ext cx="693700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Наименование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дисциплины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714620"/>
            <a:ext cx="8443915" cy="163121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1.Основы маркетинга</a:t>
            </a:r>
          </a:p>
          <a:p>
            <a:endParaRPr lang="ru-RU" sz="3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2.Формирование комплекса маркетинга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сегментирования</a:t>
            </a:r>
            <a:endParaRPr lang="ru-RU" dirty="0"/>
          </a:p>
        </p:txBody>
      </p:sp>
      <p:pic>
        <p:nvPicPr>
          <p:cNvPr id="1026" name="Picture 2" descr="http://refleader.ru/files/4/dcec130b5a1cf30f89296dea634aa511.html_files/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7752241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сегментации</a:t>
            </a:r>
            <a:endParaRPr lang="ru-RU" dirty="0"/>
          </a:p>
        </p:txBody>
      </p:sp>
      <p:sp>
        <p:nvSpPr>
          <p:cNvPr id="17418" name="AutoShape 10" descr="https://allyslide.com/thumbs_2/7b9770dc1441e0679d1fd2a00bc7651f/img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https://allyslide.com/thumbs_2/7b9770dc1441e0679d1fd2a00bc7651f/img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AutoShape 14" descr="https://allyslide.com/thumbs_2/7b9770dc1441e0679d1fd2a00bc7651f/img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 descr="https://allyslide.com/thumbs_2/7b9770dc1441e0679d1fd2a00bc7651f/img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6" name="Picture 18" descr="http://www.e-reading.club/illustrations/97/97485-_58.png"/>
          <p:cNvPicPr>
            <a:picLocks noChangeAspect="1" noChangeArrowheads="1"/>
          </p:cNvPicPr>
          <p:nvPr/>
        </p:nvPicPr>
        <p:blipFill>
          <a:blip r:embed="rId2" cstate="print"/>
          <a:srcRect t="10298"/>
          <a:stretch>
            <a:fillRect/>
          </a:stretch>
        </p:blipFill>
        <p:spPr bwMode="auto">
          <a:xfrm>
            <a:off x="1142976" y="1571612"/>
            <a:ext cx="7705725" cy="3733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целевого сегмента рынка</a:t>
            </a:r>
            <a:endParaRPr lang="ru-RU" dirty="0"/>
          </a:p>
        </p:txBody>
      </p:sp>
      <p:sp>
        <p:nvSpPr>
          <p:cNvPr id="17418" name="AutoShape 10" descr="https://allyslide.com/thumbs_2/7b9770dc1441e0679d1fd2a00bc7651f/img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https://allyslide.com/thumbs_2/7b9770dc1441e0679d1fd2a00bc7651f/img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AutoShape 14" descr="https://allyslide.com/thumbs_2/7b9770dc1441e0679d1fd2a00bc7651f/img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 descr="https://allyslide.com/thumbs_2/7b9770dc1441e0679d1fd2a00bc7651f/img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http://zero50x.myjino.ru/allpic/3/7568-img_22.jpg"/>
          <p:cNvPicPr>
            <a:picLocks noChangeAspect="1" noChangeArrowheads="1"/>
          </p:cNvPicPr>
          <p:nvPr/>
        </p:nvPicPr>
        <p:blipFill>
          <a:blip r:embed="rId2" cstate="print"/>
          <a:srcRect t="20833" b="12499"/>
          <a:stretch>
            <a:fillRect/>
          </a:stretch>
        </p:blipFill>
        <p:spPr bwMode="auto">
          <a:xfrm>
            <a:off x="1357290" y="2000240"/>
            <a:ext cx="7572375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Стратегии охвата рынка</a:t>
            </a:r>
            <a:endParaRPr lang="ru-RU" dirty="0"/>
          </a:p>
        </p:txBody>
      </p:sp>
      <p:pic>
        <p:nvPicPr>
          <p:cNvPr id="18436" name="Picture 4" descr="http://nauka-rastudent.ru/upload/medialibrary/dc9/dc93bfc8f1f79843523d9a909381170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7877175" cy="3324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использования стратегий охвата рынка</a:t>
            </a:r>
            <a:endParaRPr lang="ru-RU" dirty="0"/>
          </a:p>
        </p:txBody>
      </p:sp>
      <p:pic>
        <p:nvPicPr>
          <p:cNvPr id="22530" name="Picture 2" descr="http://powerbranding.ru/wp-content/uploads/2014/07/marketcoverage-tabl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658" y="1725781"/>
            <a:ext cx="7518308" cy="4560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Поиск оптимального числа целевых рынков</a:t>
            </a:r>
            <a:endParaRPr lang="ru-RU" dirty="0"/>
          </a:p>
        </p:txBody>
      </p:sp>
      <p:pic>
        <p:nvPicPr>
          <p:cNvPr id="25602" name="Picture 2" descr="http://cf.ppt-online.org/files/slide/n/nug2C0a1kFSrlW9x6AT8dbhvtqK57LJj4zeUmV/slide-49.jpg"/>
          <p:cNvPicPr>
            <a:picLocks noChangeAspect="1" noChangeArrowheads="1"/>
          </p:cNvPicPr>
          <p:nvPr/>
        </p:nvPicPr>
        <p:blipFill>
          <a:blip r:embed="rId2" cstate="print"/>
          <a:srcRect t="22366" b="47813"/>
          <a:stretch>
            <a:fillRect/>
          </a:stretch>
        </p:blipFill>
        <p:spPr bwMode="auto">
          <a:xfrm>
            <a:off x="1428728" y="1857364"/>
            <a:ext cx="6396409" cy="1428760"/>
          </a:xfrm>
          <a:prstGeom prst="rect">
            <a:avLst/>
          </a:prstGeom>
          <a:noFill/>
        </p:spPr>
      </p:pic>
      <p:pic>
        <p:nvPicPr>
          <p:cNvPr id="4" name="Picture 2" descr="http://cf.ppt-online.org/files/slide/n/nug2C0a1kFSrlW9x6AT8dbhvtqK57LJj4zeUmV/slide-49.jpg"/>
          <p:cNvPicPr>
            <a:picLocks noChangeAspect="1" noChangeArrowheads="1"/>
          </p:cNvPicPr>
          <p:nvPr/>
        </p:nvPicPr>
        <p:blipFill>
          <a:blip r:embed="rId2" cstate="print"/>
          <a:srcRect t="50696" b="17991"/>
          <a:stretch>
            <a:fillRect/>
          </a:stretch>
        </p:blipFill>
        <p:spPr bwMode="auto">
          <a:xfrm>
            <a:off x="2428860" y="4357694"/>
            <a:ext cx="6396409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Позиционирование товара</a:t>
            </a:r>
            <a:endParaRPr lang="ru-RU" dirty="0"/>
          </a:p>
        </p:txBody>
      </p:sp>
      <p:pic>
        <p:nvPicPr>
          <p:cNvPr id="30726" name="Picture 6" descr="http://images.myshared.ru/17/1069373/slide_34.jpg"/>
          <p:cNvPicPr>
            <a:picLocks noChangeAspect="1" noChangeArrowheads="1"/>
          </p:cNvPicPr>
          <p:nvPr/>
        </p:nvPicPr>
        <p:blipFill>
          <a:blip r:embed="rId2" cstate="print"/>
          <a:srcRect l="8438" t="20000" r="3437" b="53750"/>
          <a:stretch>
            <a:fillRect/>
          </a:stretch>
        </p:blipFill>
        <p:spPr bwMode="auto">
          <a:xfrm>
            <a:off x="1643042" y="4000504"/>
            <a:ext cx="6715172" cy="1500198"/>
          </a:xfrm>
          <a:prstGeom prst="rect">
            <a:avLst/>
          </a:prstGeom>
          <a:noFill/>
        </p:spPr>
      </p:pic>
      <p:pic>
        <p:nvPicPr>
          <p:cNvPr id="6" name="Picture 6" descr="http://images.myshared.ru/17/1069373/slide_34.jpg"/>
          <p:cNvPicPr>
            <a:picLocks noChangeAspect="1" noChangeArrowheads="1"/>
          </p:cNvPicPr>
          <p:nvPr/>
        </p:nvPicPr>
        <p:blipFill>
          <a:blip r:embed="rId2" cstate="print"/>
          <a:srcRect l="8438" t="46250" r="3437" b="28750"/>
          <a:stretch>
            <a:fillRect/>
          </a:stretch>
        </p:blipFill>
        <p:spPr bwMode="auto">
          <a:xfrm>
            <a:off x="1643042" y="1928802"/>
            <a:ext cx="6715172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позиционирования</a:t>
            </a:r>
            <a:endParaRPr lang="ru-RU" dirty="0"/>
          </a:p>
        </p:txBody>
      </p:sp>
      <p:sp>
        <p:nvSpPr>
          <p:cNvPr id="27660" name="AutoShape 12" descr="https://allyslide.com/thumbs/978429742acaecd83162d0668998239f/img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2" name="AutoShape 14" descr="https://allyslide.com/thumbs/978429742acaecd83162d0668998239f/img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4" name="AutoShape 16" descr="https://allyslide.com/thumbs/978429742acaecd83162d0668998239f/img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6" name="AutoShape 18" descr="https://allyslide.com/thumbs/978429742acaecd83162d0668998239f/img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8" name="AutoShape 20" descr="https://allyslide.com/thumbs/978429742acaecd83162d0668998239f/img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70" name="Picture 22" descr="http://900igr.net/up/datas/240826/019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3337" t="20312" r="2734" b="1562"/>
          <a:stretch>
            <a:fillRect/>
          </a:stretch>
        </p:blipFill>
        <p:spPr bwMode="auto">
          <a:xfrm>
            <a:off x="1571604" y="1571612"/>
            <a:ext cx="675660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1438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Стратегии позиционирования</a:t>
            </a:r>
            <a:endParaRPr lang="ru-RU" dirty="0"/>
          </a:p>
        </p:txBody>
      </p:sp>
      <p:pic>
        <p:nvPicPr>
          <p:cNvPr id="21506" name="Picture 2" descr="http://works.doklad.ru/images/DDnVVZl0hd0/2e4ffb1c.png"/>
          <p:cNvPicPr>
            <a:picLocks noChangeAspect="1" noChangeArrowheads="1"/>
          </p:cNvPicPr>
          <p:nvPr/>
        </p:nvPicPr>
        <p:blipFill>
          <a:blip r:embed="rId2" cstate="print"/>
          <a:srcRect t="9158"/>
          <a:stretch>
            <a:fillRect/>
          </a:stretch>
        </p:blipFill>
        <p:spPr bwMode="auto">
          <a:xfrm>
            <a:off x="1515208" y="967448"/>
            <a:ext cx="6843006" cy="560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Разработка комплекса маркетинга для нового сегмента рынка</a:t>
            </a:r>
            <a:endParaRPr lang="ru-RU" sz="3200" dirty="0"/>
          </a:p>
        </p:txBody>
      </p:sp>
      <p:pic>
        <p:nvPicPr>
          <p:cNvPr id="31746" name="Picture 2" descr="http://www.dekanblog.ru/wp-content/uploads/2011/07/p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43050"/>
            <a:ext cx="6429420" cy="466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Раздел 1.Основы маркетинга</a:t>
            </a:r>
            <a:endParaRPr lang="ru-RU" dirty="0"/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571472" y="1984021"/>
            <a:ext cx="80010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Тема 1. Сущность , содержание и принципы  маркетинга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Тема 2. Исследование маркетинговой среды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Тема 3. Маркетинговая информация, маркетинговые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исследования </a:t>
            </a: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их сущность и значение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Тема 4. Потребители как субъекты маркетинга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Тема 5. Сегментация рынка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Раздел 2.Формирование комплекса маркетинга</a:t>
            </a:r>
            <a:endParaRPr lang="ru-RU" dirty="0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928662" y="2285992"/>
            <a:ext cx="75724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6. Формирование и управление товарной политикой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7. Разработка ценовой политики фирмы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8. Формирование и управление сбытовой политикой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9. Комплекс маркетинговых коммуникаций</a:t>
            </a:r>
            <a:endParaRPr kumimoji="0" lang="ru-RU" sz="1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10. </a:t>
            </a: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Планирование  комплекса маркетинга </a:t>
            </a:r>
            <a:endParaRPr kumimoji="0" lang="ru-RU" sz="1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6. Формирование и управление товарной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политикой</a:t>
            </a:r>
            <a:endParaRPr lang="ru-RU" sz="2800" dirty="0"/>
          </a:p>
        </p:txBody>
      </p:sp>
      <p:pic>
        <p:nvPicPr>
          <p:cNvPr id="135170" name="Рисунок 2"/>
          <p:cNvPicPr>
            <a:picLocks noChangeAspect="1" noChangeArrowheads="1"/>
          </p:cNvPicPr>
          <p:nvPr/>
        </p:nvPicPr>
        <p:blipFill>
          <a:blip r:embed="rId2" cstate="print"/>
          <a:srcRect l="15805" t="39520" r="14079" b="14336"/>
          <a:stretch>
            <a:fillRect/>
          </a:stretch>
        </p:blipFill>
        <p:spPr bwMode="auto">
          <a:xfrm>
            <a:off x="1214414" y="1500174"/>
            <a:ext cx="6572296" cy="495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Arno Pro Caption" pitchFamily="18" charset="0"/>
              </a:rPr>
              <a:t>Жизненный цикл товара и поведение «кривой» сбыта и  </a:t>
            </a:r>
            <a:r>
              <a:rPr lang="ru-RU" sz="3600" b="1" dirty="0" smtClean="0">
                <a:latin typeface="Arno Pro Caption" pitchFamily="18" charset="0"/>
              </a:rPr>
              <a:t>прибыли</a:t>
            </a:r>
            <a:endParaRPr lang="ru-RU" sz="3600" dirty="0">
              <a:latin typeface="Arno Pro Caption" pitchFamily="18" charset="0"/>
            </a:endParaRPr>
          </a:p>
        </p:txBody>
      </p:sp>
      <p:sp>
        <p:nvSpPr>
          <p:cNvPr id="15055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50529" name="Group 1"/>
          <p:cNvGrpSpPr>
            <a:grpSpLocks noChangeAspect="1"/>
          </p:cNvGrpSpPr>
          <p:nvPr/>
        </p:nvGrpSpPr>
        <p:grpSpPr bwMode="auto">
          <a:xfrm>
            <a:off x="928644" y="1928802"/>
            <a:ext cx="7072389" cy="3929433"/>
            <a:chOff x="1900" y="2879"/>
            <a:chExt cx="7919" cy="5001"/>
          </a:xfrm>
        </p:grpSpPr>
        <p:sp>
          <p:nvSpPr>
            <p:cNvPr id="150552" name="AutoShape 24"/>
            <p:cNvSpPr>
              <a:spLocks noChangeAspect="1" noChangeArrowheads="1" noTextEdit="1"/>
            </p:cNvSpPr>
            <p:nvPr/>
          </p:nvSpPr>
          <p:spPr bwMode="auto">
            <a:xfrm>
              <a:off x="2060" y="2879"/>
              <a:ext cx="7679" cy="50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0551" name="Line 23"/>
            <p:cNvSpPr>
              <a:spLocks noChangeShapeType="1"/>
            </p:cNvSpPr>
            <p:nvPr/>
          </p:nvSpPr>
          <p:spPr bwMode="auto">
            <a:xfrm flipH="1">
              <a:off x="2969" y="2970"/>
              <a:ext cx="15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0550" name="Line 22"/>
            <p:cNvSpPr>
              <a:spLocks noChangeShapeType="1"/>
            </p:cNvSpPr>
            <p:nvPr/>
          </p:nvSpPr>
          <p:spPr bwMode="auto">
            <a:xfrm>
              <a:off x="2969" y="7286"/>
              <a:ext cx="658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0549" name="Line 21"/>
            <p:cNvSpPr>
              <a:spLocks noChangeShapeType="1"/>
            </p:cNvSpPr>
            <p:nvPr/>
          </p:nvSpPr>
          <p:spPr bwMode="auto">
            <a:xfrm>
              <a:off x="4383" y="3092"/>
              <a:ext cx="1" cy="41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0548" name="Line 20"/>
            <p:cNvSpPr>
              <a:spLocks noChangeShapeType="1"/>
            </p:cNvSpPr>
            <p:nvPr/>
          </p:nvSpPr>
          <p:spPr bwMode="auto">
            <a:xfrm>
              <a:off x="6070" y="3112"/>
              <a:ext cx="1" cy="4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0547" name="Line 19"/>
            <p:cNvSpPr>
              <a:spLocks noChangeShapeType="1"/>
            </p:cNvSpPr>
            <p:nvPr/>
          </p:nvSpPr>
          <p:spPr bwMode="auto">
            <a:xfrm>
              <a:off x="7605" y="3133"/>
              <a:ext cx="1" cy="4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0546" name="Line 18"/>
            <p:cNvSpPr>
              <a:spLocks noChangeShapeType="1"/>
            </p:cNvSpPr>
            <p:nvPr/>
          </p:nvSpPr>
          <p:spPr bwMode="auto">
            <a:xfrm>
              <a:off x="9190" y="3113"/>
              <a:ext cx="1" cy="4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0545" name="Line 17"/>
            <p:cNvSpPr>
              <a:spLocks noChangeShapeType="1"/>
            </p:cNvSpPr>
            <p:nvPr/>
          </p:nvSpPr>
          <p:spPr bwMode="auto">
            <a:xfrm>
              <a:off x="2969" y="6357"/>
              <a:ext cx="64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0544" name="Text Box 16"/>
            <p:cNvSpPr txBox="1">
              <a:spLocks noChangeArrowheads="1"/>
            </p:cNvSpPr>
            <p:nvPr/>
          </p:nvSpPr>
          <p:spPr bwMode="auto">
            <a:xfrm>
              <a:off x="2996" y="7293"/>
              <a:ext cx="102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8522" tIns="29261" rIns="58522" bIns="292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ввода на рынок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543" name="Text Box 15"/>
            <p:cNvSpPr txBox="1">
              <a:spLocks noChangeArrowheads="1"/>
            </p:cNvSpPr>
            <p:nvPr/>
          </p:nvSpPr>
          <p:spPr bwMode="auto">
            <a:xfrm>
              <a:off x="4709" y="7293"/>
              <a:ext cx="1027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8522" tIns="29261" rIns="58522" bIns="292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роста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542" name="Text Box 14"/>
            <p:cNvSpPr txBox="1">
              <a:spLocks noChangeArrowheads="1"/>
            </p:cNvSpPr>
            <p:nvPr/>
          </p:nvSpPr>
          <p:spPr bwMode="auto">
            <a:xfrm>
              <a:off x="6300" y="7293"/>
              <a:ext cx="102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8522" tIns="29261" rIns="58522" bIns="292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зрелости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541" name="Text Box 13"/>
            <p:cNvSpPr txBox="1">
              <a:spLocks noChangeArrowheads="1"/>
            </p:cNvSpPr>
            <p:nvPr/>
          </p:nvSpPr>
          <p:spPr bwMode="auto">
            <a:xfrm>
              <a:off x="7891" y="7293"/>
              <a:ext cx="102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8522" tIns="29261" rIns="58522" bIns="292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спада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540" name="Text Box 12"/>
            <p:cNvSpPr txBox="1">
              <a:spLocks noChangeArrowheads="1"/>
            </p:cNvSpPr>
            <p:nvPr/>
          </p:nvSpPr>
          <p:spPr bwMode="auto">
            <a:xfrm>
              <a:off x="6062" y="6543"/>
              <a:ext cx="102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8522" tIns="29261" rIns="58522" bIns="292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ФАЗЫ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539" name="Text Box 11"/>
            <p:cNvSpPr txBox="1">
              <a:spLocks noChangeArrowheads="1"/>
            </p:cNvSpPr>
            <p:nvPr/>
          </p:nvSpPr>
          <p:spPr bwMode="auto">
            <a:xfrm>
              <a:off x="8970" y="7290"/>
              <a:ext cx="84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8522" tIns="29261" rIns="58522" bIns="292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Время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538" name="Line 10"/>
            <p:cNvSpPr>
              <a:spLocks noChangeShapeType="1"/>
            </p:cNvSpPr>
            <p:nvPr/>
          </p:nvSpPr>
          <p:spPr bwMode="auto">
            <a:xfrm>
              <a:off x="2849" y="6357"/>
              <a:ext cx="1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diamond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0537" name="Text Box 9"/>
            <p:cNvSpPr txBox="1">
              <a:spLocks noChangeArrowheads="1"/>
            </p:cNvSpPr>
            <p:nvPr/>
          </p:nvSpPr>
          <p:spPr bwMode="auto">
            <a:xfrm>
              <a:off x="1980" y="3111"/>
              <a:ext cx="1004" cy="1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8522" tIns="29261" rIns="58522" bIns="292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объем сбыта и прибыли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536" name="Text Box 8"/>
            <p:cNvSpPr txBox="1">
              <a:spLocks noChangeArrowheads="1"/>
            </p:cNvSpPr>
            <p:nvPr/>
          </p:nvSpPr>
          <p:spPr bwMode="auto">
            <a:xfrm>
              <a:off x="1900" y="6606"/>
              <a:ext cx="1084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8522" tIns="29261" rIns="58522" bIns="292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убытки и прибыль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535" name="Line 7"/>
            <p:cNvSpPr>
              <a:spLocks noChangeShapeType="1"/>
            </p:cNvSpPr>
            <p:nvPr/>
          </p:nvSpPr>
          <p:spPr bwMode="auto">
            <a:xfrm flipV="1">
              <a:off x="2850" y="3221"/>
              <a:ext cx="0" cy="3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0534" name="Text Box 6"/>
            <p:cNvSpPr txBox="1">
              <a:spLocks noChangeArrowheads="1"/>
            </p:cNvSpPr>
            <p:nvPr/>
          </p:nvSpPr>
          <p:spPr bwMode="auto">
            <a:xfrm>
              <a:off x="8970" y="4022"/>
              <a:ext cx="735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8522" tIns="29261" rIns="58522" bIns="292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сбыт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533" name="Text Box 5"/>
            <p:cNvSpPr txBox="1">
              <a:spLocks noChangeArrowheads="1"/>
            </p:cNvSpPr>
            <p:nvPr/>
          </p:nvSpPr>
          <p:spPr bwMode="auto">
            <a:xfrm>
              <a:off x="8701" y="5320"/>
              <a:ext cx="1004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8522" tIns="29261" rIns="58522" bIns="292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прибыль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0531" name="Freeform 3"/>
            <p:cNvSpPr>
              <a:spLocks/>
            </p:cNvSpPr>
            <p:nvPr/>
          </p:nvSpPr>
          <p:spPr bwMode="auto">
            <a:xfrm>
              <a:off x="2956" y="3290"/>
              <a:ext cx="6240" cy="3065"/>
            </a:xfrm>
            <a:custGeom>
              <a:avLst/>
              <a:gdLst/>
              <a:ahLst/>
              <a:cxnLst>
                <a:cxn ang="0">
                  <a:pos x="0" y="4284"/>
                </a:cxn>
                <a:cxn ang="0">
                  <a:pos x="2280" y="3828"/>
                </a:cxn>
                <a:cxn ang="0">
                  <a:pos x="3990" y="1548"/>
                </a:cxn>
                <a:cxn ang="0">
                  <a:pos x="4674" y="636"/>
                </a:cxn>
                <a:cxn ang="0">
                  <a:pos x="5643" y="237"/>
                </a:cxn>
                <a:cxn ang="0">
                  <a:pos x="6726" y="294"/>
                </a:cxn>
                <a:cxn ang="0">
                  <a:pos x="8721" y="2004"/>
                </a:cxn>
              </a:cxnLst>
              <a:rect l="0" t="0" r="r" b="b"/>
              <a:pathLst>
                <a:path w="8721" h="4284">
                  <a:moveTo>
                    <a:pt x="0" y="4284"/>
                  </a:moveTo>
                  <a:cubicBezTo>
                    <a:pt x="807" y="4284"/>
                    <a:pt x="1615" y="4284"/>
                    <a:pt x="2280" y="3828"/>
                  </a:cubicBezTo>
                  <a:cubicBezTo>
                    <a:pt x="2945" y="3372"/>
                    <a:pt x="3591" y="2080"/>
                    <a:pt x="3990" y="1548"/>
                  </a:cubicBezTo>
                  <a:cubicBezTo>
                    <a:pt x="4389" y="1016"/>
                    <a:pt x="4399" y="854"/>
                    <a:pt x="4674" y="636"/>
                  </a:cubicBezTo>
                  <a:cubicBezTo>
                    <a:pt x="4949" y="418"/>
                    <a:pt x="5301" y="294"/>
                    <a:pt x="5643" y="237"/>
                  </a:cubicBezTo>
                  <a:cubicBezTo>
                    <a:pt x="5985" y="180"/>
                    <a:pt x="6213" y="0"/>
                    <a:pt x="6726" y="294"/>
                  </a:cubicBezTo>
                  <a:cubicBezTo>
                    <a:pt x="7239" y="588"/>
                    <a:pt x="8389" y="1719"/>
                    <a:pt x="8721" y="200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0530" name="Freeform 2"/>
            <p:cNvSpPr>
              <a:spLocks/>
            </p:cNvSpPr>
            <p:nvPr/>
          </p:nvSpPr>
          <p:spPr bwMode="auto">
            <a:xfrm>
              <a:off x="2996" y="5118"/>
              <a:ext cx="6200" cy="1427"/>
            </a:xfrm>
            <a:custGeom>
              <a:avLst/>
              <a:gdLst/>
              <a:ahLst/>
              <a:cxnLst>
                <a:cxn ang="0">
                  <a:pos x="0" y="1729"/>
                </a:cxn>
                <a:cxn ang="0">
                  <a:pos x="912" y="1957"/>
                </a:cxn>
                <a:cxn ang="0">
                  <a:pos x="2508" y="1501"/>
                </a:cxn>
                <a:cxn ang="0">
                  <a:pos x="4332" y="247"/>
                </a:cxn>
                <a:cxn ang="0">
                  <a:pos x="5130" y="19"/>
                </a:cxn>
                <a:cxn ang="0">
                  <a:pos x="6669" y="304"/>
                </a:cxn>
                <a:cxn ang="0">
                  <a:pos x="8664" y="874"/>
                </a:cxn>
              </a:cxnLst>
              <a:rect l="0" t="0" r="r" b="b"/>
              <a:pathLst>
                <a:path w="8664" h="1995">
                  <a:moveTo>
                    <a:pt x="0" y="1729"/>
                  </a:moveTo>
                  <a:cubicBezTo>
                    <a:pt x="247" y="1862"/>
                    <a:pt x="494" y="1995"/>
                    <a:pt x="912" y="1957"/>
                  </a:cubicBezTo>
                  <a:cubicBezTo>
                    <a:pt x="1330" y="1919"/>
                    <a:pt x="1938" y="1786"/>
                    <a:pt x="2508" y="1501"/>
                  </a:cubicBezTo>
                  <a:cubicBezTo>
                    <a:pt x="3078" y="1216"/>
                    <a:pt x="3895" y="494"/>
                    <a:pt x="4332" y="247"/>
                  </a:cubicBezTo>
                  <a:cubicBezTo>
                    <a:pt x="4769" y="0"/>
                    <a:pt x="4741" y="10"/>
                    <a:pt x="5130" y="19"/>
                  </a:cubicBezTo>
                  <a:cubicBezTo>
                    <a:pt x="5519" y="28"/>
                    <a:pt x="6080" y="162"/>
                    <a:pt x="6669" y="304"/>
                  </a:cubicBezTo>
                  <a:cubicBezTo>
                    <a:pt x="7258" y="446"/>
                    <a:pt x="8331" y="779"/>
                    <a:pt x="8664" y="87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latin typeface="Arno Pro Display" pitchFamily="18" charset="0"/>
                <a:ea typeface="Times New Roman" pitchFamily="18" charset="0"/>
              </a:rPr>
              <a:t>Этапы разработки нового </a:t>
            </a:r>
            <a:r>
              <a:rPr lang="ru-RU" b="1" dirty="0" smtClean="0">
                <a:latin typeface="Arno Pro Display" pitchFamily="18" charset="0"/>
                <a:ea typeface="Times New Roman" pitchFamily="18" charset="0"/>
              </a:rPr>
              <a:t>товара</a:t>
            </a:r>
            <a:endParaRPr lang="ru-RU" dirty="0">
              <a:latin typeface="Arno Pro Display" pitchFamily="18" charset="0"/>
            </a:endParaRP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9505" name="Group 1"/>
          <p:cNvGrpSpPr>
            <a:grpSpLocks noChangeAspect="1"/>
          </p:cNvGrpSpPr>
          <p:nvPr/>
        </p:nvGrpSpPr>
        <p:grpSpPr bwMode="auto">
          <a:xfrm>
            <a:off x="1571604" y="1428736"/>
            <a:ext cx="5500844" cy="4500277"/>
            <a:chOff x="3543" y="2970"/>
            <a:chExt cx="4556" cy="4604"/>
          </a:xfrm>
        </p:grpSpPr>
        <p:sp>
          <p:nvSpPr>
            <p:cNvPr id="149520" name="AutoShape 16"/>
            <p:cNvSpPr>
              <a:spLocks noChangeAspect="1" noChangeArrowheads="1" noTextEdit="1"/>
            </p:cNvSpPr>
            <p:nvPr/>
          </p:nvSpPr>
          <p:spPr bwMode="auto">
            <a:xfrm>
              <a:off x="3543" y="2970"/>
              <a:ext cx="4556" cy="460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49519" name="Text Box 15"/>
            <p:cNvSpPr txBox="1">
              <a:spLocks noChangeArrowheads="1"/>
            </p:cNvSpPr>
            <p:nvPr/>
          </p:nvSpPr>
          <p:spPr bwMode="auto">
            <a:xfrm>
              <a:off x="4245" y="3175"/>
              <a:ext cx="3448" cy="3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Генерация идеи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518" name="Text Box 14"/>
            <p:cNvSpPr txBox="1">
              <a:spLocks noChangeArrowheads="1"/>
            </p:cNvSpPr>
            <p:nvPr/>
          </p:nvSpPr>
          <p:spPr bwMode="auto">
            <a:xfrm>
              <a:off x="4245" y="4434"/>
              <a:ext cx="3448" cy="3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Проверка концепции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517" name="Text Box 13"/>
            <p:cNvSpPr txBox="1">
              <a:spLocks noChangeArrowheads="1"/>
            </p:cNvSpPr>
            <p:nvPr/>
          </p:nvSpPr>
          <p:spPr bwMode="auto">
            <a:xfrm>
              <a:off x="4246" y="3790"/>
              <a:ext cx="3448" cy="3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Оценка продукции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516" name="Text Box 12"/>
            <p:cNvSpPr txBox="1">
              <a:spLocks noChangeArrowheads="1"/>
            </p:cNvSpPr>
            <p:nvPr/>
          </p:nvSpPr>
          <p:spPr bwMode="auto">
            <a:xfrm>
              <a:off x="4247" y="7067"/>
              <a:ext cx="3448" cy="3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Коммерческая реализация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515" name="Text Box 11"/>
            <p:cNvSpPr txBox="1">
              <a:spLocks noChangeArrowheads="1"/>
            </p:cNvSpPr>
            <p:nvPr/>
          </p:nvSpPr>
          <p:spPr bwMode="auto">
            <a:xfrm>
              <a:off x="4247" y="5121"/>
              <a:ext cx="3448" cy="3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Экономический анализ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514" name="Text Box 10"/>
            <p:cNvSpPr txBox="1">
              <a:spLocks noChangeArrowheads="1"/>
            </p:cNvSpPr>
            <p:nvPr/>
          </p:nvSpPr>
          <p:spPr bwMode="auto">
            <a:xfrm>
              <a:off x="4247" y="5795"/>
              <a:ext cx="3448" cy="3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Разработка продукции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513" name="Text Box 9"/>
            <p:cNvSpPr txBox="1">
              <a:spLocks noChangeArrowheads="1"/>
            </p:cNvSpPr>
            <p:nvPr/>
          </p:nvSpPr>
          <p:spPr bwMode="auto">
            <a:xfrm>
              <a:off x="4247" y="6437"/>
              <a:ext cx="3448" cy="3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Пробный маркетинг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9512" name="Line 8"/>
            <p:cNvSpPr>
              <a:spLocks noChangeShapeType="1"/>
            </p:cNvSpPr>
            <p:nvPr/>
          </p:nvSpPr>
          <p:spPr bwMode="auto">
            <a:xfrm>
              <a:off x="5959" y="3546"/>
              <a:ext cx="0" cy="2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49511" name="Line 7"/>
            <p:cNvSpPr>
              <a:spLocks noChangeShapeType="1"/>
            </p:cNvSpPr>
            <p:nvPr/>
          </p:nvSpPr>
          <p:spPr bwMode="auto">
            <a:xfrm>
              <a:off x="5959" y="4160"/>
              <a:ext cx="0" cy="2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49510" name="Line 6"/>
            <p:cNvSpPr>
              <a:spLocks noChangeShapeType="1"/>
            </p:cNvSpPr>
            <p:nvPr/>
          </p:nvSpPr>
          <p:spPr bwMode="auto">
            <a:xfrm>
              <a:off x="5959" y="4805"/>
              <a:ext cx="0" cy="3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49509" name="Line 5"/>
            <p:cNvSpPr>
              <a:spLocks noChangeShapeType="1"/>
            </p:cNvSpPr>
            <p:nvPr/>
          </p:nvSpPr>
          <p:spPr bwMode="auto">
            <a:xfrm>
              <a:off x="5959" y="5491"/>
              <a:ext cx="0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49508" name="Line 4"/>
            <p:cNvSpPr>
              <a:spLocks noChangeShapeType="1"/>
            </p:cNvSpPr>
            <p:nvPr/>
          </p:nvSpPr>
          <p:spPr bwMode="auto">
            <a:xfrm>
              <a:off x="5959" y="6166"/>
              <a:ext cx="1" cy="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49507" name="Line 3"/>
            <p:cNvSpPr>
              <a:spLocks noChangeShapeType="1"/>
            </p:cNvSpPr>
            <p:nvPr/>
          </p:nvSpPr>
          <p:spPr bwMode="auto">
            <a:xfrm>
              <a:off x="5959" y="6807"/>
              <a:ext cx="0" cy="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no Pro" pitchFamily="18" charset="0"/>
                <a:ea typeface="Times New Roman" pitchFamily="18" charset="0"/>
              </a:rPr>
              <a:t>Три уровня товара по </a:t>
            </a:r>
            <a:r>
              <a:rPr lang="ru-RU" b="1" dirty="0" err="1" smtClean="0">
                <a:latin typeface="Arno Pro" pitchFamily="18" charset="0"/>
                <a:ea typeface="Times New Roman" pitchFamily="18" charset="0"/>
              </a:rPr>
              <a:t>Ф.Котлеру</a:t>
            </a:r>
            <a:endParaRPr lang="ru-RU" dirty="0">
              <a:latin typeface="Arno Pro" pitchFamily="18" charset="0"/>
            </a:endParaRPr>
          </a:p>
        </p:txBody>
      </p:sp>
      <p:sp>
        <p:nvSpPr>
          <p:cNvPr id="14850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8481" name="Group 1"/>
          <p:cNvGrpSpPr>
            <a:grpSpLocks noChangeAspect="1"/>
          </p:cNvGrpSpPr>
          <p:nvPr/>
        </p:nvGrpSpPr>
        <p:grpSpPr bwMode="auto">
          <a:xfrm>
            <a:off x="357158" y="1500174"/>
            <a:ext cx="8501090" cy="5089522"/>
            <a:chOff x="2350" y="2970"/>
            <a:chExt cx="7200" cy="6001"/>
          </a:xfrm>
        </p:grpSpPr>
        <p:sp>
          <p:nvSpPr>
            <p:cNvPr id="148501" name="AutoShape 21"/>
            <p:cNvSpPr>
              <a:spLocks noChangeAspect="1" noChangeArrowheads="1" noTextEdit="1"/>
            </p:cNvSpPr>
            <p:nvPr/>
          </p:nvSpPr>
          <p:spPr bwMode="auto">
            <a:xfrm>
              <a:off x="2350" y="2970"/>
              <a:ext cx="7200" cy="60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/>
            </a:p>
          </p:txBody>
        </p:sp>
        <p:sp>
          <p:nvSpPr>
            <p:cNvPr id="148500" name="Oval 20"/>
            <p:cNvSpPr>
              <a:spLocks noChangeArrowheads="1"/>
            </p:cNvSpPr>
            <p:nvPr/>
          </p:nvSpPr>
          <p:spPr bwMode="auto">
            <a:xfrm>
              <a:off x="2427" y="3129"/>
              <a:ext cx="7123" cy="43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8499" name="Oval 19"/>
            <p:cNvSpPr>
              <a:spLocks noChangeAspect="1" noChangeArrowheads="1"/>
            </p:cNvSpPr>
            <p:nvPr/>
          </p:nvSpPr>
          <p:spPr bwMode="auto">
            <a:xfrm>
              <a:off x="3853" y="3945"/>
              <a:ext cx="4304" cy="264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8498" name="Oval 18"/>
            <p:cNvSpPr>
              <a:spLocks noChangeAspect="1" noChangeArrowheads="1"/>
            </p:cNvSpPr>
            <p:nvPr/>
          </p:nvSpPr>
          <p:spPr bwMode="auto">
            <a:xfrm>
              <a:off x="5080" y="4643"/>
              <a:ext cx="1876" cy="12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Основная выгода или услуга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497" name="Text Box 17"/>
            <p:cNvSpPr txBox="1">
              <a:spLocks noChangeArrowheads="1"/>
            </p:cNvSpPr>
            <p:nvPr/>
          </p:nvSpPr>
          <p:spPr bwMode="auto">
            <a:xfrm>
              <a:off x="5348" y="3285"/>
              <a:ext cx="1297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монтаж 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496" name="Text Box 16"/>
            <p:cNvSpPr txBox="1">
              <a:spLocks noChangeArrowheads="1"/>
            </p:cNvSpPr>
            <p:nvPr/>
          </p:nvSpPr>
          <p:spPr bwMode="auto">
            <a:xfrm>
              <a:off x="8157" y="4809"/>
              <a:ext cx="1393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послепродажное обслуживание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495" name="Text Box 15"/>
            <p:cNvSpPr txBox="1">
              <a:spLocks noChangeArrowheads="1"/>
            </p:cNvSpPr>
            <p:nvPr/>
          </p:nvSpPr>
          <p:spPr bwMode="auto">
            <a:xfrm>
              <a:off x="2554" y="4992"/>
              <a:ext cx="1426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поставки и кредитование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494" name="Text Box 14"/>
            <p:cNvSpPr txBox="1">
              <a:spLocks noChangeArrowheads="1"/>
            </p:cNvSpPr>
            <p:nvPr/>
          </p:nvSpPr>
          <p:spPr bwMode="auto">
            <a:xfrm>
              <a:off x="5249" y="6756"/>
              <a:ext cx="1524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гарантия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493" name="Text Box 13"/>
            <p:cNvSpPr txBox="1">
              <a:spLocks noChangeArrowheads="1"/>
            </p:cNvSpPr>
            <p:nvPr/>
          </p:nvSpPr>
          <p:spPr bwMode="auto">
            <a:xfrm>
              <a:off x="5475" y="4075"/>
              <a:ext cx="1058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упаковка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492" name="Text Box 12"/>
            <p:cNvSpPr txBox="1">
              <a:spLocks noChangeArrowheads="1"/>
            </p:cNvSpPr>
            <p:nvPr/>
          </p:nvSpPr>
          <p:spPr bwMode="auto">
            <a:xfrm>
              <a:off x="6773" y="4541"/>
              <a:ext cx="1016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свойство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491" name="Text Box 11"/>
            <p:cNvSpPr txBox="1">
              <a:spLocks noChangeArrowheads="1"/>
            </p:cNvSpPr>
            <p:nvPr/>
          </p:nvSpPr>
          <p:spPr bwMode="auto">
            <a:xfrm>
              <a:off x="6773" y="5486"/>
              <a:ext cx="1144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внешнее оформление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490" name="Text Box 10"/>
            <p:cNvSpPr txBox="1">
              <a:spLocks noChangeArrowheads="1"/>
            </p:cNvSpPr>
            <p:nvPr/>
          </p:nvSpPr>
          <p:spPr bwMode="auto">
            <a:xfrm>
              <a:off x="4346" y="5701"/>
              <a:ext cx="1213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качество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489" name="Text Box 9"/>
            <p:cNvSpPr txBox="1">
              <a:spLocks noChangeArrowheads="1"/>
            </p:cNvSpPr>
            <p:nvPr/>
          </p:nvSpPr>
          <p:spPr bwMode="auto">
            <a:xfrm>
              <a:off x="4233" y="4541"/>
              <a:ext cx="1016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марочное название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488" name="Text Box 8"/>
            <p:cNvSpPr txBox="1">
              <a:spLocks noChangeArrowheads="1"/>
            </p:cNvSpPr>
            <p:nvPr/>
          </p:nvSpPr>
          <p:spPr bwMode="auto">
            <a:xfrm>
              <a:off x="2350" y="7095"/>
              <a:ext cx="1396" cy="6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товар с подкреплением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487" name="Line 7"/>
            <p:cNvSpPr>
              <a:spLocks noChangeShapeType="1"/>
            </p:cNvSpPr>
            <p:nvPr/>
          </p:nvSpPr>
          <p:spPr bwMode="auto">
            <a:xfrm flipV="1">
              <a:off x="3026" y="6591"/>
              <a:ext cx="720" cy="5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8486" name="Text Box 6"/>
            <p:cNvSpPr txBox="1">
              <a:spLocks noChangeArrowheads="1"/>
            </p:cNvSpPr>
            <p:nvPr/>
          </p:nvSpPr>
          <p:spPr bwMode="auto">
            <a:xfrm>
              <a:off x="3853" y="7645"/>
              <a:ext cx="1736" cy="6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товар в реальном исполнении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485" name="Line 5"/>
            <p:cNvSpPr>
              <a:spLocks noChangeShapeType="1"/>
            </p:cNvSpPr>
            <p:nvPr/>
          </p:nvSpPr>
          <p:spPr bwMode="auto">
            <a:xfrm flipV="1">
              <a:off x="4719" y="6290"/>
              <a:ext cx="629" cy="13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8484" name="Text Box 4"/>
            <p:cNvSpPr txBox="1">
              <a:spLocks noChangeArrowheads="1"/>
            </p:cNvSpPr>
            <p:nvPr/>
          </p:nvSpPr>
          <p:spPr bwMode="auto">
            <a:xfrm>
              <a:off x="6773" y="7645"/>
              <a:ext cx="1144" cy="6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6751" tIns="33376" rIns="66751" bIns="333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товар по замыслу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483" name="Line 3"/>
            <p:cNvSpPr>
              <a:spLocks noChangeShapeType="1"/>
            </p:cNvSpPr>
            <p:nvPr/>
          </p:nvSpPr>
          <p:spPr bwMode="auto">
            <a:xfrm flipH="1" flipV="1">
              <a:off x="6314" y="5557"/>
              <a:ext cx="1044" cy="2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7. Разработка ценовой политики фирмы</a:t>
            </a:r>
            <a:endParaRPr lang="ru-RU" sz="2800" dirty="0"/>
          </a:p>
        </p:txBody>
      </p:sp>
      <p:sp>
        <p:nvSpPr>
          <p:cNvPr id="1546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54625" name="Group 1"/>
          <p:cNvGrpSpPr>
            <a:grpSpLocks noChangeAspect="1"/>
          </p:cNvGrpSpPr>
          <p:nvPr/>
        </p:nvGrpSpPr>
        <p:grpSpPr bwMode="auto">
          <a:xfrm>
            <a:off x="1285852" y="1643049"/>
            <a:ext cx="7072362" cy="4503649"/>
            <a:chOff x="2350" y="2970"/>
            <a:chExt cx="7330" cy="5183"/>
          </a:xfrm>
        </p:grpSpPr>
        <p:sp>
          <p:nvSpPr>
            <p:cNvPr id="15463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350" y="2970"/>
              <a:ext cx="7330" cy="518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4637" name="AutoShape 13"/>
            <p:cNvSpPr>
              <a:spLocks noChangeArrowheads="1"/>
            </p:cNvSpPr>
            <p:nvPr/>
          </p:nvSpPr>
          <p:spPr bwMode="auto">
            <a:xfrm>
              <a:off x="5306" y="4838"/>
              <a:ext cx="1594" cy="1169"/>
            </a:xfrm>
            <a:prstGeom prst="bevel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922" tIns="32461" rIns="64922" bIns="324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ОСНОВНЫЕ ФУНКЦИИ ЦЕНЫ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636" name="Text Box 12"/>
            <p:cNvSpPr txBox="1">
              <a:spLocks noChangeArrowheads="1"/>
            </p:cNvSpPr>
            <p:nvPr/>
          </p:nvSpPr>
          <p:spPr bwMode="auto">
            <a:xfrm>
              <a:off x="5207" y="3426"/>
              <a:ext cx="1778" cy="6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922" tIns="32461" rIns="64922" bIns="324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Стимулирующая функция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635" name="Text Box 11"/>
            <p:cNvSpPr txBox="1">
              <a:spLocks noChangeArrowheads="1"/>
            </p:cNvSpPr>
            <p:nvPr/>
          </p:nvSpPr>
          <p:spPr bwMode="auto">
            <a:xfrm>
              <a:off x="7732" y="4484"/>
              <a:ext cx="1874" cy="6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922" tIns="32461" rIns="64922" bIns="324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Распределительная функция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634" name="Text Box 10"/>
            <p:cNvSpPr txBox="1">
              <a:spLocks noChangeArrowheads="1"/>
            </p:cNvSpPr>
            <p:nvPr/>
          </p:nvSpPr>
          <p:spPr bwMode="auto">
            <a:xfrm>
              <a:off x="2624" y="4484"/>
              <a:ext cx="1778" cy="6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922" tIns="32461" rIns="64922" bIns="324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Функция учета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633" name="Text Box 9"/>
            <p:cNvSpPr txBox="1">
              <a:spLocks noChangeArrowheads="1"/>
            </p:cNvSpPr>
            <p:nvPr/>
          </p:nvSpPr>
          <p:spPr bwMode="auto">
            <a:xfrm>
              <a:off x="6900" y="6630"/>
              <a:ext cx="2004" cy="10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922" tIns="32461" rIns="64922" bIns="324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Функция как критерий рационального размещения производства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632" name="Text Box 8"/>
            <p:cNvSpPr txBox="1">
              <a:spLocks noChangeArrowheads="1"/>
            </p:cNvSpPr>
            <p:nvPr/>
          </p:nvSpPr>
          <p:spPr bwMode="auto">
            <a:xfrm>
              <a:off x="3316" y="6630"/>
              <a:ext cx="1990" cy="11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922" tIns="32461" rIns="64922" bIns="3246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Функция балансирования спроса и предложения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4631" name="AutoShape 7"/>
            <p:cNvSpPr>
              <a:spLocks noChangeArrowheads="1"/>
            </p:cNvSpPr>
            <p:nvPr/>
          </p:nvSpPr>
          <p:spPr bwMode="auto">
            <a:xfrm>
              <a:off x="5926" y="4244"/>
              <a:ext cx="381" cy="311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4630" name="AutoShape 6"/>
            <p:cNvSpPr>
              <a:spLocks noChangeArrowheads="1"/>
            </p:cNvSpPr>
            <p:nvPr/>
          </p:nvSpPr>
          <p:spPr bwMode="auto">
            <a:xfrm rot="3900000">
              <a:off x="7125" y="4794"/>
              <a:ext cx="381" cy="31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4629" name="AutoShape 5"/>
            <p:cNvSpPr>
              <a:spLocks noChangeArrowheads="1"/>
            </p:cNvSpPr>
            <p:nvPr/>
          </p:nvSpPr>
          <p:spPr bwMode="auto">
            <a:xfrm rot="17700000">
              <a:off x="4642" y="4725"/>
              <a:ext cx="381" cy="309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4628" name="AutoShape 4"/>
            <p:cNvSpPr>
              <a:spLocks noChangeArrowheads="1"/>
            </p:cNvSpPr>
            <p:nvPr/>
          </p:nvSpPr>
          <p:spPr bwMode="auto">
            <a:xfrm rot="13200000">
              <a:off x="4826" y="6093"/>
              <a:ext cx="381" cy="31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4627" name="AutoShape 3"/>
            <p:cNvSpPr>
              <a:spLocks noChangeArrowheads="1"/>
            </p:cNvSpPr>
            <p:nvPr/>
          </p:nvSpPr>
          <p:spPr bwMode="auto">
            <a:xfrm rot="8400000">
              <a:off x="6900" y="6164"/>
              <a:ext cx="381" cy="31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Цели ценообразования в маркетинговой деятельности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714488"/>
          <a:ext cx="8001055" cy="4595392"/>
        </p:xfrm>
        <a:graphic>
          <a:graphicData uri="http://schemas.openxmlformats.org/drawingml/2006/table">
            <a:tbl>
              <a:tblPr/>
              <a:tblGrid>
                <a:gridCol w="409607"/>
                <a:gridCol w="1632739"/>
                <a:gridCol w="2418957"/>
                <a:gridCol w="1773827"/>
                <a:gridCol w="1765925"/>
              </a:tblGrid>
              <a:tr h="24849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Цели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Подцели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>
                          <a:latin typeface="Calibri"/>
                          <a:ea typeface="Times New Roman"/>
                          <a:cs typeface="Times New Roman"/>
                        </a:rPr>
                        <a:t>Характер цели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Уровень цен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78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Сбыт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256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Максимизация сбыта </a:t>
                      </a:r>
                      <a:r>
                        <a:rPr lang="ru-RU" sz="1600" spc="-10">
                          <a:latin typeface="Calibri"/>
                          <a:ea typeface="Times New Roman"/>
                          <a:cs typeface="Times New Roman"/>
                        </a:rPr>
                        <a:t>Достижение определенной </a:t>
                      </a: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доли рынка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Calibri"/>
                          <a:ea typeface="Times New Roman"/>
                          <a:cs typeface="Times New Roman"/>
                        </a:rPr>
                        <a:t>Долгосрочный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Низкий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66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387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Текущая прибыль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587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Calibri"/>
                          <a:ea typeface="Times New Roman"/>
                          <a:cs typeface="Times New Roman"/>
                        </a:rPr>
                        <a:t>Максимизация текущей </a:t>
                      </a: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прибыли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3587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Быстрое получение наличных денег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5">
                          <a:latin typeface="Calibri"/>
                          <a:ea typeface="Times New Roman"/>
                          <a:cs typeface="Times New Roman"/>
                        </a:rPr>
                        <a:t>Краткосрочный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Высокий (или </a:t>
                      </a:r>
                      <a:r>
                        <a:rPr lang="ru-RU" sz="1600" spc="-15">
                          <a:latin typeface="Calibri"/>
                          <a:ea typeface="Times New Roman"/>
                          <a:cs typeface="Times New Roman"/>
                        </a:rPr>
                        <a:t>тенденция к росту цен)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53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>
                          <a:latin typeface="Calibri"/>
                          <a:ea typeface="Times New Roman"/>
                          <a:cs typeface="Times New Roman"/>
                        </a:rPr>
                        <a:t>Выживаемость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5">
                          <a:latin typeface="Calibri"/>
                          <a:ea typeface="Times New Roman"/>
                          <a:cs typeface="Times New Roman"/>
                        </a:rPr>
                        <a:t>Обеспечение окупаемости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затрат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>
                          <a:latin typeface="Calibri"/>
                          <a:ea typeface="Times New Roman"/>
                          <a:cs typeface="Times New Roman"/>
                        </a:rPr>
                        <a:t>Сохранение существующего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положения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Calibri"/>
                          <a:ea typeface="Times New Roman"/>
                          <a:cs typeface="Times New Roman"/>
                        </a:rPr>
                        <a:t>Краткосрочный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03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latin typeface="Calibri"/>
                          <a:ea typeface="Times New Roman"/>
                          <a:cs typeface="Times New Roman"/>
                        </a:rPr>
                        <a:t>Крайне низкий (цены </a:t>
                      </a:r>
                      <a:r>
                        <a:rPr lang="ru-RU" sz="1600" spc="-5">
                          <a:latin typeface="Calibri"/>
                          <a:ea typeface="Times New Roman"/>
                          <a:cs typeface="Times New Roman"/>
                        </a:rPr>
                        <a:t>ориентированы на </a:t>
                      </a: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покрытие затрат)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7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Качество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54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5">
                          <a:latin typeface="Calibri"/>
                          <a:ea typeface="Times New Roman"/>
                          <a:cs typeface="Times New Roman"/>
                        </a:rPr>
                        <a:t>Обеспечение лидерства по </a:t>
                      </a: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показателям качества </a:t>
                      </a:r>
                      <a:r>
                        <a:rPr lang="ru-RU" sz="1600" spc="-5">
                          <a:latin typeface="Calibri"/>
                          <a:ea typeface="Times New Roman"/>
                          <a:cs typeface="Times New Roman"/>
                        </a:rPr>
                        <a:t>Сохранение лидерства по </a:t>
                      </a:r>
                      <a:r>
                        <a:rPr lang="ru-RU" sz="1600">
                          <a:latin typeface="Calibri"/>
                          <a:ea typeface="Times New Roman"/>
                          <a:cs typeface="Times New Roman"/>
                        </a:rPr>
                        <a:t>показателям качества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5">
                          <a:latin typeface="Calibri"/>
                          <a:ea typeface="Times New Roman"/>
                          <a:cs typeface="Times New Roman"/>
                        </a:rPr>
                        <a:t>Долгосрочный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27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Высокий, так как </a:t>
                      </a:r>
                      <a:r>
                        <a:rPr lang="ru-RU" sz="1600" spc="-15" dirty="0">
                          <a:latin typeface="Calibri"/>
                          <a:ea typeface="Times New Roman"/>
                          <a:cs typeface="Times New Roman"/>
                        </a:rPr>
                        <a:t>необходимо покрыть </a:t>
                      </a:r>
                      <a:r>
                        <a:rPr lang="ru-RU" sz="1600" spc="-5" dirty="0">
                          <a:latin typeface="Calibri"/>
                          <a:ea typeface="Times New Roman"/>
                          <a:cs typeface="Times New Roman"/>
                        </a:rPr>
                        <a:t>затраты на НИОКР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567" marR="19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ЦЕНОВЫЕ СТРАТЕГИИ</a:t>
            </a:r>
            <a:endParaRPr lang="ru-RU" dirty="0"/>
          </a:p>
        </p:txBody>
      </p:sp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857224" y="1571612"/>
            <a:ext cx="74295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ДЛЯ НОВЫХ ТОВАРОВ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стратеги высоких цен(снятия сливок)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стратегия низких цен(глубокого проникновения на рынок)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785786" y="2987101"/>
            <a:ext cx="64293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ДЛЯ ТОВАРОВ ПРИСУТСТВУЮЩЕГО АССОРТИМЕНТА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Стратегия дифференцированных цен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-Стратегия престижных цен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-Стратегия скользящих падающих цен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-Стратегия стандартных цен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-Стратегия единых цен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-Стратегия гибких цен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ВИДЫ ЦЕНОВЫХ СТРАТЕГИЙ  В ЗАВИСИМОСТИ ОТ СООТНОШЕНИЯ ЦЕНА/КАЧЕСТВО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2240280"/>
          <a:ext cx="7572427" cy="3760488"/>
        </p:xfrm>
        <a:graphic>
          <a:graphicData uri="http://schemas.openxmlformats.org/drawingml/2006/table">
            <a:tbl>
              <a:tblPr/>
              <a:tblGrid>
                <a:gridCol w="1584706"/>
                <a:gridCol w="1633967"/>
                <a:gridCol w="1931624"/>
                <a:gridCol w="2422130"/>
              </a:tblGrid>
              <a:tr h="867805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Качество / цена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Низкая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7805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Высокое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1. ВК-ВЦ</a:t>
                      </a:r>
                    </a:p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Люкс,</a:t>
                      </a:r>
                    </a:p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престиж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2. ВК-СЦ</a:t>
                      </a:r>
                    </a:p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Глубокое проникновение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71170" algn="just" fontAlgn="base" hangingPunct="0">
                        <a:spcAft>
                          <a:spcPts val="0"/>
                        </a:spcAft>
                        <a:tabLst>
                          <a:tab pos="123825" algn="l"/>
                          <a:tab pos="473710" algn="ctr"/>
                        </a:tabLs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		3. ВК-НЦ</a:t>
                      </a:r>
                    </a:p>
                    <a:p>
                      <a:pPr marR="319405" algn="ctr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Супер -стратегия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7805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Среднее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4. СК-ВЦ</a:t>
                      </a:r>
                    </a:p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Завышенная цена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8920" algn="ctr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5. СК-СЦ</a:t>
                      </a:r>
                    </a:p>
                    <a:p>
                      <a:pPr marR="248920" algn="ctr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Серединная стратегия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6. СК-НЦ</a:t>
                      </a:r>
                    </a:p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Хороший уровень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57073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Низкое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ctr" fontAlgn="base" hangingPunct="0">
                        <a:spcAft>
                          <a:spcPts val="0"/>
                        </a:spcAft>
                      </a:pPr>
                      <a:r>
                        <a:rPr lang="ru-RU" sz="1800" spc="-60">
                          <a:latin typeface="Times New Roman"/>
                          <a:ea typeface="Times New Roman"/>
                          <a:cs typeface="Times New Roman"/>
                        </a:rPr>
                        <a:t>7. НК-ВЦ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45720" algn="ctr" fontAlgn="base" hangingPunct="0">
                        <a:spcAft>
                          <a:spcPts val="0"/>
                        </a:spcAft>
                      </a:pPr>
                      <a:r>
                        <a:rPr lang="ru-RU" sz="1800" spc="-60">
                          <a:latin typeface="Times New Roman"/>
                          <a:ea typeface="Times New Roman"/>
                          <a:cs typeface="Times New Roman"/>
                        </a:rPr>
                        <a:t>Обмана 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или ограбления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8. НК-СЦ</a:t>
                      </a:r>
                    </a:p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Показной блеск, фальшивая экономия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800" spc="-60" dirty="0">
                          <a:latin typeface="Times New Roman"/>
                          <a:ea typeface="Times New Roman"/>
                          <a:cs typeface="Times New Roman"/>
                        </a:rPr>
                        <a:t>9. НК-НЦ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ru-RU" sz="1800" spc="-60" dirty="0">
                          <a:latin typeface="Times New Roman"/>
                          <a:ea typeface="Times New Roman"/>
                          <a:cs typeface="Times New Roman"/>
                        </a:rPr>
                        <a:t>Реальная экономия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8. Формирование и управление сбытовой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политикой</a:t>
            </a:r>
            <a:endParaRPr lang="ru-RU" sz="2800" dirty="0"/>
          </a:p>
        </p:txBody>
      </p:sp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2" cstate="print"/>
          <a:srcRect l="25117" t="42690" r="23248" b="10098"/>
          <a:stretch>
            <a:fillRect/>
          </a:stretch>
        </p:blipFill>
        <p:spPr bwMode="auto">
          <a:xfrm>
            <a:off x="1500166" y="2000239"/>
            <a:ext cx="6429420" cy="422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Тема 1. Сущность , содержание и принципы  маркетинга</a:t>
            </a:r>
            <a:endParaRPr lang="ru-RU" sz="3200" dirty="0"/>
          </a:p>
        </p:txBody>
      </p:sp>
      <p:pic>
        <p:nvPicPr>
          <p:cNvPr id="66562" name="Picture 2" descr="http://ok-t.ru/studopedia/baza11/3897299243686.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5934075" cy="431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каналов сбыта</a:t>
            </a:r>
            <a:endParaRPr lang="ru-RU" dirty="0"/>
          </a:p>
        </p:txBody>
      </p:sp>
      <p:sp>
        <p:nvSpPr>
          <p:cNvPr id="145450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5409" name="Group 1"/>
          <p:cNvGrpSpPr>
            <a:grpSpLocks noChangeAspect="1"/>
          </p:cNvGrpSpPr>
          <p:nvPr/>
        </p:nvGrpSpPr>
        <p:grpSpPr bwMode="auto">
          <a:xfrm>
            <a:off x="785786" y="1357298"/>
            <a:ext cx="7715304" cy="5214974"/>
            <a:chOff x="2350" y="2970"/>
            <a:chExt cx="7200" cy="7561"/>
          </a:xfrm>
        </p:grpSpPr>
        <p:sp>
          <p:nvSpPr>
            <p:cNvPr id="145449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350" y="2970"/>
              <a:ext cx="7200" cy="756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48" name="Text Box 40"/>
            <p:cNvSpPr txBox="1">
              <a:spLocks noChangeArrowheads="1"/>
            </p:cNvSpPr>
            <p:nvPr/>
          </p:nvSpPr>
          <p:spPr bwMode="auto">
            <a:xfrm>
              <a:off x="2956" y="2970"/>
              <a:ext cx="5838" cy="4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Производитель 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47" name="Text Box 39"/>
            <p:cNvSpPr txBox="1">
              <a:spLocks noChangeArrowheads="1"/>
            </p:cNvSpPr>
            <p:nvPr/>
          </p:nvSpPr>
          <p:spPr bwMode="auto">
            <a:xfrm>
              <a:off x="2958" y="9137"/>
              <a:ext cx="5837" cy="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Потребитель  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46" name="Oval 38"/>
            <p:cNvSpPr>
              <a:spLocks noChangeArrowheads="1"/>
            </p:cNvSpPr>
            <p:nvPr/>
          </p:nvSpPr>
          <p:spPr bwMode="auto">
            <a:xfrm>
              <a:off x="3196" y="3713"/>
              <a:ext cx="502" cy="5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45" name="Oval 37"/>
            <p:cNvSpPr>
              <a:spLocks noChangeArrowheads="1"/>
            </p:cNvSpPr>
            <p:nvPr/>
          </p:nvSpPr>
          <p:spPr bwMode="auto">
            <a:xfrm>
              <a:off x="6129" y="3712"/>
              <a:ext cx="503" cy="5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44" name="Oval 36"/>
            <p:cNvSpPr>
              <a:spLocks noChangeArrowheads="1"/>
            </p:cNvSpPr>
            <p:nvPr/>
          </p:nvSpPr>
          <p:spPr bwMode="auto">
            <a:xfrm>
              <a:off x="7890" y="3712"/>
              <a:ext cx="502" cy="5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43" name="Oval 35"/>
            <p:cNvSpPr>
              <a:spLocks noChangeArrowheads="1"/>
            </p:cNvSpPr>
            <p:nvPr/>
          </p:nvSpPr>
          <p:spPr bwMode="auto">
            <a:xfrm>
              <a:off x="4368" y="3712"/>
              <a:ext cx="503" cy="5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42" name="Line 34"/>
            <p:cNvSpPr>
              <a:spLocks noChangeShapeType="1"/>
            </p:cNvSpPr>
            <p:nvPr/>
          </p:nvSpPr>
          <p:spPr bwMode="auto">
            <a:xfrm>
              <a:off x="3455" y="3406"/>
              <a:ext cx="0" cy="3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41" name="Line 33"/>
            <p:cNvSpPr>
              <a:spLocks noChangeShapeType="1"/>
            </p:cNvSpPr>
            <p:nvPr/>
          </p:nvSpPr>
          <p:spPr bwMode="auto">
            <a:xfrm>
              <a:off x="4612" y="3404"/>
              <a:ext cx="2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40" name="Line 32"/>
            <p:cNvSpPr>
              <a:spLocks noChangeShapeType="1"/>
            </p:cNvSpPr>
            <p:nvPr/>
          </p:nvSpPr>
          <p:spPr bwMode="auto">
            <a:xfrm>
              <a:off x="6360" y="3404"/>
              <a:ext cx="1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39" name="Line 31"/>
            <p:cNvSpPr>
              <a:spLocks noChangeShapeType="1"/>
            </p:cNvSpPr>
            <p:nvPr/>
          </p:nvSpPr>
          <p:spPr bwMode="auto">
            <a:xfrm>
              <a:off x="8149" y="3405"/>
              <a:ext cx="1" cy="3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38" name="Oval 30"/>
            <p:cNvSpPr>
              <a:spLocks noChangeArrowheads="1"/>
            </p:cNvSpPr>
            <p:nvPr/>
          </p:nvSpPr>
          <p:spPr bwMode="auto">
            <a:xfrm>
              <a:off x="7891" y="8364"/>
              <a:ext cx="501" cy="5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37" name="Text Box 29"/>
            <p:cNvSpPr txBox="1">
              <a:spLocks noChangeArrowheads="1"/>
            </p:cNvSpPr>
            <p:nvPr/>
          </p:nvSpPr>
          <p:spPr bwMode="auto">
            <a:xfrm>
              <a:off x="7490" y="4455"/>
              <a:ext cx="1304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Крупный оптовик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36" name="Text Box 28"/>
            <p:cNvSpPr txBox="1">
              <a:spLocks noChangeArrowheads="1"/>
            </p:cNvSpPr>
            <p:nvPr/>
          </p:nvSpPr>
          <p:spPr bwMode="auto">
            <a:xfrm>
              <a:off x="7490" y="6086"/>
              <a:ext cx="1304" cy="3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Оптовик 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35" name="Oval 27"/>
            <p:cNvSpPr>
              <a:spLocks noChangeArrowheads="1"/>
            </p:cNvSpPr>
            <p:nvPr/>
          </p:nvSpPr>
          <p:spPr bwMode="auto">
            <a:xfrm>
              <a:off x="7891" y="5320"/>
              <a:ext cx="501" cy="5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34" name="AutoShape 26"/>
            <p:cNvSpPr>
              <a:spLocks noChangeShapeType="1"/>
            </p:cNvSpPr>
            <p:nvPr/>
          </p:nvSpPr>
          <p:spPr bwMode="auto">
            <a:xfrm>
              <a:off x="8141" y="4215"/>
              <a:ext cx="2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33" name="AutoShape 25"/>
            <p:cNvSpPr>
              <a:spLocks noChangeShapeType="1"/>
            </p:cNvSpPr>
            <p:nvPr/>
          </p:nvSpPr>
          <p:spPr bwMode="auto">
            <a:xfrm flipH="1">
              <a:off x="8142" y="5013"/>
              <a:ext cx="1" cy="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32" name="AutoShape 24"/>
            <p:cNvSpPr>
              <a:spLocks noChangeShapeType="1"/>
            </p:cNvSpPr>
            <p:nvPr/>
          </p:nvSpPr>
          <p:spPr bwMode="auto">
            <a:xfrm>
              <a:off x="8142" y="5823"/>
              <a:ext cx="1" cy="2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31" name="Oval 23"/>
            <p:cNvSpPr>
              <a:spLocks noChangeArrowheads="1"/>
            </p:cNvSpPr>
            <p:nvPr/>
          </p:nvSpPr>
          <p:spPr bwMode="auto">
            <a:xfrm>
              <a:off x="7891" y="6751"/>
              <a:ext cx="501" cy="5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30" name="AutoShape 22"/>
            <p:cNvSpPr>
              <a:spLocks noChangeShapeType="1"/>
            </p:cNvSpPr>
            <p:nvPr/>
          </p:nvSpPr>
          <p:spPr bwMode="auto">
            <a:xfrm flipH="1">
              <a:off x="8142" y="6444"/>
              <a:ext cx="1" cy="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29" name="Text Box 21"/>
            <p:cNvSpPr txBox="1">
              <a:spLocks noChangeArrowheads="1"/>
            </p:cNvSpPr>
            <p:nvPr/>
          </p:nvSpPr>
          <p:spPr bwMode="auto">
            <a:xfrm>
              <a:off x="7492" y="7521"/>
              <a:ext cx="1303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Розничный торговец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28" name="AutoShape 20"/>
            <p:cNvSpPr>
              <a:spLocks noChangeShapeType="1"/>
            </p:cNvSpPr>
            <p:nvPr/>
          </p:nvSpPr>
          <p:spPr bwMode="auto">
            <a:xfrm>
              <a:off x="8142" y="7254"/>
              <a:ext cx="2" cy="2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27" name="AutoShape 19"/>
            <p:cNvSpPr>
              <a:spLocks noChangeShapeType="1"/>
            </p:cNvSpPr>
            <p:nvPr/>
          </p:nvSpPr>
          <p:spPr bwMode="auto">
            <a:xfrm flipH="1">
              <a:off x="8142" y="8078"/>
              <a:ext cx="2" cy="2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26" name="Oval 18"/>
            <p:cNvSpPr>
              <a:spLocks noChangeArrowheads="1"/>
            </p:cNvSpPr>
            <p:nvPr/>
          </p:nvSpPr>
          <p:spPr bwMode="auto">
            <a:xfrm>
              <a:off x="6129" y="8363"/>
              <a:ext cx="502" cy="5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25" name="Text Box 17"/>
            <p:cNvSpPr txBox="1">
              <a:spLocks noChangeArrowheads="1"/>
            </p:cNvSpPr>
            <p:nvPr/>
          </p:nvSpPr>
          <p:spPr bwMode="auto">
            <a:xfrm>
              <a:off x="5729" y="6085"/>
              <a:ext cx="1302" cy="3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Оптовик 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24" name="AutoShape 16"/>
            <p:cNvSpPr>
              <a:spLocks noChangeShapeType="1"/>
            </p:cNvSpPr>
            <p:nvPr/>
          </p:nvSpPr>
          <p:spPr bwMode="auto">
            <a:xfrm flipH="1">
              <a:off x="6380" y="4215"/>
              <a:ext cx="1" cy="18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23" name="Oval 15"/>
            <p:cNvSpPr>
              <a:spLocks noChangeArrowheads="1"/>
            </p:cNvSpPr>
            <p:nvPr/>
          </p:nvSpPr>
          <p:spPr bwMode="auto">
            <a:xfrm>
              <a:off x="6129" y="6749"/>
              <a:ext cx="502" cy="50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22" name="AutoShape 14"/>
            <p:cNvSpPr>
              <a:spLocks noChangeShapeType="1"/>
            </p:cNvSpPr>
            <p:nvPr/>
          </p:nvSpPr>
          <p:spPr bwMode="auto">
            <a:xfrm>
              <a:off x="6380" y="6442"/>
              <a:ext cx="1" cy="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21" name="Text Box 13"/>
            <p:cNvSpPr txBox="1">
              <a:spLocks noChangeArrowheads="1"/>
            </p:cNvSpPr>
            <p:nvPr/>
          </p:nvSpPr>
          <p:spPr bwMode="auto">
            <a:xfrm>
              <a:off x="5731" y="7521"/>
              <a:ext cx="1303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Розничный торговец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20" name="AutoShape 12"/>
            <p:cNvSpPr>
              <a:spLocks noChangeShapeType="1"/>
            </p:cNvSpPr>
            <p:nvPr/>
          </p:nvSpPr>
          <p:spPr bwMode="auto">
            <a:xfrm>
              <a:off x="6380" y="7254"/>
              <a:ext cx="2" cy="26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19" name="AutoShape 11"/>
            <p:cNvSpPr>
              <a:spLocks noChangeShapeType="1"/>
            </p:cNvSpPr>
            <p:nvPr/>
          </p:nvSpPr>
          <p:spPr bwMode="auto">
            <a:xfrm flipH="1">
              <a:off x="6380" y="8078"/>
              <a:ext cx="2" cy="2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18" name="Oval 10"/>
            <p:cNvSpPr>
              <a:spLocks noChangeArrowheads="1"/>
            </p:cNvSpPr>
            <p:nvPr/>
          </p:nvSpPr>
          <p:spPr bwMode="auto">
            <a:xfrm>
              <a:off x="4368" y="8361"/>
              <a:ext cx="503" cy="50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17" name="Text Box 9"/>
            <p:cNvSpPr txBox="1">
              <a:spLocks noChangeArrowheads="1"/>
            </p:cNvSpPr>
            <p:nvPr/>
          </p:nvSpPr>
          <p:spPr bwMode="auto">
            <a:xfrm>
              <a:off x="3969" y="7521"/>
              <a:ext cx="1305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Розничный торговец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5416" name="AutoShape 8"/>
            <p:cNvSpPr>
              <a:spLocks noChangeShapeType="1"/>
            </p:cNvSpPr>
            <p:nvPr/>
          </p:nvSpPr>
          <p:spPr bwMode="auto">
            <a:xfrm>
              <a:off x="4620" y="4215"/>
              <a:ext cx="1" cy="33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15" name="AutoShape 7"/>
            <p:cNvSpPr>
              <a:spLocks noChangeShapeType="1"/>
            </p:cNvSpPr>
            <p:nvPr/>
          </p:nvSpPr>
          <p:spPr bwMode="auto">
            <a:xfrm flipH="1">
              <a:off x="4620" y="8078"/>
              <a:ext cx="1" cy="2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14" name="Line 6"/>
            <p:cNvSpPr>
              <a:spLocks noChangeShapeType="1"/>
            </p:cNvSpPr>
            <p:nvPr/>
          </p:nvSpPr>
          <p:spPr bwMode="auto">
            <a:xfrm>
              <a:off x="3455" y="4215"/>
              <a:ext cx="0" cy="49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13" name="Line 5"/>
            <p:cNvSpPr>
              <a:spLocks noChangeShapeType="1"/>
            </p:cNvSpPr>
            <p:nvPr/>
          </p:nvSpPr>
          <p:spPr bwMode="auto">
            <a:xfrm>
              <a:off x="4612" y="8866"/>
              <a:ext cx="0" cy="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12" name="Line 4"/>
            <p:cNvSpPr>
              <a:spLocks noChangeShapeType="1"/>
            </p:cNvSpPr>
            <p:nvPr/>
          </p:nvSpPr>
          <p:spPr bwMode="auto">
            <a:xfrm>
              <a:off x="6380" y="8866"/>
              <a:ext cx="3" cy="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11" name="Line 3"/>
            <p:cNvSpPr>
              <a:spLocks noChangeShapeType="1"/>
            </p:cNvSpPr>
            <p:nvPr/>
          </p:nvSpPr>
          <p:spPr bwMode="auto">
            <a:xfrm>
              <a:off x="8141" y="8866"/>
              <a:ext cx="0" cy="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100"/>
            </a:p>
          </p:txBody>
        </p:sp>
        <p:sp>
          <p:nvSpPr>
            <p:cNvPr id="145410" name="Text Box 2"/>
            <p:cNvSpPr txBox="1">
              <a:spLocks noChangeArrowheads="1"/>
            </p:cNvSpPr>
            <p:nvPr/>
          </p:nvSpPr>
          <p:spPr bwMode="auto">
            <a:xfrm>
              <a:off x="2958" y="9838"/>
              <a:ext cx="5837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4748" tIns="32375" rIns="64748" bIns="3237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Каналы сбыта:   </a:t>
              </a: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 – рынок, свободные рыночные отношения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ХАРАКТЕРИСТИКА МЕТОДОВ СБЫТА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857364"/>
          <a:ext cx="7358114" cy="4165600"/>
        </p:xfrm>
        <a:graphic>
          <a:graphicData uri="http://schemas.openxmlformats.org/drawingml/2006/table">
            <a:tbl>
              <a:tblPr/>
              <a:tblGrid>
                <a:gridCol w="382670"/>
                <a:gridCol w="3274290"/>
                <a:gridCol w="3701154"/>
              </a:tblGrid>
              <a:tr h="32512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Прямой сбыт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-критерии эффективности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Косвенный сбыт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-критерии эффективности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Объем продаж оправдывает затраты</a:t>
                      </a:r>
                    </a:p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 осуществление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Ограниченный перечень ассортиментного предложения производителем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потребителей невилико и расположены на небольшой по размерам территории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Обычаи и традиции, установившиеся на данном рынке, допускают возможность только косвенного сбыта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товар требует высоко специализированного сервиса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Необходимость улучшения обслуживания потребителей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Объем каждой поставляемой партии товара соответствует транзитной норме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Недостаток ресурсов не позволяет производителю одновременно обеспечить эффективное производство и сбыт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Товар производится по непосредственным заказам потребителя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Специализация потенциала, прежде всего кадрового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Предполагается внесение изменений в конструкцию производимого товара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Различная норма прибыли в сфере производства и сфере обращения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Цена на товар подвержена частым колебаниям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МЕТОДЫ ОХВАТА РЫНКА ПРИ ВЫБОРЕ ПОСРЕДНИКОВ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643050"/>
          <a:ext cx="8001056" cy="4500593"/>
        </p:xfrm>
        <a:graphic>
          <a:graphicData uri="http://schemas.openxmlformats.org/drawingml/2006/table">
            <a:tbl>
              <a:tblPr/>
              <a:tblGrid>
                <a:gridCol w="529031"/>
                <a:gridCol w="2520552"/>
                <a:gridCol w="4951473"/>
              </a:tblGrid>
              <a:tr h="300039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Метод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Интенсивный сбыт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Предполагает привлечение как можно большего числаторговых посредников с целью максимального охвата рынка и достижения максимального объема продаж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Селективный(избирательный сбыт)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Связан с оптимизацией количества торговых посредников, но предполагает обеспечение необходимого охвата рынка, с целью добиться более существенного контроля за ходом продаж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8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Исключительный(эксклюзивный сбыт)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Предполагает, что только одному из посредников предоставляются исключительные права на сбыт товаров в рамках определенной территории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9. Комплекс маркетинговых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коммуникаций</a:t>
            </a:r>
            <a:endParaRPr lang="ru-RU" sz="2800" dirty="0"/>
          </a:p>
        </p:txBody>
      </p: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52577" name="Group 1"/>
          <p:cNvGrpSpPr>
            <a:grpSpLocks noChangeAspect="1"/>
          </p:cNvGrpSpPr>
          <p:nvPr/>
        </p:nvGrpSpPr>
        <p:grpSpPr bwMode="auto">
          <a:xfrm>
            <a:off x="1142976" y="1571612"/>
            <a:ext cx="7215238" cy="4574661"/>
            <a:chOff x="2350" y="2970"/>
            <a:chExt cx="7200" cy="4291"/>
          </a:xfrm>
        </p:grpSpPr>
        <p:sp>
          <p:nvSpPr>
            <p:cNvPr id="152589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350" y="2970"/>
              <a:ext cx="7200" cy="429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52588" name="Text Box 12"/>
            <p:cNvSpPr txBox="1">
              <a:spLocks noChangeArrowheads="1"/>
            </p:cNvSpPr>
            <p:nvPr/>
          </p:nvSpPr>
          <p:spPr bwMode="auto">
            <a:xfrm>
              <a:off x="4221" y="3072"/>
              <a:ext cx="1893" cy="807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КОММУНИКАТОР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587" name="Text Box 11"/>
            <p:cNvSpPr txBox="1">
              <a:spLocks noChangeArrowheads="1"/>
            </p:cNvSpPr>
            <p:nvPr/>
          </p:nvSpPr>
          <p:spPr bwMode="auto">
            <a:xfrm>
              <a:off x="4221" y="4296"/>
              <a:ext cx="1893" cy="3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Обращение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586" name="Text Box 10"/>
            <p:cNvSpPr txBox="1">
              <a:spLocks noChangeArrowheads="1"/>
            </p:cNvSpPr>
            <p:nvPr/>
          </p:nvSpPr>
          <p:spPr bwMode="auto">
            <a:xfrm>
              <a:off x="4221" y="4913"/>
              <a:ext cx="1893" cy="5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Носитель обращения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585" name="Text Box 9"/>
            <p:cNvSpPr txBox="1">
              <a:spLocks noChangeArrowheads="1"/>
            </p:cNvSpPr>
            <p:nvPr/>
          </p:nvSpPr>
          <p:spPr bwMode="auto">
            <a:xfrm>
              <a:off x="4275" y="5918"/>
              <a:ext cx="1893" cy="402"/>
            </a:xfrm>
            <a:prstGeom prst="rect">
              <a:avLst/>
            </a:prstGeom>
            <a:solidFill>
              <a:srgbClr val="FFFFFF"/>
            </a:solidFill>
            <a:ln w="63500" cmpd="thinThick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ПРИЕМНИК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584" name="Text Box 8"/>
            <p:cNvSpPr txBox="1">
              <a:spLocks noChangeArrowheads="1"/>
            </p:cNvSpPr>
            <p:nvPr/>
          </p:nvSpPr>
          <p:spPr bwMode="auto">
            <a:xfrm>
              <a:off x="7394" y="4492"/>
              <a:ext cx="1153" cy="6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Обратная связь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583" name="AutoShape 7"/>
            <p:cNvSpPr>
              <a:spLocks noChangeShapeType="1"/>
            </p:cNvSpPr>
            <p:nvPr/>
          </p:nvSpPr>
          <p:spPr bwMode="auto">
            <a:xfrm flipV="1">
              <a:off x="6164" y="5131"/>
              <a:ext cx="1807" cy="103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52582" name="AutoShape 6"/>
            <p:cNvSpPr>
              <a:spLocks noChangeShapeType="1"/>
            </p:cNvSpPr>
            <p:nvPr/>
          </p:nvSpPr>
          <p:spPr bwMode="auto">
            <a:xfrm rot="5400000" flipH="1">
              <a:off x="6541" y="3061"/>
              <a:ext cx="1016" cy="1845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52581" name="AutoShape 5"/>
            <p:cNvSpPr>
              <a:spLocks noChangeShapeType="1"/>
            </p:cNvSpPr>
            <p:nvPr/>
          </p:nvSpPr>
          <p:spPr bwMode="auto">
            <a:xfrm>
              <a:off x="5168" y="3890"/>
              <a:ext cx="1" cy="4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52580" name="AutoShape 4"/>
            <p:cNvSpPr>
              <a:spLocks noChangeShapeType="1"/>
            </p:cNvSpPr>
            <p:nvPr/>
          </p:nvSpPr>
          <p:spPr bwMode="auto">
            <a:xfrm>
              <a:off x="5168" y="4630"/>
              <a:ext cx="1" cy="4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52579" name="AutoShape 3"/>
            <p:cNvSpPr>
              <a:spLocks noChangeShapeType="1"/>
            </p:cNvSpPr>
            <p:nvPr/>
          </p:nvSpPr>
          <p:spPr bwMode="auto">
            <a:xfrm>
              <a:off x="5201" y="5516"/>
              <a:ext cx="1" cy="3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52578" name="Text Box 2"/>
            <p:cNvSpPr txBox="1">
              <a:spLocks noChangeArrowheads="1"/>
            </p:cNvSpPr>
            <p:nvPr/>
          </p:nvSpPr>
          <p:spPr bwMode="auto">
            <a:xfrm>
              <a:off x="2802" y="6885"/>
              <a:ext cx="631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7666" tIns="33833" rIns="67666" bIns="3383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Общая (принципиальная) коммуникационная модель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ХАРАКТЕРИСТИКА МАРКЕТИНГОВЫХ КОММУНИКАЦИЙ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5" y="1874520"/>
          <a:ext cx="7429550" cy="4412000"/>
        </p:xfrm>
        <a:graphic>
          <a:graphicData uri="http://schemas.openxmlformats.org/drawingml/2006/table">
            <a:tbl>
              <a:tblPr/>
              <a:tblGrid>
                <a:gridCol w="490840"/>
                <a:gridCol w="1620587"/>
                <a:gridCol w="5318123"/>
              </a:tblGrid>
              <a:tr h="778588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Средство коммуникации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588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Реклама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Любая платная форма неличного представления и продвижения товаров, услуг, идей  через СМИ от имени известного спонсора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059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Личная продажа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Устное представление товара в ходе беседы с потенциальным покупателем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647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Стимулирование сбыта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Кратковременные побудительные меры, направленные на  усиление ответной реакции целевой аудитории на различные маркетинговые мероприятия с целью  увеличения  объема продаж.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118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PR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Неличное стимулирование спроса на товары, услуги, идеи посредством распространения о них коммерчески важных сведений и их популяризации законными методами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no Pro Display" pitchFamily="18" charset="0"/>
              </a:rPr>
              <a:t>Процесс разработки коммуникационной политики включает следующие этапы:</a:t>
            </a:r>
            <a:endParaRPr lang="ru-RU" sz="3200" dirty="0">
              <a:latin typeface="Arno Pro Display" pitchFamily="18" charset="0"/>
            </a:endParaRPr>
          </a:p>
        </p:txBody>
      </p:sp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1071538" y="1571612"/>
            <a:ext cx="72152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1.определение целевой аудитории;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2.установлений целей коммуникаций;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3.выбор структуры комплекса маркетинговые коммуникации.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928662" y="4128979"/>
            <a:ext cx="77153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Целевыми аудиториями в коммуникациях являются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персонал предприятия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действительны и потенциальные потребители, т.е. целевой рынок.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деловые партнеры. (поставщики, торговые посредники, и другие маркетинговые посредники)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контактная аудитория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органы государственной власти.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Цели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коммуникации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-развитие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осведомленности о фирме.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-предоставлении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необходимой информации.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-создание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положительного имиджа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-формирование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благожелательного отношения к предприятию и товарам.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-подтверждение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имиджа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-создание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предпочтения у целевой аудитории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-побуждение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 приобретению товаров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-увеличение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объема продаж, изменение поведения целевой аудитории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571472" y="3324526"/>
            <a:ext cx="650082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Выбор структуры комплекса коммуникации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структуру комплекса маркетинговых коммуникаций влияют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особенности товара и рынка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-стадии жизненного цикла товара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-характерные особенности отдельны элементов комплекса маркетинговых коммуникаций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10. Планирование  комплекса маркетинга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00174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Стратегическое планирование</a:t>
            </a:r>
            <a:r>
              <a:rPr lang="ru-RU" b="1" dirty="0" smtClean="0"/>
              <a:t> </a:t>
            </a:r>
            <a:r>
              <a:rPr lang="ru-RU" dirty="0" smtClean="0"/>
              <a:t>— это управленческий процесс создания и поддержания стратегического соответствия между целями фирмы, ее потенциальными возможностями и шансами в сфере маркетинга.</a:t>
            </a:r>
            <a:endParaRPr lang="ru-RU" dirty="0"/>
          </a:p>
        </p:txBody>
      </p:sp>
      <p:pic>
        <p:nvPicPr>
          <p:cNvPr id="151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714620"/>
            <a:ext cx="488793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6215082"/>
            <a:ext cx="6176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Процесс стратегического планирования</a:t>
            </a:r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Матрица возможностей по товарам и рынкам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2071677"/>
          <a:ext cx="8143932" cy="4214843"/>
        </p:xfrm>
        <a:graphic>
          <a:graphicData uri="http://schemas.openxmlformats.org/drawingml/2006/table">
            <a:tbl>
              <a:tblPr/>
              <a:tblGrid>
                <a:gridCol w="2060124"/>
                <a:gridCol w="2873207"/>
                <a:gridCol w="3210601"/>
              </a:tblGrid>
              <a:tr h="1580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Существующие товары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Новые товары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Существующие рынки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1. Более глубокое проникновение на рынок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3. Разработка товара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7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Новые рынки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2.Расширение границ рынка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4. Диверсификация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Матрица “Бостон консалтинг групп</a:t>
            </a:r>
            <a:endParaRPr lang="ru-RU" dirty="0"/>
          </a:p>
        </p:txBody>
      </p:sp>
      <p:pic>
        <p:nvPicPr>
          <p:cNvPr id="137217" name="Picture 1"/>
          <p:cNvPicPr>
            <a:picLocks noChangeAspect="1" noChangeArrowheads="1"/>
          </p:cNvPicPr>
          <p:nvPr/>
        </p:nvPicPr>
        <p:blipFill>
          <a:blip r:embed="rId2" cstate="print">
            <a:grayscl/>
            <a:lum contrast="12000"/>
          </a:blip>
          <a:srcRect/>
          <a:stretch>
            <a:fillRect/>
          </a:stretch>
        </p:blipFill>
        <p:spPr bwMode="auto">
          <a:xfrm>
            <a:off x="1428728" y="1500174"/>
            <a:ext cx="7000924" cy="4390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/>
              <a:t>Социальные основы маркетинга связаны со следующими понятиями: нужды, потребности, запросы, товар, обмен, сделка и рынок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1643042" y="1928802"/>
            <a:ext cx="2714644" cy="114300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/>
              <a:t>Нужда </a:t>
            </a:r>
            <a:r>
              <a:rPr lang="ru-RU" sz="1600" dirty="0"/>
              <a:t>– чувство ощущаемой человеком нехватки чего-либо</a:t>
            </a: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4857752" y="1928802"/>
            <a:ext cx="3214710" cy="114300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/>
              <a:t>Потребность </a:t>
            </a:r>
            <a:r>
              <a:rPr lang="ru-RU" sz="1400" dirty="0"/>
              <a:t>– это нужда, принявшая специфическую форму в соответствии с культурным укладом и личностью индивида</a:t>
            </a: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6143636" y="3500438"/>
            <a:ext cx="2714644" cy="114300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/>
              <a:t>Обмен </a:t>
            </a:r>
            <a:r>
              <a:rPr lang="ru-RU" sz="1600" dirty="0"/>
              <a:t>– это акт получения от кого-либо желаемого объекта с предложением чего-либо взамен</a:t>
            </a:r>
            <a:r>
              <a:rPr lang="ru-RU" dirty="0"/>
              <a:t>.</a:t>
            </a: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285720" y="3500438"/>
            <a:ext cx="2714644" cy="114300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/>
              <a:t>Запрос </a:t>
            </a:r>
            <a:r>
              <a:rPr lang="ru-RU" sz="1600" dirty="0"/>
              <a:t>– это потребность, подкрепленная покупательной способностью</a:t>
            </a:r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>
            <a:off x="3214678" y="3500438"/>
            <a:ext cx="2714644" cy="114300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/>
              <a:t>Товар </a:t>
            </a:r>
            <a:r>
              <a:rPr lang="ru-RU" sz="1200" dirty="0"/>
              <a:t>– все, что может удовлетворить потребность или нужду и предлагается рынку в целях привлечения внимания, приобретения, использования или потребления</a:t>
            </a: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1643042" y="5072074"/>
            <a:ext cx="2714644" cy="114300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/>
              <a:t>Сделка </a:t>
            </a:r>
            <a:r>
              <a:rPr lang="ru-RU" sz="1600" dirty="0"/>
              <a:t>– это коммерческий обмен ценностями между двумя сторонами. </a:t>
            </a:r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>
            <a:off x="4786314" y="5072074"/>
            <a:ext cx="2714644" cy="114300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/>
              <a:t>Рынок </a:t>
            </a:r>
            <a:r>
              <a:rPr lang="ru-RU" sz="1600" dirty="0"/>
              <a:t>– это совокупность существующих и потенциальных покупателей товара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маркетинга</a:t>
            </a:r>
            <a:endParaRPr lang="ru-RU" dirty="0"/>
          </a:p>
        </p:txBody>
      </p: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500174"/>
          <a:ext cx="878684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796908"/>
          </a:xfrm>
        </p:spPr>
        <p:txBody>
          <a:bodyPr/>
          <a:lstStyle/>
          <a:p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Принципы маркетинга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64" y="1357298"/>
          <a:ext cx="8929782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214942" y="285728"/>
            <a:ext cx="3000396" cy="20002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/>
              <a:t>Производственная функция –</a:t>
            </a:r>
            <a:r>
              <a:rPr lang="ru-RU" sz="1600" dirty="0"/>
              <a:t> это производство новых товаров, отвечающих все возрастающим требованиям потребителей</a:t>
            </a:r>
          </a:p>
        </p:txBody>
      </p:sp>
      <p:sp>
        <p:nvSpPr>
          <p:cNvPr id="9" name="Овал 8"/>
          <p:cNvSpPr/>
          <p:nvPr/>
        </p:nvSpPr>
        <p:spPr>
          <a:xfrm>
            <a:off x="1071538" y="285728"/>
            <a:ext cx="3000396" cy="20002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/>
              <a:t>Аналитическая функция</a:t>
            </a:r>
            <a:r>
              <a:rPr lang="ru-RU" dirty="0"/>
              <a:t> реализуется путем сбора и обработки информации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6357886" y="3071810"/>
            <a:ext cx="2786114" cy="20002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u="sng" dirty="0"/>
              <a:t>Сбытовая функция –</a:t>
            </a:r>
            <a:r>
              <a:rPr lang="ru-RU" sz="1400" dirty="0"/>
              <a:t> это функция, которая включает в себя все то, что происходит с товаром после его производства, но до момента начала потребления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0" y="3000372"/>
            <a:ext cx="2928926" cy="20002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 </a:t>
            </a:r>
            <a:r>
              <a:rPr lang="ru-RU" sz="1400" u="sng" dirty="0"/>
              <a:t>Управленческая функция</a:t>
            </a:r>
            <a:r>
              <a:rPr lang="ru-RU" sz="1400" dirty="0"/>
              <a:t>: поиск возможных путей развития деятельности предприятия, особенно в долгосрочном периоде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3143240" y="4572008"/>
            <a:ext cx="2928958" cy="20002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/>
              <a:t>Контрольная функция</a:t>
            </a:r>
            <a:r>
              <a:rPr lang="ru-RU" sz="1600" dirty="0"/>
              <a:t> маркетинга осуществляется в процессе реализации всей маркетинговой программы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3143240" y="2285992"/>
            <a:ext cx="3000396" cy="20002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Функции маркетинга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это взаимосвязанный комплекс действий, включающий различные направления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6" name="Прямая соединительная линия 15"/>
          <p:cNvCxnSpPr>
            <a:stCxn id="13" idx="1"/>
            <a:endCxn id="9" idx="4"/>
          </p:cNvCxnSpPr>
          <p:nvPr/>
        </p:nvCxnSpPr>
        <p:spPr>
          <a:xfrm rot="16200000" flipV="1">
            <a:off x="2930721" y="1927007"/>
            <a:ext cx="292932" cy="1010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3" idx="2"/>
            <a:endCxn id="11" idx="7"/>
          </p:cNvCxnSpPr>
          <p:nvPr/>
        </p:nvCxnSpPr>
        <p:spPr>
          <a:xfrm rot="10800000" flipV="1">
            <a:off x="2499994" y="3286124"/>
            <a:ext cx="643246" cy="7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3" idx="4"/>
            <a:endCxn id="12" idx="0"/>
          </p:cNvCxnSpPr>
          <p:nvPr/>
        </p:nvCxnSpPr>
        <p:spPr>
          <a:xfrm rot="5400000">
            <a:off x="4482703" y="4411273"/>
            <a:ext cx="285752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7"/>
            <a:endCxn id="8" idx="4"/>
          </p:cNvCxnSpPr>
          <p:nvPr/>
        </p:nvCxnSpPr>
        <p:spPr>
          <a:xfrm rot="5400000" flipH="1" flipV="1">
            <a:off x="6063223" y="1927007"/>
            <a:ext cx="292932" cy="1010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5"/>
            <a:endCxn id="10" idx="2"/>
          </p:cNvCxnSpPr>
          <p:nvPr/>
        </p:nvCxnSpPr>
        <p:spPr>
          <a:xfrm rot="16200000" flipH="1">
            <a:off x="5991753" y="3705809"/>
            <a:ext cx="78618" cy="65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2681</Words>
  <Application>Microsoft Office PowerPoint</Application>
  <PresentationFormat>Экран (4:3)</PresentationFormat>
  <Paragraphs>525</Paragraphs>
  <Slides>70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Тема Office</vt:lpstr>
      <vt:lpstr>Электронное обучающее средство по дисциплине Маркетинг</vt:lpstr>
      <vt:lpstr>Предназначено для студентов направления подготовки   38.03.02 МЕНЕДЖМЕНТ профиль Маркетинг</vt:lpstr>
      <vt:lpstr>Планируемые результаты обучения в соотношении с результатами обучения по образовательной программе</vt:lpstr>
      <vt:lpstr>Наименование разделов дисциплины</vt:lpstr>
      <vt:lpstr>Раздел 1.Основы маркетинга</vt:lpstr>
      <vt:lpstr>Тема 1. Сущность , содержание и принципы  маркетинга</vt:lpstr>
      <vt:lpstr>Социальные основы маркетинга связаны со следующими понятиями: нужды, потребности, запросы, товар, обмен, сделка и рынок.</vt:lpstr>
      <vt:lpstr>Принципы маркетинга</vt:lpstr>
      <vt:lpstr>Слайд 9</vt:lpstr>
      <vt:lpstr>Слайд 10</vt:lpstr>
      <vt:lpstr>Виды маркетинга </vt:lpstr>
      <vt:lpstr>Концепции маркетинга</vt:lpstr>
      <vt:lpstr>Тема 2. Исследование маркетинговой среды</vt:lpstr>
      <vt:lpstr>Основные факторы микросреды</vt:lpstr>
      <vt:lpstr>Маркетинговые посредники</vt:lpstr>
      <vt:lpstr>Клиентура. Фирме необходимо тщательно изучать своих клиентов. Она может выступать на клиентурных рынках пяти типов</vt:lpstr>
      <vt:lpstr>Конкуренты</vt:lpstr>
      <vt:lpstr>Контактные аудитории</vt:lpstr>
      <vt:lpstr>Основные факторы макросреды</vt:lpstr>
      <vt:lpstr>Основные факторы макросреды</vt:lpstr>
      <vt:lpstr>Основные факторы макросреды</vt:lpstr>
      <vt:lpstr>Тема 3. Маркетинговая информация, маркетинговые  исследования их сущность и значение</vt:lpstr>
      <vt:lpstr>Слайд 23</vt:lpstr>
      <vt:lpstr>Слайд 24</vt:lpstr>
      <vt:lpstr>Слайд 25</vt:lpstr>
      <vt:lpstr>Тема 4. Потребители как субъекты маркетинга</vt:lpstr>
      <vt:lpstr>Модель поведения покупателя – представление о поведении покупателя с помощью модели, включающей переменные маркетинга, факторы социальной среды, ситуационные, индивидуальные, базовые факторы и отношения, которые определяют намерение или нежелание приобрести какой-либо продукт.</vt:lpstr>
      <vt:lpstr>Факторы культуры </vt:lpstr>
      <vt:lpstr>Социальные факторы </vt:lpstr>
      <vt:lpstr>Личные факторы </vt:lpstr>
      <vt:lpstr>Психологические факторы </vt:lpstr>
      <vt:lpstr>ПРОЦЕСС ПРИНЯТИЯ РЕШЕНИЯ О ПОКУПКЕ </vt:lpstr>
      <vt:lpstr>ОСОБЕННОСТИ ПРИНЯТИЯ РЕШЕНИЯ О ПОКУПКЕ ТОВАРА-НОВИНКИ</vt:lpstr>
      <vt:lpstr>Рынок предприятий - это совокупность лиц и организаций, закупающих товары для использования их в дальнейшем в производстве, для перепродажи или перераспределения. Предприятия - это рынок сырья, комплектующих изделий, капитального имущества (оборудования, зданий), предметов снабжения и деловых услуг.</vt:lpstr>
      <vt:lpstr>Основные факторы, влияющие на поведение покупателей товаров промышленного назначения:</vt:lpstr>
      <vt:lpstr>Процесс закупки слагается из восьми этапов:</vt:lpstr>
      <vt:lpstr>Тема 5. Сегментация рынка</vt:lpstr>
      <vt:lpstr>Виды сегментации</vt:lpstr>
      <vt:lpstr>Принципы сегментации</vt:lpstr>
      <vt:lpstr>Этапы сегментирования</vt:lpstr>
      <vt:lpstr>Критерии сегментации</vt:lpstr>
      <vt:lpstr>Определение целевого сегмента рынка</vt:lpstr>
      <vt:lpstr>Стратегии охвата рынка</vt:lpstr>
      <vt:lpstr>Пример использования стратегий охвата рынка</vt:lpstr>
      <vt:lpstr>Поиск оптимального числа целевых рынков</vt:lpstr>
      <vt:lpstr>Позиционирование товара</vt:lpstr>
      <vt:lpstr>Этапы позиционирования</vt:lpstr>
      <vt:lpstr>Стратегии позиционирования</vt:lpstr>
      <vt:lpstr>Разработка комплекса маркетинга для нового сегмента рынка</vt:lpstr>
      <vt:lpstr>Раздел 2.Формирование комплекса маркетинга</vt:lpstr>
      <vt:lpstr>Тема 6. Формирование и управление товарной политикой</vt:lpstr>
      <vt:lpstr>Жизненный цикл товара и поведение «кривой» сбыта и  прибыли</vt:lpstr>
      <vt:lpstr>Этапы разработки нового товара</vt:lpstr>
      <vt:lpstr>Три уровня товара по Ф.Котлеру</vt:lpstr>
      <vt:lpstr>Тема 7. Разработка ценовой политики фирмы</vt:lpstr>
      <vt:lpstr>Цели ценообразования в маркетинговой деятельности</vt:lpstr>
      <vt:lpstr>ЦЕНОВЫЕ СТРАТЕГИИ</vt:lpstr>
      <vt:lpstr>ВИДЫ ЦЕНОВЫХ СТРАТЕГИЙ  В ЗАВИСИМОСТИ ОТ СООТНОШЕНИЯ ЦЕНА/КАЧЕСТВО</vt:lpstr>
      <vt:lpstr>Тема 8. Формирование и управление сбытовой политикой</vt:lpstr>
      <vt:lpstr>Виды каналов сбыта</vt:lpstr>
      <vt:lpstr>ХАРАКТЕРИСТИКА МЕТОДОВ СБЫТА</vt:lpstr>
      <vt:lpstr>МЕТОДЫ ОХВАТА РЫНКА ПРИ ВЫБОРЕ ПОСРЕДНИКОВ</vt:lpstr>
      <vt:lpstr>Тема 9. Комплекс маркетинговых коммуникаций</vt:lpstr>
      <vt:lpstr>ХАРАКТЕРИСТИКА МАРКЕТИНГОВЫХ КОММУНИКАЦИЙ</vt:lpstr>
      <vt:lpstr>Процесс разработки коммуникационной политики включает следующие этапы:</vt:lpstr>
      <vt:lpstr>Цели коммуникации  -развитие осведомленности о фирме.  -предоставлении необходимой информации.  -создание положительного имиджа -формирование благожелательного отношения к предприятию и товарам.  -подтверждение имиджа  -создание предпочтения у целевой аудитории  -побуждение к приобретению товаров -увеличение объема продаж, изменение поведения целевой аудитории.</vt:lpstr>
      <vt:lpstr>Тема 10. Планирование  комплекса маркетинга </vt:lpstr>
      <vt:lpstr>Матрица возможностей по товарам и рынкам</vt:lpstr>
      <vt:lpstr>Матрица “Бостон консалтинг групп</vt:lpstr>
      <vt:lpstr>Контроль маркетинга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обучающее средство по дисциплине Маркетинг</dc:title>
  <cp:lastModifiedBy>1</cp:lastModifiedBy>
  <cp:revision>21</cp:revision>
  <dcterms:modified xsi:type="dcterms:W3CDTF">2019-06-24T16:46:55Z</dcterms:modified>
</cp:coreProperties>
</file>