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76" r:id="rId3"/>
    <p:sldId id="277" r:id="rId4"/>
    <p:sldId id="301" r:id="rId5"/>
    <p:sldId id="317" r:id="rId6"/>
    <p:sldId id="315" r:id="rId7"/>
    <p:sldId id="316" r:id="rId8"/>
    <p:sldId id="314" r:id="rId9"/>
    <p:sldId id="270" r:id="rId10"/>
    <p:sldId id="271" r:id="rId11"/>
    <p:sldId id="272" r:id="rId12"/>
    <p:sldId id="273" r:id="rId13"/>
    <p:sldId id="274" r:id="rId14"/>
    <p:sldId id="312" r:id="rId15"/>
    <p:sldId id="313" r:id="rId16"/>
    <p:sldId id="302" r:id="rId17"/>
    <p:sldId id="303" r:id="rId18"/>
    <p:sldId id="304" r:id="rId19"/>
    <p:sldId id="305" r:id="rId20"/>
    <p:sldId id="306" r:id="rId21"/>
    <p:sldId id="309" r:id="rId22"/>
    <p:sldId id="310" r:id="rId23"/>
    <p:sldId id="311" r:id="rId24"/>
    <p:sldId id="307" r:id="rId25"/>
    <p:sldId id="308" r:id="rId26"/>
    <p:sldId id="318" r:id="rId27"/>
    <p:sldId id="319" r:id="rId28"/>
    <p:sldId id="257" r:id="rId29"/>
    <p:sldId id="259" r:id="rId30"/>
    <p:sldId id="260" r:id="rId31"/>
    <p:sldId id="261" r:id="rId32"/>
    <p:sldId id="263" r:id="rId33"/>
    <p:sldId id="264" r:id="rId34"/>
    <p:sldId id="265" r:id="rId35"/>
    <p:sldId id="266" r:id="rId36"/>
    <p:sldId id="267" r:id="rId37"/>
    <p:sldId id="26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20" r:id="rId61"/>
    <p:sldId id="258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na\Documents\&#1059;&#1095;&#1077;&#1073;&#1085;&#1072;&#1103;\&#1048;&#1085;&#1085;&#1086;&#1074;&#1072;&#1094;&#1080;&#1080;\&#1080;&#1085;&#1085;&#1086;&#1074;&#1072;&#1094;&#1080;&#1086;&#1085;&#1085;&#1099;&#1081;%20&#1084;&#1072;&#1088;&#1082;&#1077;&#1090;&#1080;&#1085;&#1075;\&#1084;&#1072;&#1090;&#1077;&#1088;&#1080;&#1072;&#1083;&#1099;%20&#1080;&#1085;&#1085;%20&#1084;&#1072;&#1088;&#1082;&#1077;&#1090;&#1080;&#1085;&#1075;\&#1076;&#1080;&#1072;&#1075;&#1088;&#1072;&#1084;&#1084;&#1072;%20&#1076;&#1083;&#1103;%20&#1087;&#1088;&#1077;&#1079;&#1077;&#1085;&#1090;&#1072;&#1094;&#1080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Лист1!$A$3:$A$6</c:f>
              <c:strCache>
                <c:ptCount val="4"/>
                <c:pt idx="0">
                  <c:v>Предложение</c:v>
                </c:pt>
                <c:pt idx="1">
                  <c:v>Интерес</c:v>
                </c:pt>
                <c:pt idx="2">
                  <c:v>Интерес после получения данных о цене</c:v>
                </c:pt>
                <c:pt idx="3">
                  <c:v>Уровень покупок</c:v>
                </c:pt>
              </c:strCache>
            </c:strRef>
          </c:cat>
          <c:val>
            <c:numRef>
              <c:f>Лист1!$B$3:$B$6</c:f>
              <c:numCache>
                <c:formatCode>0%</c:formatCode>
                <c:ptCount val="4"/>
                <c:pt idx="0">
                  <c:v>1</c:v>
                </c:pt>
                <c:pt idx="1">
                  <c:v>0.51</c:v>
                </c:pt>
                <c:pt idx="2">
                  <c:v>0.22000000000000003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D3-4B1A-87FC-83FE178F02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5269760"/>
        <c:axId val="65271296"/>
      </c:barChart>
      <c:catAx>
        <c:axId val="6526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271296"/>
        <c:crosses val="autoZero"/>
        <c:auto val="1"/>
        <c:lblAlgn val="ctr"/>
        <c:lblOffset val="100"/>
        <c:noMultiLvlLbl val="0"/>
      </c:catAx>
      <c:valAx>
        <c:axId val="6527129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6526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Сегментирование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BD-4A6C-9BEF-391A8B25F2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BD-4A6C-9BEF-391A8B25F2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BD-4A6C-9BEF-391A8B25F2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BD-4A6C-9BEF-391A8B25F282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BD-4A6C-9BEF-391A8B25F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2119A-AC47-43F4-B9E3-CB8FF2B04135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7AD91F7D-97B8-4879-AD20-EBE0805CF63F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Радикальные (базисные)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B98D069-F9A4-4EA1-BCCA-823AEF9B4EE1}" type="parTrans" cxnId="{77154196-2E12-4E59-87AB-CCE81236DBD3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7687F35-C9EC-4E57-91F4-07FCD14B8B4F}" type="sibTrans" cxnId="{77154196-2E12-4E59-87AB-CCE81236DBD3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4862ECF-8162-42C8-9E07-F0529C0CD139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Улучшающие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0FA027A-AB3A-485D-A794-62B6750850AF}" type="parTrans" cxnId="{28521E4A-D8BE-472E-999F-6D5EF97FB15D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8A10018-EB29-484B-A7FE-B62824572B13}" type="sibTrans" cxnId="{28521E4A-D8BE-472E-999F-6D5EF97FB15D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95D5464-149C-4614-AE45-7477CE1C372A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Комбинаторные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3F54D49-3D60-4801-B498-403E393CDC19}" type="parTrans" cxnId="{895768F4-7247-45C7-8BA0-D14C784B98F2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FC85DCE-7197-4474-A28B-C3ABB569334A}" type="sibTrans" cxnId="{895768F4-7247-45C7-8BA0-D14C784B98F2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805615-660D-4EFE-A7F2-71B0144CE8F1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Модифицирующие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06A9E7E-CEDA-4C30-83B5-D5AFC06BD3C7}" type="parTrans" cxnId="{63FBF237-C459-474C-98C3-652BD26F5549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0A205A1-E02B-4AD4-A38A-8247ED36DB68}" type="sibTrans" cxnId="{63FBF237-C459-474C-98C3-652BD26F5549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D794006-A757-47ED-B692-5F673E8A762B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Псевдоинновации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CE02A43-39F9-4E32-AF94-7FC67854ECB0}" type="parTrans" cxnId="{51B54513-A98F-459B-B588-BCDEB9E15D6D}">
      <dgm:prSet/>
      <dgm:spPr/>
      <dgm:t>
        <a:bodyPr/>
        <a:lstStyle/>
        <a:p>
          <a:endParaRPr lang="ru-RU"/>
        </a:p>
      </dgm:t>
    </dgm:pt>
    <dgm:pt modelId="{866E55F9-8E10-4EEA-A99D-E0C235502F18}" type="sibTrans" cxnId="{51B54513-A98F-459B-B588-BCDEB9E15D6D}">
      <dgm:prSet/>
      <dgm:spPr/>
      <dgm:t>
        <a:bodyPr/>
        <a:lstStyle/>
        <a:p>
          <a:endParaRPr lang="ru-RU"/>
        </a:p>
      </dgm:t>
    </dgm:pt>
    <dgm:pt modelId="{F9480DF8-D9ED-42BD-B9F0-A49CE671E741}" type="pres">
      <dgm:prSet presAssocID="{9592119A-AC47-43F4-B9E3-CB8FF2B04135}" presName="linearFlow" presStyleCnt="0">
        <dgm:presLayoutVars>
          <dgm:resizeHandles val="exact"/>
        </dgm:presLayoutVars>
      </dgm:prSet>
      <dgm:spPr/>
    </dgm:pt>
    <dgm:pt modelId="{6B32878F-5B45-401D-806C-7B917D5B474E}" type="pres">
      <dgm:prSet presAssocID="{7AD91F7D-97B8-4879-AD20-EBE0805CF63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7CAF8-4BAC-4DB3-9E1F-E320DE66CE4C}" type="pres">
      <dgm:prSet presAssocID="{57687F35-C9EC-4E57-91F4-07FCD14B8B4F}" presName="sibTrans" presStyleLbl="sibTrans2D1" presStyleIdx="0" presStyleCnt="4"/>
      <dgm:spPr/>
      <dgm:t>
        <a:bodyPr/>
        <a:lstStyle/>
        <a:p>
          <a:endParaRPr lang="ru-RU"/>
        </a:p>
      </dgm:t>
    </dgm:pt>
    <dgm:pt modelId="{F0F4532F-87D6-4C60-9803-43D1733BAC28}" type="pres">
      <dgm:prSet presAssocID="{57687F35-C9EC-4E57-91F4-07FCD14B8B4F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46085714-18E9-4448-88C7-06C2C6BC4BB1}" type="pres">
      <dgm:prSet presAssocID="{94862ECF-8162-42C8-9E07-F0529C0CD13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40E5F-C920-45C4-BD94-726E04AE2CFF}" type="pres">
      <dgm:prSet presAssocID="{18A10018-EB29-484B-A7FE-B62824572B13}" presName="sibTrans" presStyleLbl="sibTrans2D1" presStyleIdx="1" presStyleCnt="4"/>
      <dgm:spPr/>
      <dgm:t>
        <a:bodyPr/>
        <a:lstStyle/>
        <a:p>
          <a:endParaRPr lang="ru-RU"/>
        </a:p>
      </dgm:t>
    </dgm:pt>
    <dgm:pt modelId="{D26576A9-4879-4E73-8623-73CEA2F3AF12}" type="pres">
      <dgm:prSet presAssocID="{18A10018-EB29-484B-A7FE-B62824572B13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A750FDAD-A90B-447E-B68B-491F47F734C3}" type="pres">
      <dgm:prSet presAssocID="{D95D5464-149C-4614-AE45-7477CE1C372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A3A88-F613-4727-A14E-76EE9C9E765E}" type="pres">
      <dgm:prSet presAssocID="{FFC85DCE-7197-4474-A28B-C3ABB569334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B7AE3F60-3DDE-443C-98E3-1AD463A6FDF3}" type="pres">
      <dgm:prSet presAssocID="{FFC85DCE-7197-4474-A28B-C3ABB569334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CEDF4286-D7E4-458E-B6E6-824D67C9F145}" type="pres">
      <dgm:prSet presAssocID="{78805615-660D-4EFE-A7F2-71B0144CE8F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A241E-A629-4405-9459-61A2979DF60F}" type="pres">
      <dgm:prSet presAssocID="{10A205A1-E02B-4AD4-A38A-8247ED36DB68}" presName="sibTrans" presStyleLbl="sibTrans2D1" presStyleIdx="3" presStyleCnt="4"/>
      <dgm:spPr/>
      <dgm:t>
        <a:bodyPr/>
        <a:lstStyle/>
        <a:p>
          <a:endParaRPr lang="ru-RU"/>
        </a:p>
      </dgm:t>
    </dgm:pt>
    <dgm:pt modelId="{6CC80949-DD69-4D7A-9434-4E340F0B89C0}" type="pres">
      <dgm:prSet presAssocID="{10A205A1-E02B-4AD4-A38A-8247ED36DB68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0AE793B9-B02C-4B45-B20F-083164770378}" type="pres">
      <dgm:prSet presAssocID="{DD794006-A757-47ED-B692-5F673E8A762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B54513-A98F-459B-B588-BCDEB9E15D6D}" srcId="{9592119A-AC47-43F4-B9E3-CB8FF2B04135}" destId="{DD794006-A757-47ED-B692-5F673E8A762B}" srcOrd="4" destOrd="0" parTransId="{ECE02A43-39F9-4E32-AF94-7FC67854ECB0}" sibTransId="{866E55F9-8E10-4EEA-A99D-E0C235502F18}"/>
    <dgm:cxn modelId="{98975161-4D2C-42F9-A498-72AC2071A6EE}" type="presOf" srcId="{57687F35-C9EC-4E57-91F4-07FCD14B8B4F}" destId="{81C7CAF8-4BAC-4DB3-9E1F-E320DE66CE4C}" srcOrd="0" destOrd="0" presId="urn:microsoft.com/office/officeart/2005/8/layout/process2"/>
    <dgm:cxn modelId="{77154196-2E12-4E59-87AB-CCE81236DBD3}" srcId="{9592119A-AC47-43F4-B9E3-CB8FF2B04135}" destId="{7AD91F7D-97B8-4879-AD20-EBE0805CF63F}" srcOrd="0" destOrd="0" parTransId="{9B98D069-F9A4-4EA1-BCCA-823AEF9B4EE1}" sibTransId="{57687F35-C9EC-4E57-91F4-07FCD14B8B4F}"/>
    <dgm:cxn modelId="{E35A4005-A63D-4DE5-AC65-3A759C7CB06A}" type="presOf" srcId="{18A10018-EB29-484B-A7FE-B62824572B13}" destId="{D26576A9-4879-4E73-8623-73CEA2F3AF12}" srcOrd="1" destOrd="0" presId="urn:microsoft.com/office/officeart/2005/8/layout/process2"/>
    <dgm:cxn modelId="{50EA4E5A-D9BD-4F24-A42E-7C920BCAEF3E}" type="presOf" srcId="{FFC85DCE-7197-4474-A28B-C3ABB569334A}" destId="{85DA3A88-F613-4727-A14E-76EE9C9E765E}" srcOrd="0" destOrd="0" presId="urn:microsoft.com/office/officeart/2005/8/layout/process2"/>
    <dgm:cxn modelId="{895768F4-7247-45C7-8BA0-D14C784B98F2}" srcId="{9592119A-AC47-43F4-B9E3-CB8FF2B04135}" destId="{D95D5464-149C-4614-AE45-7477CE1C372A}" srcOrd="2" destOrd="0" parTransId="{13F54D49-3D60-4801-B498-403E393CDC19}" sibTransId="{FFC85DCE-7197-4474-A28B-C3ABB569334A}"/>
    <dgm:cxn modelId="{28521E4A-D8BE-472E-999F-6D5EF97FB15D}" srcId="{9592119A-AC47-43F4-B9E3-CB8FF2B04135}" destId="{94862ECF-8162-42C8-9E07-F0529C0CD139}" srcOrd="1" destOrd="0" parTransId="{70FA027A-AB3A-485D-A794-62B6750850AF}" sibTransId="{18A10018-EB29-484B-A7FE-B62824572B13}"/>
    <dgm:cxn modelId="{222EE536-4AD5-4C3C-AA99-511F2DB15931}" type="presOf" srcId="{9592119A-AC47-43F4-B9E3-CB8FF2B04135}" destId="{F9480DF8-D9ED-42BD-B9F0-A49CE671E741}" srcOrd="0" destOrd="0" presId="urn:microsoft.com/office/officeart/2005/8/layout/process2"/>
    <dgm:cxn modelId="{5C629EAA-BF99-417F-83FC-FE6723AFC894}" type="presOf" srcId="{57687F35-C9EC-4E57-91F4-07FCD14B8B4F}" destId="{F0F4532F-87D6-4C60-9803-43D1733BAC28}" srcOrd="1" destOrd="0" presId="urn:microsoft.com/office/officeart/2005/8/layout/process2"/>
    <dgm:cxn modelId="{A4F1FF9D-AA2F-4C7F-8892-19BD946BAFA0}" type="presOf" srcId="{7AD91F7D-97B8-4879-AD20-EBE0805CF63F}" destId="{6B32878F-5B45-401D-806C-7B917D5B474E}" srcOrd="0" destOrd="0" presId="urn:microsoft.com/office/officeart/2005/8/layout/process2"/>
    <dgm:cxn modelId="{78139CC6-C0E3-4934-B604-FECA897B6343}" type="presOf" srcId="{D95D5464-149C-4614-AE45-7477CE1C372A}" destId="{A750FDAD-A90B-447E-B68B-491F47F734C3}" srcOrd="0" destOrd="0" presId="urn:microsoft.com/office/officeart/2005/8/layout/process2"/>
    <dgm:cxn modelId="{70CEF11E-E232-409A-9E0F-55FDD003E5B9}" type="presOf" srcId="{10A205A1-E02B-4AD4-A38A-8247ED36DB68}" destId="{6CC80949-DD69-4D7A-9434-4E340F0B89C0}" srcOrd="1" destOrd="0" presId="urn:microsoft.com/office/officeart/2005/8/layout/process2"/>
    <dgm:cxn modelId="{BDBA7383-CD6E-48D2-9CB8-E36E8F184E42}" type="presOf" srcId="{FFC85DCE-7197-4474-A28B-C3ABB569334A}" destId="{B7AE3F60-3DDE-443C-98E3-1AD463A6FDF3}" srcOrd="1" destOrd="0" presId="urn:microsoft.com/office/officeart/2005/8/layout/process2"/>
    <dgm:cxn modelId="{2710C4A0-758F-4376-B214-B0DF903306E1}" type="presOf" srcId="{78805615-660D-4EFE-A7F2-71B0144CE8F1}" destId="{CEDF4286-D7E4-458E-B6E6-824D67C9F145}" srcOrd="0" destOrd="0" presId="urn:microsoft.com/office/officeart/2005/8/layout/process2"/>
    <dgm:cxn modelId="{97EB74C0-75C1-4074-AEDB-4DD4A24EAEAE}" type="presOf" srcId="{DD794006-A757-47ED-B692-5F673E8A762B}" destId="{0AE793B9-B02C-4B45-B20F-083164770378}" srcOrd="0" destOrd="0" presId="urn:microsoft.com/office/officeart/2005/8/layout/process2"/>
    <dgm:cxn modelId="{20F5254B-2199-4942-AE33-2B837B8E4674}" type="presOf" srcId="{94862ECF-8162-42C8-9E07-F0529C0CD139}" destId="{46085714-18E9-4448-88C7-06C2C6BC4BB1}" srcOrd="0" destOrd="0" presId="urn:microsoft.com/office/officeart/2005/8/layout/process2"/>
    <dgm:cxn modelId="{5C1AF2FC-7017-4A96-AF30-B2F57CB1B986}" type="presOf" srcId="{10A205A1-E02B-4AD4-A38A-8247ED36DB68}" destId="{55BA241E-A629-4405-9459-61A2979DF60F}" srcOrd="0" destOrd="0" presId="urn:microsoft.com/office/officeart/2005/8/layout/process2"/>
    <dgm:cxn modelId="{AA39CB1F-1873-4647-8A6F-A37880F82D02}" type="presOf" srcId="{18A10018-EB29-484B-A7FE-B62824572B13}" destId="{65740E5F-C920-45C4-BD94-726E04AE2CFF}" srcOrd="0" destOrd="0" presId="urn:microsoft.com/office/officeart/2005/8/layout/process2"/>
    <dgm:cxn modelId="{63FBF237-C459-474C-98C3-652BD26F5549}" srcId="{9592119A-AC47-43F4-B9E3-CB8FF2B04135}" destId="{78805615-660D-4EFE-A7F2-71B0144CE8F1}" srcOrd="3" destOrd="0" parTransId="{406A9E7E-CEDA-4C30-83B5-D5AFC06BD3C7}" sibTransId="{10A205A1-E02B-4AD4-A38A-8247ED36DB68}"/>
    <dgm:cxn modelId="{02FF0295-6806-4C75-9BB8-09B67C68A406}" type="presParOf" srcId="{F9480DF8-D9ED-42BD-B9F0-A49CE671E741}" destId="{6B32878F-5B45-401D-806C-7B917D5B474E}" srcOrd="0" destOrd="0" presId="urn:microsoft.com/office/officeart/2005/8/layout/process2"/>
    <dgm:cxn modelId="{FE64E829-AA87-4AE5-AB2D-18907525F482}" type="presParOf" srcId="{F9480DF8-D9ED-42BD-B9F0-A49CE671E741}" destId="{81C7CAF8-4BAC-4DB3-9E1F-E320DE66CE4C}" srcOrd="1" destOrd="0" presId="urn:microsoft.com/office/officeart/2005/8/layout/process2"/>
    <dgm:cxn modelId="{66B1BA7F-6A2D-4EB8-AB2E-F80A163B6B7B}" type="presParOf" srcId="{81C7CAF8-4BAC-4DB3-9E1F-E320DE66CE4C}" destId="{F0F4532F-87D6-4C60-9803-43D1733BAC28}" srcOrd="0" destOrd="0" presId="urn:microsoft.com/office/officeart/2005/8/layout/process2"/>
    <dgm:cxn modelId="{51460516-51C5-4677-B49A-9C110A30CE79}" type="presParOf" srcId="{F9480DF8-D9ED-42BD-B9F0-A49CE671E741}" destId="{46085714-18E9-4448-88C7-06C2C6BC4BB1}" srcOrd="2" destOrd="0" presId="urn:microsoft.com/office/officeart/2005/8/layout/process2"/>
    <dgm:cxn modelId="{11F9505C-A1F4-4B7C-8DA1-60797E9A4AB9}" type="presParOf" srcId="{F9480DF8-D9ED-42BD-B9F0-A49CE671E741}" destId="{65740E5F-C920-45C4-BD94-726E04AE2CFF}" srcOrd="3" destOrd="0" presId="urn:microsoft.com/office/officeart/2005/8/layout/process2"/>
    <dgm:cxn modelId="{FB97C3A0-6ED7-437D-8763-49EEEB1E2A9A}" type="presParOf" srcId="{65740E5F-C920-45C4-BD94-726E04AE2CFF}" destId="{D26576A9-4879-4E73-8623-73CEA2F3AF12}" srcOrd="0" destOrd="0" presId="urn:microsoft.com/office/officeart/2005/8/layout/process2"/>
    <dgm:cxn modelId="{2432AB76-DD33-42E7-B80D-22B54B187810}" type="presParOf" srcId="{F9480DF8-D9ED-42BD-B9F0-A49CE671E741}" destId="{A750FDAD-A90B-447E-B68B-491F47F734C3}" srcOrd="4" destOrd="0" presId="urn:microsoft.com/office/officeart/2005/8/layout/process2"/>
    <dgm:cxn modelId="{70CAC9A1-B1AD-4C0F-8553-44E845976970}" type="presParOf" srcId="{F9480DF8-D9ED-42BD-B9F0-A49CE671E741}" destId="{85DA3A88-F613-4727-A14E-76EE9C9E765E}" srcOrd="5" destOrd="0" presId="urn:microsoft.com/office/officeart/2005/8/layout/process2"/>
    <dgm:cxn modelId="{D735CA63-5D89-4085-8DAB-8C2D3D3D7142}" type="presParOf" srcId="{85DA3A88-F613-4727-A14E-76EE9C9E765E}" destId="{B7AE3F60-3DDE-443C-98E3-1AD463A6FDF3}" srcOrd="0" destOrd="0" presId="urn:microsoft.com/office/officeart/2005/8/layout/process2"/>
    <dgm:cxn modelId="{F850FAB2-3DB7-4C5C-AE48-31492B2A62B9}" type="presParOf" srcId="{F9480DF8-D9ED-42BD-B9F0-A49CE671E741}" destId="{CEDF4286-D7E4-458E-B6E6-824D67C9F145}" srcOrd="6" destOrd="0" presId="urn:microsoft.com/office/officeart/2005/8/layout/process2"/>
    <dgm:cxn modelId="{342FA203-EBD4-4FDD-A9A4-5812E8307203}" type="presParOf" srcId="{F9480DF8-D9ED-42BD-B9F0-A49CE671E741}" destId="{55BA241E-A629-4405-9459-61A2979DF60F}" srcOrd="7" destOrd="0" presId="urn:microsoft.com/office/officeart/2005/8/layout/process2"/>
    <dgm:cxn modelId="{7E185386-03E0-45C8-8A3E-14824A892F15}" type="presParOf" srcId="{55BA241E-A629-4405-9459-61A2979DF60F}" destId="{6CC80949-DD69-4D7A-9434-4E340F0B89C0}" srcOrd="0" destOrd="0" presId="urn:microsoft.com/office/officeart/2005/8/layout/process2"/>
    <dgm:cxn modelId="{6FC92541-1505-4D53-9474-84E362297675}" type="presParOf" srcId="{F9480DF8-D9ED-42BD-B9F0-A49CE671E741}" destId="{0AE793B9-B02C-4B45-B20F-083164770378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5BA43C-83F7-431A-9E95-E9CFC02F3CFC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406C97A-4416-47EF-A075-BA5DC23C8D32}">
      <dgm:prSet phldrT="[Текст]" custT="1"/>
      <dgm:spPr>
        <a:noFill/>
        <a:ln w="19050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«Китч» продукты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4B3C248-A442-4A44-B20B-491AA853F9F2}" type="parTrans" cxnId="{6C0428AA-DA74-492F-9EF4-C471343BB896}">
      <dgm:prSet/>
      <dgm:spPr/>
      <dgm:t>
        <a:bodyPr/>
        <a:lstStyle/>
        <a:p>
          <a:endParaRPr lang="ru-RU" sz="14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FF32220-8B46-4742-844A-9933C160113E}" type="sibTrans" cxnId="{6C0428AA-DA74-492F-9EF4-C471343BB896}">
      <dgm:prSet/>
      <dgm:spPr/>
      <dgm:t>
        <a:bodyPr/>
        <a:lstStyle/>
        <a:p>
          <a:endParaRPr lang="ru-RU" sz="14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AE9930C-693C-4BF3-A447-0029B874D8BD}">
      <dgm:prSet phldrT="[Текст]" custT="1"/>
      <dgm:spPr>
        <a:solidFill>
          <a:schemeClr val="bg1"/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ru-RU" sz="1400" b="1" smtClean="0">
              <a:solidFill>
                <a:schemeClr val="tx1">
                  <a:lumMod val="95000"/>
                  <a:lumOff val="5000"/>
                </a:schemeClr>
              </a:solidFill>
            </a:rPr>
            <a:t>«Прорывные» продукты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AEDB534-196E-4554-B69F-D860D1073B39}" type="parTrans" cxnId="{F35D8A8D-3CFE-45D5-87A9-0D3373B959BA}">
      <dgm:prSet/>
      <dgm:spPr/>
      <dgm:t>
        <a:bodyPr/>
        <a:lstStyle/>
        <a:p>
          <a:endParaRPr lang="ru-RU" sz="14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93F9BFD-A646-432E-8864-A793D23AD18D}" type="sibTrans" cxnId="{F35D8A8D-3CFE-45D5-87A9-0D3373B959BA}">
      <dgm:prSet/>
      <dgm:spPr/>
      <dgm:t>
        <a:bodyPr/>
        <a:lstStyle/>
        <a:p>
          <a:endParaRPr lang="ru-RU" sz="14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D37B463-5D5D-4CCC-A7FA-3EFA8BE32543}">
      <dgm:prSet phldrT="[Текст]" custT="1"/>
      <dgm:spPr>
        <a:noFill/>
        <a:ln w="19050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Продукты «</a:t>
          </a:r>
          <a:r>
            <a:rPr lang="ru-RU" sz="1400" b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дженерики</a:t>
          </a:r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»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8812C0F-46AD-4336-9B80-85417C1CF375}" type="parTrans" cxnId="{F33278A0-A3B0-4599-975E-66004EF65291}">
      <dgm:prSet/>
      <dgm:spPr/>
      <dgm:t>
        <a:bodyPr/>
        <a:lstStyle/>
        <a:p>
          <a:endParaRPr lang="ru-RU" sz="14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03B64BC-2B20-41E1-8D17-1300EE85C3FA}" type="sibTrans" cxnId="{F33278A0-A3B0-4599-975E-66004EF65291}">
      <dgm:prSet/>
      <dgm:spPr/>
      <dgm:t>
        <a:bodyPr/>
        <a:lstStyle/>
        <a:p>
          <a:endParaRPr lang="ru-RU" sz="14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BA8653E-EB92-4825-9D49-63B1499EE89F}">
      <dgm:prSet phldrT="[Текст]" custT="1"/>
      <dgm:spPr>
        <a:noFill/>
        <a:ln w="19050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1400" b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Высокотехноло-гичные</a:t>
          </a:r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 продукты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7FB8B49-8957-447E-AEA6-B3D17AF034A0}" type="parTrans" cxnId="{0261FF10-38C6-4522-B6CD-F8C95AB46D82}">
      <dgm:prSet/>
      <dgm:spPr/>
      <dgm:t>
        <a:bodyPr/>
        <a:lstStyle/>
        <a:p>
          <a:endParaRPr lang="ru-RU" sz="14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82638A5-9282-4C03-AA67-D5E09C61B33B}" type="sibTrans" cxnId="{0261FF10-38C6-4522-B6CD-F8C95AB46D82}">
      <dgm:prSet/>
      <dgm:spPr/>
      <dgm:t>
        <a:bodyPr/>
        <a:lstStyle/>
        <a:p>
          <a:endParaRPr lang="ru-RU" sz="14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120ADA6-1D5F-46AB-AD00-6B3B4EE0AFA4}" type="pres">
      <dgm:prSet presAssocID="{FB5BA43C-83F7-431A-9E95-E9CFC02F3CF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8ACDFA-487B-46F0-B5E0-745E4D706A9C}" type="pres">
      <dgm:prSet presAssocID="{FB5BA43C-83F7-431A-9E95-E9CFC02F3CFC}" presName="axisShape" presStyleLbl="bgShp" presStyleIdx="0" presStyleCnt="1"/>
      <dgm:spPr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DE7DA98F-AF13-40A5-8A08-DF806F92279F}" type="pres">
      <dgm:prSet presAssocID="{FB5BA43C-83F7-431A-9E95-E9CFC02F3CF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73D1F-8228-43C5-B86B-0C1639B5F2A5}" type="pres">
      <dgm:prSet presAssocID="{FB5BA43C-83F7-431A-9E95-E9CFC02F3CFC}" presName="rect2" presStyleLbl="node1" presStyleIdx="1" presStyleCnt="4" custLinFactNeighborX="14883" custLinFactNeighborY="-93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A22B8-F722-4484-A755-EDFE816BA8D9}" type="pres">
      <dgm:prSet presAssocID="{FB5BA43C-83F7-431A-9E95-E9CFC02F3CF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23572-7B5C-4E82-B66C-0E3BE0C1BCCE}" type="pres">
      <dgm:prSet presAssocID="{FB5BA43C-83F7-431A-9E95-E9CFC02F3CF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8CC62D-EC25-417C-9DB7-E8E28D813F84}" type="presOf" srcId="{DAE9930C-693C-4BF3-A447-0029B874D8BD}" destId="{D4573D1F-8228-43C5-B86B-0C1639B5F2A5}" srcOrd="0" destOrd="0" presId="urn:microsoft.com/office/officeart/2005/8/layout/matrix2"/>
    <dgm:cxn modelId="{0E3E8EDA-FE46-46EC-B07C-04AF054DF5E6}" type="presOf" srcId="{AD37B463-5D5D-4CCC-A7FA-3EFA8BE32543}" destId="{2C8A22B8-F722-4484-A755-EDFE816BA8D9}" srcOrd="0" destOrd="0" presId="urn:microsoft.com/office/officeart/2005/8/layout/matrix2"/>
    <dgm:cxn modelId="{1444394D-C369-46E4-8671-704BE32692F5}" type="presOf" srcId="{CBA8653E-EB92-4825-9D49-63B1499EE89F}" destId="{AD323572-7B5C-4E82-B66C-0E3BE0C1BCCE}" srcOrd="0" destOrd="0" presId="urn:microsoft.com/office/officeart/2005/8/layout/matrix2"/>
    <dgm:cxn modelId="{48AF839E-C8B8-42AD-9850-9289B20B0C61}" type="presOf" srcId="{A406C97A-4416-47EF-A075-BA5DC23C8D32}" destId="{DE7DA98F-AF13-40A5-8A08-DF806F92279F}" srcOrd="0" destOrd="0" presId="urn:microsoft.com/office/officeart/2005/8/layout/matrix2"/>
    <dgm:cxn modelId="{F33278A0-A3B0-4599-975E-66004EF65291}" srcId="{FB5BA43C-83F7-431A-9E95-E9CFC02F3CFC}" destId="{AD37B463-5D5D-4CCC-A7FA-3EFA8BE32543}" srcOrd="2" destOrd="0" parTransId="{C8812C0F-46AD-4336-9B80-85417C1CF375}" sibTransId="{603B64BC-2B20-41E1-8D17-1300EE85C3FA}"/>
    <dgm:cxn modelId="{0261FF10-38C6-4522-B6CD-F8C95AB46D82}" srcId="{FB5BA43C-83F7-431A-9E95-E9CFC02F3CFC}" destId="{CBA8653E-EB92-4825-9D49-63B1499EE89F}" srcOrd="3" destOrd="0" parTransId="{67FB8B49-8957-447E-AEA6-B3D17AF034A0}" sibTransId="{982638A5-9282-4C03-AA67-D5E09C61B33B}"/>
    <dgm:cxn modelId="{1F181B09-690A-4E91-B343-FFD26F9F9CF0}" type="presOf" srcId="{FB5BA43C-83F7-431A-9E95-E9CFC02F3CFC}" destId="{C120ADA6-1D5F-46AB-AD00-6B3B4EE0AFA4}" srcOrd="0" destOrd="0" presId="urn:microsoft.com/office/officeart/2005/8/layout/matrix2"/>
    <dgm:cxn modelId="{F35D8A8D-3CFE-45D5-87A9-0D3373B959BA}" srcId="{FB5BA43C-83F7-431A-9E95-E9CFC02F3CFC}" destId="{DAE9930C-693C-4BF3-A447-0029B874D8BD}" srcOrd="1" destOrd="0" parTransId="{5AEDB534-196E-4554-B69F-D860D1073B39}" sibTransId="{D93F9BFD-A646-432E-8864-A793D23AD18D}"/>
    <dgm:cxn modelId="{6C0428AA-DA74-492F-9EF4-C471343BB896}" srcId="{FB5BA43C-83F7-431A-9E95-E9CFC02F3CFC}" destId="{A406C97A-4416-47EF-A075-BA5DC23C8D32}" srcOrd="0" destOrd="0" parTransId="{74B3C248-A442-4A44-B20B-491AA853F9F2}" sibTransId="{8FF32220-8B46-4742-844A-9933C160113E}"/>
    <dgm:cxn modelId="{0221EE25-D57B-4CEF-892A-3794FAF27127}" type="presParOf" srcId="{C120ADA6-1D5F-46AB-AD00-6B3B4EE0AFA4}" destId="{108ACDFA-487B-46F0-B5E0-745E4D706A9C}" srcOrd="0" destOrd="0" presId="urn:microsoft.com/office/officeart/2005/8/layout/matrix2"/>
    <dgm:cxn modelId="{9E571B2D-7BBC-4121-9820-58D4940C3CF6}" type="presParOf" srcId="{C120ADA6-1D5F-46AB-AD00-6B3B4EE0AFA4}" destId="{DE7DA98F-AF13-40A5-8A08-DF806F92279F}" srcOrd="1" destOrd="0" presId="urn:microsoft.com/office/officeart/2005/8/layout/matrix2"/>
    <dgm:cxn modelId="{65DE77C5-A5E6-487A-8F0C-DA240BB54BC9}" type="presParOf" srcId="{C120ADA6-1D5F-46AB-AD00-6B3B4EE0AFA4}" destId="{D4573D1F-8228-43C5-B86B-0C1639B5F2A5}" srcOrd="2" destOrd="0" presId="urn:microsoft.com/office/officeart/2005/8/layout/matrix2"/>
    <dgm:cxn modelId="{1C91CBE1-573D-4A34-933A-BD5BE2C16C12}" type="presParOf" srcId="{C120ADA6-1D5F-46AB-AD00-6B3B4EE0AFA4}" destId="{2C8A22B8-F722-4484-A755-EDFE816BA8D9}" srcOrd="3" destOrd="0" presId="urn:microsoft.com/office/officeart/2005/8/layout/matrix2"/>
    <dgm:cxn modelId="{E5AF6B13-701B-49AF-9949-0EA2D32B5750}" type="presParOf" srcId="{C120ADA6-1D5F-46AB-AD00-6B3B4EE0AFA4}" destId="{AD323572-7B5C-4E82-B66C-0E3BE0C1BCCE}" srcOrd="4" destOrd="0" presId="urn:microsoft.com/office/officeart/2005/8/layout/matrix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5AFFC9-22D5-4EEE-B096-4444FDEFE811}" type="doc">
      <dgm:prSet loTypeId="urn:microsoft.com/office/officeart/2005/8/layout/radial6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3879FA5-313F-4C5F-BD5C-3FB949575FD8}">
      <dgm:prSet phldrT="[Текст]"/>
      <dgm:spPr/>
      <dgm:t>
        <a:bodyPr/>
        <a:lstStyle/>
        <a:p>
          <a:r>
            <a:rPr lang="ru-RU" b="1" smtClean="0"/>
            <a:t>Ограничения</a:t>
          </a:r>
          <a:endParaRPr lang="ru-RU" b="1" dirty="0"/>
        </a:p>
      </dgm:t>
    </dgm:pt>
    <dgm:pt modelId="{27644FEB-1672-4638-B443-68B3FBFE0939}" type="parTrans" cxnId="{C380EEFC-3621-4B47-9A20-53107657B107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E1EA52B-C65E-41F1-88B9-1DD84279681F}" type="sibTrans" cxnId="{C380EEFC-3621-4B47-9A20-53107657B107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260798C-713F-4E9A-B028-BDCE66EEE833}">
      <dgm:prSet phldrT="[Текст]" custT="1"/>
      <dgm:spPr/>
      <dgm:t>
        <a:bodyPr/>
        <a:lstStyle/>
        <a:p>
          <a:r>
            <a:rPr lang="ru-RU" sz="900" b="1" smtClean="0"/>
            <a:t>Рентабельность</a:t>
          </a:r>
          <a:endParaRPr lang="ru-RU" sz="900" b="1" dirty="0"/>
        </a:p>
      </dgm:t>
    </dgm:pt>
    <dgm:pt modelId="{A69CAC45-EF91-4357-9C06-E5C14953839E}" type="parTrans" cxnId="{B47FDC54-86B4-4BF0-B422-F127B7C62442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E2BD035-AD00-4F5E-A598-EFD92EA366B9}" type="sibTrans" cxnId="{B47FDC54-86B4-4BF0-B422-F127B7C62442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1D027C5-BA7A-4618-8EE3-848EBED04B01}">
      <dgm:prSet phldrT="[Текст]" custT="1"/>
      <dgm:spPr/>
      <dgm:t>
        <a:bodyPr/>
        <a:lstStyle/>
        <a:p>
          <a:r>
            <a:rPr lang="ru-RU" sz="900" b="1" smtClean="0"/>
            <a:t>Осуществимость</a:t>
          </a:r>
          <a:endParaRPr lang="ru-RU" sz="900" b="1" dirty="0"/>
        </a:p>
      </dgm:t>
    </dgm:pt>
    <dgm:pt modelId="{FDEC1D12-B29B-4FAF-BAA5-E287BFE1DC99}" type="parTrans" cxnId="{B339A40E-2156-49EB-97F8-38CFDE2B18DE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7698EB3-BECC-45F8-875D-FA6C80B1EF8C}" type="sibTrans" cxnId="{B339A40E-2156-49EB-97F8-38CFDE2B18DE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5C6F951-5392-48EF-B101-3A838B65A07D}">
      <dgm:prSet phldrT="[Текст]" custT="1"/>
      <dgm:spPr/>
      <dgm:t>
        <a:bodyPr/>
        <a:lstStyle/>
        <a:p>
          <a:r>
            <a:rPr lang="ru-RU" sz="900" b="1" smtClean="0"/>
            <a:t>Желаемость</a:t>
          </a:r>
          <a:endParaRPr lang="ru-RU" sz="900" b="1" dirty="0"/>
        </a:p>
      </dgm:t>
    </dgm:pt>
    <dgm:pt modelId="{4FAE07BF-A0CB-4BA5-9AAF-5941EEF597BD}" type="parTrans" cxnId="{B8C44EB8-BAFB-4611-91DF-CBD8C5F97A59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E391C0-FD54-4325-AD8A-A39875390593}" type="sibTrans" cxnId="{B8C44EB8-BAFB-4611-91DF-CBD8C5F97A59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491FA49-74C1-4680-A82A-28C9492A05FF}" type="pres">
      <dgm:prSet presAssocID="{625AFFC9-22D5-4EEE-B096-4444FDEFE81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96F93D-DF17-4121-80DA-21627A6233DC}" type="pres">
      <dgm:prSet presAssocID="{83879FA5-313F-4C5F-BD5C-3FB949575FD8}" presName="centerShape" presStyleLbl="node0" presStyleIdx="0" presStyleCnt="1"/>
      <dgm:spPr/>
      <dgm:t>
        <a:bodyPr/>
        <a:lstStyle/>
        <a:p>
          <a:endParaRPr lang="ru-RU"/>
        </a:p>
      </dgm:t>
    </dgm:pt>
    <dgm:pt modelId="{D592874C-38E4-44E1-B73B-DDE1A475825C}" type="pres">
      <dgm:prSet presAssocID="{B260798C-713F-4E9A-B028-BDCE66EEE83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AEB58F-37E6-4225-A6DD-854DEA480B5E}" type="pres">
      <dgm:prSet presAssocID="{B260798C-713F-4E9A-B028-BDCE66EEE833}" presName="dummy" presStyleCnt="0"/>
      <dgm:spPr/>
    </dgm:pt>
    <dgm:pt modelId="{3F629C0B-6747-4E1C-9B32-B0A1073A343E}" type="pres">
      <dgm:prSet presAssocID="{6E2BD035-AD00-4F5E-A598-EFD92EA366B9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B1F2544-688F-41E1-93F8-FC5FEE1A5255}" type="pres">
      <dgm:prSet presAssocID="{01D027C5-BA7A-4618-8EE3-848EBED04B0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06D48-22F8-4864-BC45-2A9749E14BEF}" type="pres">
      <dgm:prSet presAssocID="{01D027C5-BA7A-4618-8EE3-848EBED04B01}" presName="dummy" presStyleCnt="0"/>
      <dgm:spPr/>
    </dgm:pt>
    <dgm:pt modelId="{FD1388FD-3053-41FB-8627-B0B2C9D33402}" type="pres">
      <dgm:prSet presAssocID="{F7698EB3-BECC-45F8-875D-FA6C80B1EF8C}" presName="sibTrans" presStyleLbl="sibTrans2D1" presStyleIdx="1" presStyleCnt="3"/>
      <dgm:spPr/>
      <dgm:t>
        <a:bodyPr/>
        <a:lstStyle/>
        <a:p>
          <a:endParaRPr lang="ru-RU"/>
        </a:p>
      </dgm:t>
    </dgm:pt>
    <dgm:pt modelId="{ADAAEED3-D891-4B95-9AE8-170EF189C717}" type="pres">
      <dgm:prSet presAssocID="{15C6F951-5392-48EF-B101-3A838B65A07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7F713-920E-4477-9BC6-E6A6A012078E}" type="pres">
      <dgm:prSet presAssocID="{15C6F951-5392-48EF-B101-3A838B65A07D}" presName="dummy" presStyleCnt="0"/>
      <dgm:spPr/>
    </dgm:pt>
    <dgm:pt modelId="{7B9755B0-67B6-4ADF-BE50-1B5C625CB413}" type="pres">
      <dgm:prSet presAssocID="{78E391C0-FD54-4325-AD8A-A39875390593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369690A-5D72-477D-84BC-6054E4F18DDD}" type="presOf" srcId="{625AFFC9-22D5-4EEE-B096-4444FDEFE811}" destId="{9491FA49-74C1-4680-A82A-28C9492A05FF}" srcOrd="0" destOrd="0" presId="urn:microsoft.com/office/officeart/2005/8/layout/radial6"/>
    <dgm:cxn modelId="{CF8CD239-510F-4B90-9FB9-A3A5423E0FB4}" type="presOf" srcId="{78E391C0-FD54-4325-AD8A-A39875390593}" destId="{7B9755B0-67B6-4ADF-BE50-1B5C625CB413}" srcOrd="0" destOrd="0" presId="urn:microsoft.com/office/officeart/2005/8/layout/radial6"/>
    <dgm:cxn modelId="{C0DD2B17-1149-4586-926D-EABA6DE5A883}" type="presOf" srcId="{83879FA5-313F-4C5F-BD5C-3FB949575FD8}" destId="{4896F93D-DF17-4121-80DA-21627A6233DC}" srcOrd="0" destOrd="0" presId="urn:microsoft.com/office/officeart/2005/8/layout/radial6"/>
    <dgm:cxn modelId="{C380EEFC-3621-4B47-9A20-53107657B107}" srcId="{625AFFC9-22D5-4EEE-B096-4444FDEFE811}" destId="{83879FA5-313F-4C5F-BD5C-3FB949575FD8}" srcOrd="0" destOrd="0" parTransId="{27644FEB-1672-4638-B443-68B3FBFE0939}" sibTransId="{AE1EA52B-C65E-41F1-88B9-1DD84279681F}"/>
    <dgm:cxn modelId="{EA337E36-8191-44B8-88E9-E61A40E068CB}" type="presOf" srcId="{6E2BD035-AD00-4F5E-A598-EFD92EA366B9}" destId="{3F629C0B-6747-4E1C-9B32-B0A1073A343E}" srcOrd="0" destOrd="0" presId="urn:microsoft.com/office/officeart/2005/8/layout/radial6"/>
    <dgm:cxn modelId="{997933A0-9195-4302-9D64-4771030D2F3F}" type="presOf" srcId="{B260798C-713F-4E9A-B028-BDCE66EEE833}" destId="{D592874C-38E4-44E1-B73B-DDE1A475825C}" srcOrd="0" destOrd="0" presId="urn:microsoft.com/office/officeart/2005/8/layout/radial6"/>
    <dgm:cxn modelId="{B47FDC54-86B4-4BF0-B422-F127B7C62442}" srcId="{83879FA5-313F-4C5F-BD5C-3FB949575FD8}" destId="{B260798C-713F-4E9A-B028-BDCE66EEE833}" srcOrd="0" destOrd="0" parTransId="{A69CAC45-EF91-4357-9C06-E5C14953839E}" sibTransId="{6E2BD035-AD00-4F5E-A598-EFD92EA366B9}"/>
    <dgm:cxn modelId="{0A5CA7EE-2821-41E1-A96C-FD982A116C6A}" type="presOf" srcId="{01D027C5-BA7A-4618-8EE3-848EBED04B01}" destId="{7B1F2544-688F-41E1-93F8-FC5FEE1A5255}" srcOrd="0" destOrd="0" presId="urn:microsoft.com/office/officeart/2005/8/layout/radial6"/>
    <dgm:cxn modelId="{B8C44EB8-BAFB-4611-91DF-CBD8C5F97A59}" srcId="{83879FA5-313F-4C5F-BD5C-3FB949575FD8}" destId="{15C6F951-5392-48EF-B101-3A838B65A07D}" srcOrd="2" destOrd="0" parTransId="{4FAE07BF-A0CB-4BA5-9AAF-5941EEF597BD}" sibTransId="{78E391C0-FD54-4325-AD8A-A39875390593}"/>
    <dgm:cxn modelId="{B339A40E-2156-49EB-97F8-38CFDE2B18DE}" srcId="{83879FA5-313F-4C5F-BD5C-3FB949575FD8}" destId="{01D027C5-BA7A-4618-8EE3-848EBED04B01}" srcOrd="1" destOrd="0" parTransId="{FDEC1D12-B29B-4FAF-BAA5-E287BFE1DC99}" sibTransId="{F7698EB3-BECC-45F8-875D-FA6C80B1EF8C}"/>
    <dgm:cxn modelId="{A4246594-D202-4D0F-9B30-BBD4F9E8F004}" type="presOf" srcId="{15C6F951-5392-48EF-B101-3A838B65A07D}" destId="{ADAAEED3-D891-4B95-9AE8-170EF189C717}" srcOrd="0" destOrd="0" presId="urn:microsoft.com/office/officeart/2005/8/layout/radial6"/>
    <dgm:cxn modelId="{318A4472-E73A-4123-AE66-FF8D3D90C78A}" type="presOf" srcId="{F7698EB3-BECC-45F8-875D-FA6C80B1EF8C}" destId="{FD1388FD-3053-41FB-8627-B0B2C9D33402}" srcOrd="0" destOrd="0" presId="urn:microsoft.com/office/officeart/2005/8/layout/radial6"/>
    <dgm:cxn modelId="{7580E9AE-058A-46FD-B418-F41EF98183B6}" type="presParOf" srcId="{9491FA49-74C1-4680-A82A-28C9492A05FF}" destId="{4896F93D-DF17-4121-80DA-21627A6233DC}" srcOrd="0" destOrd="0" presId="urn:microsoft.com/office/officeart/2005/8/layout/radial6"/>
    <dgm:cxn modelId="{3E76AEF2-5EC1-4340-B97A-5EBEC5043D1E}" type="presParOf" srcId="{9491FA49-74C1-4680-A82A-28C9492A05FF}" destId="{D592874C-38E4-44E1-B73B-DDE1A475825C}" srcOrd="1" destOrd="0" presId="urn:microsoft.com/office/officeart/2005/8/layout/radial6"/>
    <dgm:cxn modelId="{658DBE91-2507-4E15-B7EF-20BA2C604E1C}" type="presParOf" srcId="{9491FA49-74C1-4680-A82A-28C9492A05FF}" destId="{60AEB58F-37E6-4225-A6DD-854DEA480B5E}" srcOrd="2" destOrd="0" presId="urn:microsoft.com/office/officeart/2005/8/layout/radial6"/>
    <dgm:cxn modelId="{7BC8EB8C-85B0-4BAC-874A-34C6B4054AB8}" type="presParOf" srcId="{9491FA49-74C1-4680-A82A-28C9492A05FF}" destId="{3F629C0B-6747-4E1C-9B32-B0A1073A343E}" srcOrd="3" destOrd="0" presId="urn:microsoft.com/office/officeart/2005/8/layout/radial6"/>
    <dgm:cxn modelId="{DD8811EE-6E96-45AD-9900-D8A154D56E54}" type="presParOf" srcId="{9491FA49-74C1-4680-A82A-28C9492A05FF}" destId="{7B1F2544-688F-41E1-93F8-FC5FEE1A5255}" srcOrd="4" destOrd="0" presId="urn:microsoft.com/office/officeart/2005/8/layout/radial6"/>
    <dgm:cxn modelId="{8EBFC3A7-7CAE-4E1D-88CE-45FDB6239320}" type="presParOf" srcId="{9491FA49-74C1-4680-A82A-28C9492A05FF}" destId="{9EA06D48-22F8-4864-BC45-2A9749E14BEF}" srcOrd="5" destOrd="0" presId="urn:microsoft.com/office/officeart/2005/8/layout/radial6"/>
    <dgm:cxn modelId="{5D1632D1-9718-4AFE-B04E-6FC79CFE6C34}" type="presParOf" srcId="{9491FA49-74C1-4680-A82A-28C9492A05FF}" destId="{FD1388FD-3053-41FB-8627-B0B2C9D33402}" srcOrd="6" destOrd="0" presId="urn:microsoft.com/office/officeart/2005/8/layout/radial6"/>
    <dgm:cxn modelId="{E2C3B925-EA4E-4E7B-943E-42549A04DC0A}" type="presParOf" srcId="{9491FA49-74C1-4680-A82A-28C9492A05FF}" destId="{ADAAEED3-D891-4B95-9AE8-170EF189C717}" srcOrd="7" destOrd="0" presId="urn:microsoft.com/office/officeart/2005/8/layout/radial6"/>
    <dgm:cxn modelId="{D0F73D7F-22D0-4728-AEAD-CEC9FBCF2438}" type="presParOf" srcId="{9491FA49-74C1-4680-A82A-28C9492A05FF}" destId="{E1A7F713-920E-4477-9BC6-E6A6A012078E}" srcOrd="8" destOrd="0" presId="urn:microsoft.com/office/officeart/2005/8/layout/radial6"/>
    <dgm:cxn modelId="{E38472D7-54D7-43E4-BCF7-0EC51D0A795D}" type="presParOf" srcId="{9491FA49-74C1-4680-A82A-28C9492A05FF}" destId="{7B9755B0-67B6-4ADF-BE50-1B5C625CB413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74293A-8B59-41E0-B5D0-E5EA7662FB2E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</dgm:pt>
    <dgm:pt modelId="{A1A4E35F-41CF-408D-9D9E-C6CC49E425C8}">
      <dgm:prSet phldrT="[Текст]" custT="1"/>
      <dgm:spPr/>
      <dgm:t>
        <a:bodyPr/>
        <a:lstStyle/>
        <a:p>
          <a:r>
            <a:rPr lang="ru-RU" sz="1600" b="1" dirty="0" smtClean="0"/>
            <a:t>Относительное преимущество,</a:t>
          </a:r>
        </a:p>
        <a:p>
          <a:r>
            <a:rPr lang="ru-RU" sz="1600" b="1" dirty="0" smtClean="0"/>
            <a:t>Очевидность результатов использования</a:t>
          </a:r>
          <a:endParaRPr lang="ru-RU" sz="1600" b="1" dirty="0"/>
        </a:p>
      </dgm:t>
    </dgm:pt>
    <dgm:pt modelId="{B816C1CB-559D-4CFA-A6AC-F860006C06AD}" type="parTrans" cxnId="{6E106381-0543-4835-9085-0AA151A9FA5B}">
      <dgm:prSet/>
      <dgm:spPr/>
      <dgm:t>
        <a:bodyPr/>
        <a:lstStyle/>
        <a:p>
          <a:endParaRPr lang="ru-RU" sz="1600" b="1"/>
        </a:p>
      </dgm:t>
    </dgm:pt>
    <dgm:pt modelId="{E231E78C-B6F6-4071-9496-D8068689FA9A}" type="sibTrans" cxnId="{6E106381-0543-4835-9085-0AA151A9FA5B}">
      <dgm:prSet/>
      <dgm:spPr/>
      <dgm:t>
        <a:bodyPr/>
        <a:lstStyle/>
        <a:p>
          <a:endParaRPr lang="ru-RU" sz="1600" b="1"/>
        </a:p>
      </dgm:t>
    </dgm:pt>
    <dgm:pt modelId="{B5313DEC-C343-4251-A580-234311A55392}">
      <dgm:prSet phldrT="[Текст]" custT="1"/>
      <dgm:spPr/>
      <dgm:t>
        <a:bodyPr/>
        <a:lstStyle/>
        <a:p>
          <a:r>
            <a:rPr lang="ru-RU" sz="1600" b="1" dirty="0" smtClean="0"/>
            <a:t>Совместимость</a:t>
          </a:r>
        </a:p>
        <a:p>
          <a:r>
            <a:rPr lang="ru-RU" sz="1200" b="1" dirty="0" smtClean="0"/>
            <a:t>(с ценностями, нормами права, инфраструктурой)</a:t>
          </a:r>
          <a:endParaRPr lang="ru-RU" sz="1200" b="1" dirty="0"/>
        </a:p>
      </dgm:t>
    </dgm:pt>
    <dgm:pt modelId="{20E1794B-6BBA-470A-81D3-3699C69DED94}" type="parTrans" cxnId="{C44A8753-16B6-45B5-A7DB-D62694D06DB5}">
      <dgm:prSet/>
      <dgm:spPr/>
      <dgm:t>
        <a:bodyPr/>
        <a:lstStyle/>
        <a:p>
          <a:endParaRPr lang="ru-RU" sz="1600" b="1"/>
        </a:p>
      </dgm:t>
    </dgm:pt>
    <dgm:pt modelId="{00F469F8-43A3-45F1-AE56-08E8A50790A4}" type="sibTrans" cxnId="{C44A8753-16B6-45B5-A7DB-D62694D06DB5}">
      <dgm:prSet/>
      <dgm:spPr/>
      <dgm:t>
        <a:bodyPr/>
        <a:lstStyle/>
        <a:p>
          <a:endParaRPr lang="ru-RU" sz="1600" b="1"/>
        </a:p>
      </dgm:t>
    </dgm:pt>
    <dgm:pt modelId="{88F19CCE-317A-4867-8ADD-81C6833B428C}">
      <dgm:prSet phldrT="[Текст]" custT="1"/>
      <dgm:spPr/>
      <dgm:t>
        <a:bodyPr/>
        <a:lstStyle/>
        <a:p>
          <a:r>
            <a:rPr lang="ru-RU" sz="1600" b="1" dirty="0" smtClean="0"/>
            <a:t>Возможность испытать продукт</a:t>
          </a:r>
          <a:endParaRPr lang="ru-RU" sz="1600" b="1" dirty="0"/>
        </a:p>
      </dgm:t>
    </dgm:pt>
    <dgm:pt modelId="{1A21EE1E-D1FB-4E3A-B7FF-10EEAF984E03}" type="parTrans" cxnId="{8BB22C07-8FAE-4AFD-B1B8-91CF74569BFF}">
      <dgm:prSet/>
      <dgm:spPr/>
      <dgm:t>
        <a:bodyPr/>
        <a:lstStyle/>
        <a:p>
          <a:endParaRPr lang="ru-RU" sz="1600" b="1"/>
        </a:p>
      </dgm:t>
    </dgm:pt>
    <dgm:pt modelId="{812F0E2A-484B-40BA-B09B-BF3C287A9D60}" type="sibTrans" cxnId="{8BB22C07-8FAE-4AFD-B1B8-91CF74569BFF}">
      <dgm:prSet/>
      <dgm:spPr/>
      <dgm:t>
        <a:bodyPr/>
        <a:lstStyle/>
        <a:p>
          <a:endParaRPr lang="ru-RU" sz="1600" b="1"/>
        </a:p>
      </dgm:t>
    </dgm:pt>
    <dgm:pt modelId="{A22598C6-BE83-480C-B84F-EB331F46046E}">
      <dgm:prSet phldrT="[Текст]" custT="1"/>
      <dgm:spPr/>
      <dgm:t>
        <a:bodyPr/>
        <a:lstStyle/>
        <a:p>
          <a:r>
            <a:rPr lang="ru-RU" sz="1600" b="1" dirty="0" smtClean="0"/>
            <a:t>Сложность</a:t>
          </a:r>
          <a:endParaRPr lang="ru-RU" sz="1600" b="1" dirty="0"/>
        </a:p>
      </dgm:t>
    </dgm:pt>
    <dgm:pt modelId="{61E771F2-8167-41EE-9537-385CCB3421AA}" type="parTrans" cxnId="{A5A0DF8F-9164-4EB4-9473-D0188CE2F0D0}">
      <dgm:prSet/>
      <dgm:spPr/>
      <dgm:t>
        <a:bodyPr/>
        <a:lstStyle/>
        <a:p>
          <a:endParaRPr lang="ru-RU" sz="1600" b="1"/>
        </a:p>
      </dgm:t>
    </dgm:pt>
    <dgm:pt modelId="{BA428E5F-C4BC-475E-9263-1E948043B8F1}" type="sibTrans" cxnId="{A5A0DF8F-9164-4EB4-9473-D0188CE2F0D0}">
      <dgm:prSet/>
      <dgm:spPr/>
      <dgm:t>
        <a:bodyPr/>
        <a:lstStyle/>
        <a:p>
          <a:endParaRPr lang="ru-RU" sz="1600" b="1"/>
        </a:p>
      </dgm:t>
    </dgm:pt>
    <dgm:pt modelId="{2CC8E4CA-A3A7-4897-802C-C8C441088604}">
      <dgm:prSet phldrT="[Текст]" custT="1"/>
      <dgm:spPr/>
      <dgm:t>
        <a:bodyPr/>
        <a:lstStyle/>
        <a:p>
          <a:r>
            <a:rPr lang="ru-RU" sz="1600" b="1" dirty="0" smtClean="0"/>
            <a:t>Коммуникабельность</a:t>
          </a:r>
        </a:p>
        <a:p>
          <a:endParaRPr lang="ru-RU" sz="1600" b="1" dirty="0"/>
        </a:p>
      </dgm:t>
    </dgm:pt>
    <dgm:pt modelId="{1BC9FC40-6647-4DCE-AFD0-0AD42FBFCADE}" type="parTrans" cxnId="{159A09DA-F766-4A78-AF87-DF97106C8D01}">
      <dgm:prSet/>
      <dgm:spPr/>
      <dgm:t>
        <a:bodyPr/>
        <a:lstStyle/>
        <a:p>
          <a:endParaRPr lang="ru-RU" sz="1600" b="1"/>
        </a:p>
      </dgm:t>
    </dgm:pt>
    <dgm:pt modelId="{9128B013-1C18-42C8-B102-A727555A1B1C}" type="sibTrans" cxnId="{159A09DA-F766-4A78-AF87-DF97106C8D01}">
      <dgm:prSet/>
      <dgm:spPr/>
      <dgm:t>
        <a:bodyPr/>
        <a:lstStyle/>
        <a:p>
          <a:endParaRPr lang="ru-RU" sz="1600" b="1"/>
        </a:p>
      </dgm:t>
    </dgm:pt>
    <dgm:pt modelId="{3B1DD249-B3E3-4BAE-852E-E325D502200C}" type="pres">
      <dgm:prSet presAssocID="{5F74293A-8B59-41E0-B5D0-E5EA7662FB2E}" presName="compositeShape" presStyleCnt="0">
        <dgm:presLayoutVars>
          <dgm:dir/>
          <dgm:resizeHandles/>
        </dgm:presLayoutVars>
      </dgm:prSet>
      <dgm:spPr/>
    </dgm:pt>
    <dgm:pt modelId="{170DEA12-EEF7-41C3-975D-2F814F6038F7}" type="pres">
      <dgm:prSet presAssocID="{5F74293A-8B59-41E0-B5D0-E5EA7662FB2E}" presName="pyramid" presStyleLbl="node1" presStyleIdx="0" presStyleCnt="1"/>
      <dgm:spPr/>
    </dgm:pt>
    <dgm:pt modelId="{3676DEF4-1F3D-4F04-B043-F1C2203CBD4E}" type="pres">
      <dgm:prSet presAssocID="{5F74293A-8B59-41E0-B5D0-E5EA7662FB2E}" presName="theList" presStyleCnt="0"/>
      <dgm:spPr/>
    </dgm:pt>
    <dgm:pt modelId="{694221FE-6D0E-4978-85BD-5D27406F1343}" type="pres">
      <dgm:prSet presAssocID="{A1A4E35F-41CF-408D-9D9E-C6CC49E425C8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215D8-8AB1-431B-BF51-4DADA3BADA69}" type="pres">
      <dgm:prSet presAssocID="{A1A4E35F-41CF-408D-9D9E-C6CC49E425C8}" presName="aSpace" presStyleCnt="0"/>
      <dgm:spPr/>
    </dgm:pt>
    <dgm:pt modelId="{26B980C8-FC23-4D67-BD9C-E6C81367A469}" type="pres">
      <dgm:prSet presAssocID="{B5313DEC-C343-4251-A580-234311A55392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733B3-A6CF-47AF-BD2C-7D07E7CA27FB}" type="pres">
      <dgm:prSet presAssocID="{B5313DEC-C343-4251-A580-234311A55392}" presName="aSpace" presStyleCnt="0"/>
      <dgm:spPr/>
    </dgm:pt>
    <dgm:pt modelId="{756405A2-6018-49CA-ABAE-56E7C4000E38}" type="pres">
      <dgm:prSet presAssocID="{A22598C6-BE83-480C-B84F-EB331F46046E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3E285-B324-4C0B-B61E-E8253D91E151}" type="pres">
      <dgm:prSet presAssocID="{A22598C6-BE83-480C-B84F-EB331F46046E}" presName="aSpace" presStyleCnt="0"/>
      <dgm:spPr/>
    </dgm:pt>
    <dgm:pt modelId="{756F0A25-B587-4F60-A8B6-C54EB143102C}" type="pres">
      <dgm:prSet presAssocID="{88F19CCE-317A-4867-8ADD-81C6833B428C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AB3E9-640D-4C74-BFE2-F50629277545}" type="pres">
      <dgm:prSet presAssocID="{88F19CCE-317A-4867-8ADD-81C6833B428C}" presName="aSpace" presStyleCnt="0"/>
      <dgm:spPr/>
    </dgm:pt>
    <dgm:pt modelId="{757A1E51-361D-42FC-87B7-59E3C8036B1C}" type="pres">
      <dgm:prSet presAssocID="{2CC8E4CA-A3A7-4897-802C-C8C441088604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9A6F9-4121-4D13-908C-FFD84BFC6791}" type="pres">
      <dgm:prSet presAssocID="{2CC8E4CA-A3A7-4897-802C-C8C441088604}" presName="aSpace" presStyleCnt="0"/>
      <dgm:spPr/>
    </dgm:pt>
  </dgm:ptLst>
  <dgm:cxnLst>
    <dgm:cxn modelId="{159A09DA-F766-4A78-AF87-DF97106C8D01}" srcId="{5F74293A-8B59-41E0-B5D0-E5EA7662FB2E}" destId="{2CC8E4CA-A3A7-4897-802C-C8C441088604}" srcOrd="4" destOrd="0" parTransId="{1BC9FC40-6647-4DCE-AFD0-0AD42FBFCADE}" sibTransId="{9128B013-1C18-42C8-B102-A727555A1B1C}"/>
    <dgm:cxn modelId="{C44A8753-16B6-45B5-A7DB-D62694D06DB5}" srcId="{5F74293A-8B59-41E0-B5D0-E5EA7662FB2E}" destId="{B5313DEC-C343-4251-A580-234311A55392}" srcOrd="1" destOrd="0" parTransId="{20E1794B-6BBA-470A-81D3-3699C69DED94}" sibTransId="{00F469F8-43A3-45F1-AE56-08E8A50790A4}"/>
    <dgm:cxn modelId="{A5A0DF8F-9164-4EB4-9473-D0188CE2F0D0}" srcId="{5F74293A-8B59-41E0-B5D0-E5EA7662FB2E}" destId="{A22598C6-BE83-480C-B84F-EB331F46046E}" srcOrd="2" destOrd="0" parTransId="{61E771F2-8167-41EE-9537-385CCB3421AA}" sibTransId="{BA428E5F-C4BC-475E-9263-1E948043B8F1}"/>
    <dgm:cxn modelId="{81A2C996-AD0E-41ED-98A7-AE3F0AB255D7}" type="presOf" srcId="{5F74293A-8B59-41E0-B5D0-E5EA7662FB2E}" destId="{3B1DD249-B3E3-4BAE-852E-E325D502200C}" srcOrd="0" destOrd="0" presId="urn:microsoft.com/office/officeart/2005/8/layout/pyramid2"/>
    <dgm:cxn modelId="{C7FAFAF2-87A5-4FCF-9538-3A8166FE8451}" type="presOf" srcId="{A1A4E35F-41CF-408D-9D9E-C6CC49E425C8}" destId="{694221FE-6D0E-4978-85BD-5D27406F1343}" srcOrd="0" destOrd="0" presId="urn:microsoft.com/office/officeart/2005/8/layout/pyramid2"/>
    <dgm:cxn modelId="{DE2A5CD8-E953-4034-B23D-26EAA6B318D0}" type="presOf" srcId="{B5313DEC-C343-4251-A580-234311A55392}" destId="{26B980C8-FC23-4D67-BD9C-E6C81367A469}" srcOrd="0" destOrd="0" presId="urn:microsoft.com/office/officeart/2005/8/layout/pyramid2"/>
    <dgm:cxn modelId="{6E106381-0543-4835-9085-0AA151A9FA5B}" srcId="{5F74293A-8B59-41E0-B5D0-E5EA7662FB2E}" destId="{A1A4E35F-41CF-408D-9D9E-C6CC49E425C8}" srcOrd="0" destOrd="0" parTransId="{B816C1CB-559D-4CFA-A6AC-F860006C06AD}" sibTransId="{E231E78C-B6F6-4071-9496-D8068689FA9A}"/>
    <dgm:cxn modelId="{72C19296-8DEE-4C3A-9BA8-B1A0B7955E01}" type="presOf" srcId="{2CC8E4CA-A3A7-4897-802C-C8C441088604}" destId="{757A1E51-361D-42FC-87B7-59E3C8036B1C}" srcOrd="0" destOrd="0" presId="urn:microsoft.com/office/officeart/2005/8/layout/pyramid2"/>
    <dgm:cxn modelId="{A2B6A895-B586-47E6-9A7F-DBFB7A626AEE}" type="presOf" srcId="{88F19CCE-317A-4867-8ADD-81C6833B428C}" destId="{756F0A25-B587-4F60-A8B6-C54EB143102C}" srcOrd="0" destOrd="0" presId="urn:microsoft.com/office/officeart/2005/8/layout/pyramid2"/>
    <dgm:cxn modelId="{E3C549D0-7875-4B70-9DDC-47C6A61FCAA3}" type="presOf" srcId="{A22598C6-BE83-480C-B84F-EB331F46046E}" destId="{756405A2-6018-49CA-ABAE-56E7C4000E38}" srcOrd="0" destOrd="0" presId="urn:microsoft.com/office/officeart/2005/8/layout/pyramid2"/>
    <dgm:cxn modelId="{8BB22C07-8FAE-4AFD-B1B8-91CF74569BFF}" srcId="{5F74293A-8B59-41E0-B5D0-E5EA7662FB2E}" destId="{88F19CCE-317A-4867-8ADD-81C6833B428C}" srcOrd="3" destOrd="0" parTransId="{1A21EE1E-D1FB-4E3A-B7FF-10EEAF984E03}" sibTransId="{812F0E2A-484B-40BA-B09B-BF3C287A9D60}"/>
    <dgm:cxn modelId="{5F1A9B53-5EE0-46FC-B20D-BCEC8BE9B079}" type="presParOf" srcId="{3B1DD249-B3E3-4BAE-852E-E325D502200C}" destId="{170DEA12-EEF7-41C3-975D-2F814F6038F7}" srcOrd="0" destOrd="0" presId="urn:microsoft.com/office/officeart/2005/8/layout/pyramid2"/>
    <dgm:cxn modelId="{873F7899-727A-474C-8E97-78DFDB81EB2A}" type="presParOf" srcId="{3B1DD249-B3E3-4BAE-852E-E325D502200C}" destId="{3676DEF4-1F3D-4F04-B043-F1C2203CBD4E}" srcOrd="1" destOrd="0" presId="urn:microsoft.com/office/officeart/2005/8/layout/pyramid2"/>
    <dgm:cxn modelId="{A9DB24D4-C344-47E0-8014-3B2260E67CFF}" type="presParOf" srcId="{3676DEF4-1F3D-4F04-B043-F1C2203CBD4E}" destId="{694221FE-6D0E-4978-85BD-5D27406F1343}" srcOrd="0" destOrd="0" presId="urn:microsoft.com/office/officeart/2005/8/layout/pyramid2"/>
    <dgm:cxn modelId="{9DDD985B-32C0-4662-BCAC-E6E9F4C039B2}" type="presParOf" srcId="{3676DEF4-1F3D-4F04-B043-F1C2203CBD4E}" destId="{D29215D8-8AB1-431B-BF51-4DADA3BADA69}" srcOrd="1" destOrd="0" presId="urn:microsoft.com/office/officeart/2005/8/layout/pyramid2"/>
    <dgm:cxn modelId="{33361A18-5D9B-4856-B9F0-9791281CB9DC}" type="presParOf" srcId="{3676DEF4-1F3D-4F04-B043-F1C2203CBD4E}" destId="{26B980C8-FC23-4D67-BD9C-E6C81367A469}" srcOrd="2" destOrd="0" presId="urn:microsoft.com/office/officeart/2005/8/layout/pyramid2"/>
    <dgm:cxn modelId="{F4BE7E48-F413-45A4-87EF-73641E0FEBB9}" type="presParOf" srcId="{3676DEF4-1F3D-4F04-B043-F1C2203CBD4E}" destId="{B1F733B3-A6CF-47AF-BD2C-7D07E7CA27FB}" srcOrd="3" destOrd="0" presId="urn:microsoft.com/office/officeart/2005/8/layout/pyramid2"/>
    <dgm:cxn modelId="{A9B99F4F-1AD6-4EF4-89FD-8E0862F7079B}" type="presParOf" srcId="{3676DEF4-1F3D-4F04-B043-F1C2203CBD4E}" destId="{756405A2-6018-49CA-ABAE-56E7C4000E38}" srcOrd="4" destOrd="0" presId="urn:microsoft.com/office/officeart/2005/8/layout/pyramid2"/>
    <dgm:cxn modelId="{EC77FB78-DE9A-4929-85F9-A9283E695F80}" type="presParOf" srcId="{3676DEF4-1F3D-4F04-B043-F1C2203CBD4E}" destId="{4853E285-B324-4C0B-B61E-E8253D91E151}" srcOrd="5" destOrd="0" presId="urn:microsoft.com/office/officeart/2005/8/layout/pyramid2"/>
    <dgm:cxn modelId="{24E0934E-7324-49A1-8917-B474DEB114DA}" type="presParOf" srcId="{3676DEF4-1F3D-4F04-B043-F1C2203CBD4E}" destId="{756F0A25-B587-4F60-A8B6-C54EB143102C}" srcOrd="6" destOrd="0" presId="urn:microsoft.com/office/officeart/2005/8/layout/pyramid2"/>
    <dgm:cxn modelId="{70EA0493-A622-4BAB-ACFF-26AFB329DFF7}" type="presParOf" srcId="{3676DEF4-1F3D-4F04-B043-F1C2203CBD4E}" destId="{7E4AB3E9-640D-4C74-BFE2-F50629277545}" srcOrd="7" destOrd="0" presId="urn:microsoft.com/office/officeart/2005/8/layout/pyramid2"/>
    <dgm:cxn modelId="{0829CDEE-E339-45E1-A4E3-301359870C05}" type="presParOf" srcId="{3676DEF4-1F3D-4F04-B043-F1C2203CBD4E}" destId="{757A1E51-361D-42FC-87B7-59E3C8036B1C}" srcOrd="8" destOrd="0" presId="urn:microsoft.com/office/officeart/2005/8/layout/pyramid2"/>
    <dgm:cxn modelId="{603AAAB2-BF49-4A5C-ACFB-8E265CD31EC8}" type="presParOf" srcId="{3676DEF4-1F3D-4F04-B043-F1C2203CBD4E}" destId="{D519A6F9-4121-4D13-908C-FFD84BFC6791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285F6C-37E1-430A-8ED5-011BFFD7AF35}" type="doc">
      <dgm:prSet loTypeId="urn:microsoft.com/office/officeart/2005/8/layout/bList2#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C9FC4BB-4311-4664-AC53-57CCECC8376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 smtClean="0"/>
            <a:t>Научные </a:t>
          </a:r>
        </a:p>
        <a:p>
          <a:pPr>
            <a:spcAft>
              <a:spcPts val="0"/>
            </a:spcAft>
          </a:pPr>
          <a:r>
            <a:rPr lang="ru-RU" sz="1600" b="1" dirty="0" smtClean="0"/>
            <a:t>и научно-исследовательские  организации</a:t>
          </a:r>
          <a:endParaRPr lang="ru-RU" sz="1600" b="1" dirty="0"/>
        </a:p>
      </dgm:t>
    </dgm:pt>
    <dgm:pt modelId="{0A5DDDC3-799F-476A-9A6E-E504DB25775C}" type="parTrans" cxnId="{FC0CA79B-436B-4D67-BC7C-C9A2782D0742}">
      <dgm:prSet/>
      <dgm:spPr/>
      <dgm:t>
        <a:bodyPr/>
        <a:lstStyle/>
        <a:p>
          <a:endParaRPr lang="ru-RU"/>
        </a:p>
      </dgm:t>
    </dgm:pt>
    <dgm:pt modelId="{E403817D-E42A-4A92-A01A-C5C1200CFB57}" type="sibTrans" cxnId="{FC0CA79B-436B-4D67-BC7C-C9A2782D0742}">
      <dgm:prSet/>
      <dgm:spPr/>
      <dgm:t>
        <a:bodyPr/>
        <a:lstStyle/>
        <a:p>
          <a:endParaRPr lang="ru-RU"/>
        </a:p>
      </dgm:t>
    </dgm:pt>
    <dgm:pt modelId="{41E41921-27E8-40FE-BACC-E006D11FD2EA}">
      <dgm:prSet phldrT="[Текст]" phldr="1"/>
      <dgm:spPr/>
      <dgm:t>
        <a:bodyPr/>
        <a:lstStyle/>
        <a:p>
          <a:endParaRPr lang="ru-RU"/>
        </a:p>
      </dgm:t>
    </dgm:pt>
    <dgm:pt modelId="{B3AA51A4-33FB-4E9D-A3C8-AD3D4F1F3681}" type="parTrans" cxnId="{9CE8FB73-944E-4B45-BB27-CE37ED3D47F7}">
      <dgm:prSet/>
      <dgm:spPr/>
      <dgm:t>
        <a:bodyPr/>
        <a:lstStyle/>
        <a:p>
          <a:endParaRPr lang="ru-RU"/>
        </a:p>
      </dgm:t>
    </dgm:pt>
    <dgm:pt modelId="{39204704-7A54-4C27-8DF8-07C311BAF479}" type="sibTrans" cxnId="{9CE8FB73-944E-4B45-BB27-CE37ED3D47F7}">
      <dgm:prSet/>
      <dgm:spPr/>
      <dgm:t>
        <a:bodyPr/>
        <a:lstStyle/>
        <a:p>
          <a:endParaRPr lang="ru-RU"/>
        </a:p>
      </dgm:t>
    </dgm:pt>
    <dgm:pt modelId="{C6B9B531-5C54-4FA2-B964-D2BE49C21500}">
      <dgm:prSet phldrT="[Текст]" custT="1"/>
      <dgm:spPr/>
      <dgm:t>
        <a:bodyPr/>
        <a:lstStyle/>
        <a:p>
          <a:r>
            <a:rPr lang="ru-RU" sz="1600" b="1" dirty="0" smtClean="0"/>
            <a:t>Венчурные организации</a:t>
          </a:r>
          <a:endParaRPr lang="ru-RU" sz="1600" b="1" dirty="0"/>
        </a:p>
      </dgm:t>
    </dgm:pt>
    <dgm:pt modelId="{591CE1C5-B546-4D58-BFDF-3D9C26670CD4}" type="parTrans" cxnId="{B6AB8D9D-14AC-4F9C-B51D-AFEFE6A69706}">
      <dgm:prSet/>
      <dgm:spPr/>
      <dgm:t>
        <a:bodyPr/>
        <a:lstStyle/>
        <a:p>
          <a:endParaRPr lang="ru-RU"/>
        </a:p>
      </dgm:t>
    </dgm:pt>
    <dgm:pt modelId="{126DF99E-B064-4F2C-B7B7-1008D9D42F06}" type="sibTrans" cxnId="{B6AB8D9D-14AC-4F9C-B51D-AFEFE6A69706}">
      <dgm:prSet/>
      <dgm:spPr/>
      <dgm:t>
        <a:bodyPr/>
        <a:lstStyle/>
        <a:p>
          <a:endParaRPr lang="ru-RU"/>
        </a:p>
      </dgm:t>
    </dgm:pt>
    <dgm:pt modelId="{E1426419-BA08-4B9F-8DDB-CB711CDE4C96}">
      <dgm:prSet phldrT="[Текст]" phldr="1"/>
      <dgm:spPr/>
      <dgm:t>
        <a:bodyPr/>
        <a:lstStyle/>
        <a:p>
          <a:endParaRPr lang="ru-RU" dirty="0"/>
        </a:p>
      </dgm:t>
    </dgm:pt>
    <dgm:pt modelId="{4EF77014-1377-49D5-95A6-F5CE7A300CE2}" type="parTrans" cxnId="{99690715-340B-4E10-B8FE-95DA50ACEB74}">
      <dgm:prSet/>
      <dgm:spPr/>
      <dgm:t>
        <a:bodyPr/>
        <a:lstStyle/>
        <a:p>
          <a:endParaRPr lang="ru-RU"/>
        </a:p>
      </dgm:t>
    </dgm:pt>
    <dgm:pt modelId="{F5D25932-9AF7-4B7D-87D2-39B3780EDEBB}" type="sibTrans" cxnId="{99690715-340B-4E10-B8FE-95DA50ACEB74}">
      <dgm:prSet/>
      <dgm:spPr/>
      <dgm:t>
        <a:bodyPr/>
        <a:lstStyle/>
        <a:p>
          <a:endParaRPr lang="ru-RU"/>
        </a:p>
      </dgm:t>
    </dgm:pt>
    <dgm:pt modelId="{34A6F576-EF99-4BC5-B229-68E279F40E15}">
      <dgm:prSet phldrT="[Текст]" custT="1"/>
      <dgm:spPr/>
      <dgm:t>
        <a:bodyPr/>
        <a:lstStyle/>
        <a:p>
          <a:r>
            <a:rPr lang="ru-RU" sz="1600" b="1" dirty="0" smtClean="0"/>
            <a:t>Производственные предприятия</a:t>
          </a:r>
          <a:endParaRPr lang="ru-RU" sz="1600" b="1" dirty="0"/>
        </a:p>
      </dgm:t>
    </dgm:pt>
    <dgm:pt modelId="{E4D99856-5082-49E2-81E5-7CC0B09ECD12}" type="parTrans" cxnId="{FAECD29B-60DB-4176-A177-7A1F7B737A45}">
      <dgm:prSet/>
      <dgm:spPr/>
      <dgm:t>
        <a:bodyPr/>
        <a:lstStyle/>
        <a:p>
          <a:endParaRPr lang="ru-RU"/>
        </a:p>
      </dgm:t>
    </dgm:pt>
    <dgm:pt modelId="{00DA9EA1-A0BC-43E8-82B2-225849037D41}" type="sibTrans" cxnId="{FAECD29B-60DB-4176-A177-7A1F7B737A45}">
      <dgm:prSet/>
      <dgm:spPr/>
      <dgm:t>
        <a:bodyPr/>
        <a:lstStyle/>
        <a:p>
          <a:endParaRPr lang="ru-RU"/>
        </a:p>
      </dgm:t>
    </dgm:pt>
    <dgm:pt modelId="{552CF40D-3CF6-450A-A91E-BB487C761A61}">
      <dgm:prSet phldrT="[Текст]"/>
      <dgm:spPr/>
      <dgm:t>
        <a:bodyPr/>
        <a:lstStyle/>
        <a:p>
          <a:endParaRPr lang="ru-RU" dirty="0" smtClean="0"/>
        </a:p>
      </dgm:t>
    </dgm:pt>
    <dgm:pt modelId="{76ADBCA5-C3C5-439E-9450-01751E4D3E22}" type="sibTrans" cxnId="{F4BCDFFE-B685-48CA-BBBC-841A5EEFB76A}">
      <dgm:prSet/>
      <dgm:spPr/>
      <dgm:t>
        <a:bodyPr/>
        <a:lstStyle/>
        <a:p>
          <a:endParaRPr lang="ru-RU"/>
        </a:p>
      </dgm:t>
    </dgm:pt>
    <dgm:pt modelId="{9CD16094-F284-4D7C-9FB6-9CF374310495}" type="parTrans" cxnId="{F4BCDFFE-B685-48CA-BBBC-841A5EEFB76A}">
      <dgm:prSet/>
      <dgm:spPr/>
      <dgm:t>
        <a:bodyPr/>
        <a:lstStyle/>
        <a:p>
          <a:endParaRPr lang="ru-RU"/>
        </a:p>
      </dgm:t>
    </dgm:pt>
    <dgm:pt modelId="{A6F6E967-FFDB-47A8-8BBD-39CBA473A219}">
      <dgm:prSet phldrT="[Текст]"/>
      <dgm:spPr/>
      <dgm:t>
        <a:bodyPr/>
        <a:lstStyle/>
        <a:p>
          <a:endParaRPr lang="ru-RU" dirty="0"/>
        </a:p>
      </dgm:t>
    </dgm:pt>
    <dgm:pt modelId="{7EBFF2A1-9873-4A71-B969-4BA2EF0D7EA2}" type="parTrans" cxnId="{7DD6FC1E-0B48-4171-B321-AC2AE9274EDD}">
      <dgm:prSet/>
      <dgm:spPr/>
      <dgm:t>
        <a:bodyPr/>
        <a:lstStyle/>
        <a:p>
          <a:endParaRPr lang="ru-RU"/>
        </a:p>
      </dgm:t>
    </dgm:pt>
    <dgm:pt modelId="{E645C249-A242-4A26-8169-63AB82B05B90}" type="sibTrans" cxnId="{7DD6FC1E-0B48-4171-B321-AC2AE9274EDD}">
      <dgm:prSet/>
      <dgm:spPr/>
      <dgm:t>
        <a:bodyPr/>
        <a:lstStyle/>
        <a:p>
          <a:endParaRPr lang="ru-RU"/>
        </a:p>
      </dgm:t>
    </dgm:pt>
    <dgm:pt modelId="{8A780AC5-9AEA-40C1-A9A3-25D6D8E45E3F}">
      <dgm:prSet custT="1"/>
      <dgm:spPr/>
      <dgm:t>
        <a:bodyPr/>
        <a:lstStyle/>
        <a:p>
          <a:r>
            <a:rPr lang="ru-RU" sz="1200" b="1" dirty="0" smtClean="0"/>
            <a:t>Комплексные (специализированные) инновационные предприятия, посредники:</a:t>
          </a:r>
          <a:endParaRPr lang="ru-RU" sz="1200" b="1" dirty="0"/>
        </a:p>
      </dgm:t>
    </dgm:pt>
    <dgm:pt modelId="{5A6FF4D8-D779-4E4C-92B9-F84E77057C86}" type="parTrans" cxnId="{AF069B04-8B0A-427A-AB32-2C12370111D9}">
      <dgm:prSet/>
      <dgm:spPr/>
      <dgm:t>
        <a:bodyPr/>
        <a:lstStyle/>
        <a:p>
          <a:endParaRPr lang="ru-RU"/>
        </a:p>
      </dgm:t>
    </dgm:pt>
    <dgm:pt modelId="{7AA53370-F86F-408B-9B63-56BDA9E1C135}" type="sibTrans" cxnId="{AF069B04-8B0A-427A-AB32-2C12370111D9}">
      <dgm:prSet/>
      <dgm:spPr/>
      <dgm:t>
        <a:bodyPr/>
        <a:lstStyle/>
        <a:p>
          <a:endParaRPr lang="ru-RU"/>
        </a:p>
      </dgm:t>
    </dgm:pt>
    <dgm:pt modelId="{275045C1-292A-487E-A0A1-CDF2CF3D9E2E}">
      <dgm:prSet/>
      <dgm:spPr/>
      <dgm:t>
        <a:bodyPr/>
        <a:lstStyle/>
        <a:p>
          <a:r>
            <a:rPr lang="ru-RU" sz="1100" dirty="0" smtClean="0"/>
            <a:t>Технопарки;</a:t>
          </a:r>
          <a:endParaRPr lang="ru-RU" sz="1100" dirty="0"/>
        </a:p>
      </dgm:t>
    </dgm:pt>
    <dgm:pt modelId="{6FE22920-4AD0-4B95-83AB-68A7CBB368D5}" type="parTrans" cxnId="{61B82969-1C70-4D3C-950B-B11132B393FB}">
      <dgm:prSet/>
      <dgm:spPr/>
      <dgm:t>
        <a:bodyPr/>
        <a:lstStyle/>
        <a:p>
          <a:endParaRPr lang="ru-RU"/>
        </a:p>
      </dgm:t>
    </dgm:pt>
    <dgm:pt modelId="{D3D4C027-41B0-40F6-8186-2E0A29C74F36}" type="sibTrans" cxnId="{61B82969-1C70-4D3C-950B-B11132B393FB}">
      <dgm:prSet/>
      <dgm:spPr/>
      <dgm:t>
        <a:bodyPr/>
        <a:lstStyle/>
        <a:p>
          <a:endParaRPr lang="ru-RU"/>
        </a:p>
      </dgm:t>
    </dgm:pt>
    <dgm:pt modelId="{8BEEAB84-AF61-40A3-84F2-A8A4F54C4247}">
      <dgm:prSet/>
      <dgm:spPr/>
      <dgm:t>
        <a:bodyPr/>
        <a:lstStyle/>
        <a:p>
          <a:r>
            <a:rPr lang="ru-RU" sz="1100" dirty="0" smtClean="0"/>
            <a:t>Бизнес-акселераторы;</a:t>
          </a:r>
          <a:endParaRPr lang="ru-RU" sz="1100" dirty="0"/>
        </a:p>
      </dgm:t>
    </dgm:pt>
    <dgm:pt modelId="{B8B8C90F-1EDF-4E11-8C33-9B0CA8AC4D71}" type="parTrans" cxnId="{676DB733-00D2-4055-A57F-AC8E85008D53}">
      <dgm:prSet/>
      <dgm:spPr/>
      <dgm:t>
        <a:bodyPr/>
        <a:lstStyle/>
        <a:p>
          <a:endParaRPr lang="ru-RU"/>
        </a:p>
      </dgm:t>
    </dgm:pt>
    <dgm:pt modelId="{87D82386-2185-4267-AA50-9B4FD73E948C}" type="sibTrans" cxnId="{676DB733-00D2-4055-A57F-AC8E85008D53}">
      <dgm:prSet/>
      <dgm:spPr/>
      <dgm:t>
        <a:bodyPr/>
        <a:lstStyle/>
        <a:p>
          <a:endParaRPr lang="ru-RU"/>
        </a:p>
      </dgm:t>
    </dgm:pt>
    <dgm:pt modelId="{89BB7F18-F37C-4FBF-8911-42379D144944}">
      <dgm:prSet/>
      <dgm:spPr/>
      <dgm:t>
        <a:bodyPr/>
        <a:lstStyle/>
        <a:p>
          <a:endParaRPr lang="ru-RU" sz="1100" dirty="0"/>
        </a:p>
      </dgm:t>
    </dgm:pt>
    <dgm:pt modelId="{35C4C99E-B7F2-4081-B6A2-EC5890F6BBAC}" type="parTrans" cxnId="{77199839-90DB-4068-8592-9CBC613C34FF}">
      <dgm:prSet/>
      <dgm:spPr/>
      <dgm:t>
        <a:bodyPr/>
        <a:lstStyle/>
        <a:p>
          <a:endParaRPr lang="ru-RU"/>
        </a:p>
      </dgm:t>
    </dgm:pt>
    <dgm:pt modelId="{8F6C3137-5396-4BD4-A171-41ADD3554E6C}" type="sibTrans" cxnId="{77199839-90DB-4068-8592-9CBC613C34FF}">
      <dgm:prSet/>
      <dgm:spPr/>
      <dgm:t>
        <a:bodyPr/>
        <a:lstStyle/>
        <a:p>
          <a:endParaRPr lang="ru-RU"/>
        </a:p>
      </dgm:t>
    </dgm:pt>
    <dgm:pt modelId="{DC175A01-8BBE-4790-A6B7-BB3BC059A735}">
      <dgm:prSet/>
      <dgm:spPr/>
      <dgm:t>
        <a:bodyPr/>
        <a:lstStyle/>
        <a:p>
          <a:r>
            <a:rPr lang="ru-RU" sz="1100" dirty="0" smtClean="0"/>
            <a:t>Технико-внедренческие центры и пр.</a:t>
          </a:r>
          <a:endParaRPr lang="ru-RU" sz="1100" dirty="0"/>
        </a:p>
      </dgm:t>
    </dgm:pt>
    <dgm:pt modelId="{4C25A411-99FF-4F2E-AFEA-0B1D58647CBB}" type="parTrans" cxnId="{A4926FDF-D191-4F78-BD9E-8693A3DBD3DE}">
      <dgm:prSet/>
      <dgm:spPr/>
      <dgm:t>
        <a:bodyPr/>
        <a:lstStyle/>
        <a:p>
          <a:endParaRPr lang="ru-RU"/>
        </a:p>
      </dgm:t>
    </dgm:pt>
    <dgm:pt modelId="{B3E70A56-207D-43F8-9E36-87490404AACD}" type="sibTrans" cxnId="{A4926FDF-D191-4F78-BD9E-8693A3DBD3DE}">
      <dgm:prSet/>
      <dgm:spPr/>
      <dgm:t>
        <a:bodyPr/>
        <a:lstStyle/>
        <a:p>
          <a:endParaRPr lang="ru-RU"/>
        </a:p>
      </dgm:t>
    </dgm:pt>
    <dgm:pt modelId="{F0C0C883-C415-4F06-9122-A7F05618609A}" type="pres">
      <dgm:prSet presAssocID="{64285F6C-37E1-430A-8ED5-011BFFD7AF35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2EB6AD-B6EF-4295-8C3E-CA9F5350A5A1}" type="pres">
      <dgm:prSet presAssocID="{552CF40D-3CF6-450A-A91E-BB487C761A61}" presName="compNode" presStyleCnt="0"/>
      <dgm:spPr/>
    </dgm:pt>
    <dgm:pt modelId="{37B84766-B9BE-4E56-B8AE-514CCBE7C533}" type="pres">
      <dgm:prSet presAssocID="{552CF40D-3CF6-450A-A91E-BB487C761A61}" presName="childRec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0D12F-7D56-4E87-B6A7-95B90A5D552F}" type="pres">
      <dgm:prSet presAssocID="{552CF40D-3CF6-450A-A91E-BB487C761A6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A47B3-6072-4D4D-B31D-F4383B30DC12}" type="pres">
      <dgm:prSet presAssocID="{552CF40D-3CF6-450A-A91E-BB487C761A61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3ACD2194-DAB6-4D62-8F3C-82BECB9CCABA}" type="pres">
      <dgm:prSet presAssocID="{552CF40D-3CF6-450A-A91E-BB487C761A61}" presName="adorn" presStyleLbl="fgAccFollowNode1" presStyleIdx="0" presStyleCnt="4" custScaleX="220122" custScaleY="1620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85924B-730D-4B22-ABC8-618DF26B9F1F}" type="pres">
      <dgm:prSet presAssocID="{76ADBCA5-C3C5-439E-9450-01751E4D3E2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668416-C12E-4FBF-B0D2-9D8228D72DD0}" type="pres">
      <dgm:prSet presAssocID="{41E41921-27E8-40FE-BACC-E006D11FD2EA}" presName="compNode" presStyleCnt="0"/>
      <dgm:spPr/>
    </dgm:pt>
    <dgm:pt modelId="{040DD0F2-5B92-4195-B2C6-2721B29E67D4}" type="pres">
      <dgm:prSet presAssocID="{41E41921-27E8-40FE-BACC-E006D11FD2EA}" presName="childRec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3E5F0E-BB71-4ED9-91B5-3D76FE81A122}" type="pres">
      <dgm:prSet presAssocID="{41E41921-27E8-40FE-BACC-E006D11FD2E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69ADF-62EA-4F16-907E-BEAADD1DAAEC}" type="pres">
      <dgm:prSet presAssocID="{41E41921-27E8-40FE-BACC-E006D11FD2EA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00354BD6-FCFE-497A-855B-E160A7F7FBAD}" type="pres">
      <dgm:prSet presAssocID="{41E41921-27E8-40FE-BACC-E006D11FD2EA}" presName="adorn" presStyleLbl="fgAccFollowNode1" presStyleIdx="1" presStyleCnt="4" custScaleX="180323" custScaleY="1383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2F50F54-8D91-4FE5-8F08-4FF2121CB067}" type="pres">
      <dgm:prSet presAssocID="{39204704-7A54-4C27-8DF8-07C311BAF47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4090AD6-FE45-47CB-AE52-4571571403F3}" type="pres">
      <dgm:prSet presAssocID="{E1426419-BA08-4B9F-8DDB-CB711CDE4C96}" presName="compNode" presStyleCnt="0"/>
      <dgm:spPr/>
    </dgm:pt>
    <dgm:pt modelId="{3BC0793A-77D9-44D1-AABD-8CF7F8147831}" type="pres">
      <dgm:prSet presAssocID="{E1426419-BA08-4B9F-8DDB-CB711CDE4C96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F2FE9C-FE1A-413A-8462-4A68470B267B}" type="pres">
      <dgm:prSet presAssocID="{E1426419-BA08-4B9F-8DDB-CB711CDE4C9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D5BC9-0B59-4B5F-8A52-543378ED9D37}" type="pres">
      <dgm:prSet presAssocID="{E1426419-BA08-4B9F-8DDB-CB711CDE4C96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3F344E09-2373-45F4-BEB9-1797C6A42865}" type="pres">
      <dgm:prSet presAssocID="{E1426419-BA08-4B9F-8DDB-CB711CDE4C96}" presName="adorn" presStyleLbl="fgAccFollowNode1" presStyleIdx="2" presStyleCnt="4" custScaleX="164254" custScaleY="14190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AC8844C-56F9-41FB-A12F-C76517A6CA55}" type="pres">
      <dgm:prSet presAssocID="{F5D25932-9AF7-4B7D-87D2-39B3780EDEB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960B276-5498-4F62-9540-7F6FA6A45A27}" type="pres">
      <dgm:prSet presAssocID="{A6F6E967-FFDB-47A8-8BBD-39CBA473A219}" presName="compNode" presStyleCnt="0"/>
      <dgm:spPr/>
    </dgm:pt>
    <dgm:pt modelId="{FADD95C9-C94C-4B4F-882A-79430D0BF3E4}" type="pres">
      <dgm:prSet presAssocID="{A6F6E967-FFDB-47A8-8BBD-39CBA473A219}" presName="childRec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6CE9B-41B7-414E-BBC2-D61DEC6BCB8C}" type="pres">
      <dgm:prSet presAssocID="{A6F6E967-FFDB-47A8-8BBD-39CBA473A21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1E53E4-9882-4B98-930F-56D336EC8DD5}" type="pres">
      <dgm:prSet presAssocID="{A6F6E967-FFDB-47A8-8BBD-39CBA473A219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6259A511-DCE4-46FA-949D-C5FB1C72295D}" type="pres">
      <dgm:prSet presAssocID="{A6F6E967-FFDB-47A8-8BBD-39CBA473A219}" presName="adorn" presStyleLbl="fgAccFollowNode1" presStyleIdx="3" presStyleCnt="4" custScaleX="179739" custScaleY="16406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8CBA4CB-AF43-4BB9-A934-D9D5FB0F8F29}" type="presOf" srcId="{C6B9B531-5C54-4FA2-B964-D2BE49C21500}" destId="{040DD0F2-5B92-4195-B2C6-2721B29E67D4}" srcOrd="0" destOrd="0" presId="urn:microsoft.com/office/officeart/2005/8/layout/bList2#1"/>
    <dgm:cxn modelId="{59F8BC8D-3B32-4912-A5D1-A89AEFA8CB2E}" type="presOf" srcId="{275045C1-292A-487E-A0A1-CDF2CF3D9E2E}" destId="{FADD95C9-C94C-4B4F-882A-79430D0BF3E4}" srcOrd="0" destOrd="1" presId="urn:microsoft.com/office/officeart/2005/8/layout/bList2#1"/>
    <dgm:cxn modelId="{30B68C5F-62EE-4B8B-97F7-7C6BEF5A3BA7}" type="presOf" srcId="{8A780AC5-9AEA-40C1-A9A3-25D6D8E45E3F}" destId="{FADD95C9-C94C-4B4F-882A-79430D0BF3E4}" srcOrd="0" destOrd="0" presId="urn:microsoft.com/office/officeart/2005/8/layout/bList2#1"/>
    <dgm:cxn modelId="{691FE8F8-FCC9-44A3-82B9-AD2E33D674C2}" type="presOf" srcId="{41E41921-27E8-40FE-BACC-E006D11FD2EA}" destId="{A13E5F0E-BB71-4ED9-91B5-3D76FE81A122}" srcOrd="0" destOrd="0" presId="urn:microsoft.com/office/officeart/2005/8/layout/bList2#1"/>
    <dgm:cxn modelId="{77199839-90DB-4068-8592-9CBC613C34FF}" srcId="{A6F6E967-FFDB-47A8-8BBD-39CBA473A219}" destId="{89BB7F18-F37C-4FBF-8911-42379D144944}" srcOrd="4" destOrd="0" parTransId="{35C4C99E-B7F2-4081-B6A2-EC5890F6BBAC}" sibTransId="{8F6C3137-5396-4BD4-A171-41ADD3554E6C}"/>
    <dgm:cxn modelId="{AF069B04-8B0A-427A-AB32-2C12370111D9}" srcId="{A6F6E967-FFDB-47A8-8BBD-39CBA473A219}" destId="{8A780AC5-9AEA-40C1-A9A3-25D6D8E45E3F}" srcOrd="0" destOrd="0" parTransId="{5A6FF4D8-D779-4E4C-92B9-F84E77057C86}" sibTransId="{7AA53370-F86F-408B-9B63-56BDA9E1C135}"/>
    <dgm:cxn modelId="{7DD6FC1E-0B48-4171-B321-AC2AE9274EDD}" srcId="{64285F6C-37E1-430A-8ED5-011BFFD7AF35}" destId="{A6F6E967-FFDB-47A8-8BBD-39CBA473A219}" srcOrd="3" destOrd="0" parTransId="{7EBFF2A1-9873-4A71-B969-4BA2EF0D7EA2}" sibTransId="{E645C249-A242-4A26-8169-63AB82B05B90}"/>
    <dgm:cxn modelId="{07BB68BB-762B-4A19-AA3D-2A7647CD5C6D}" type="presOf" srcId="{E1426419-BA08-4B9F-8DDB-CB711CDE4C96}" destId="{8AFD5BC9-0B59-4B5F-8A52-543378ED9D37}" srcOrd="1" destOrd="0" presId="urn:microsoft.com/office/officeart/2005/8/layout/bList2#1"/>
    <dgm:cxn modelId="{676DB733-00D2-4055-A57F-AC8E85008D53}" srcId="{A6F6E967-FFDB-47A8-8BBD-39CBA473A219}" destId="{8BEEAB84-AF61-40A3-84F2-A8A4F54C4247}" srcOrd="2" destOrd="0" parTransId="{B8B8C90F-1EDF-4E11-8C33-9B0CA8AC4D71}" sibTransId="{87D82386-2185-4267-AA50-9B4FD73E948C}"/>
    <dgm:cxn modelId="{61B82969-1C70-4D3C-950B-B11132B393FB}" srcId="{A6F6E967-FFDB-47A8-8BBD-39CBA473A219}" destId="{275045C1-292A-487E-A0A1-CDF2CF3D9E2E}" srcOrd="1" destOrd="0" parTransId="{6FE22920-4AD0-4B95-83AB-68A7CBB368D5}" sibTransId="{D3D4C027-41B0-40F6-8186-2E0A29C74F36}"/>
    <dgm:cxn modelId="{DDB7AE31-7E8B-497E-B3C1-250AB93088FF}" type="presOf" srcId="{39204704-7A54-4C27-8DF8-07C311BAF479}" destId="{82F50F54-8D91-4FE5-8F08-4FF2121CB067}" srcOrd="0" destOrd="0" presId="urn:microsoft.com/office/officeart/2005/8/layout/bList2#1"/>
    <dgm:cxn modelId="{0EBFD1EA-2FE1-481B-B4B0-23F26B3C420D}" type="presOf" srcId="{DC175A01-8BBE-4790-A6B7-BB3BC059A735}" destId="{FADD95C9-C94C-4B4F-882A-79430D0BF3E4}" srcOrd="0" destOrd="3" presId="urn:microsoft.com/office/officeart/2005/8/layout/bList2#1"/>
    <dgm:cxn modelId="{86A301F5-6901-4B97-B8F6-C63521BC87C6}" type="presOf" srcId="{64285F6C-37E1-430A-8ED5-011BFFD7AF35}" destId="{F0C0C883-C415-4F06-9122-A7F05618609A}" srcOrd="0" destOrd="0" presId="urn:microsoft.com/office/officeart/2005/8/layout/bList2#1"/>
    <dgm:cxn modelId="{A9FA9E0D-1A36-4CCB-BF74-362B63AEA321}" type="presOf" srcId="{76ADBCA5-C3C5-439E-9450-01751E4D3E22}" destId="{6585924B-730D-4B22-ABC8-618DF26B9F1F}" srcOrd="0" destOrd="0" presId="urn:microsoft.com/office/officeart/2005/8/layout/bList2#1"/>
    <dgm:cxn modelId="{A4926FDF-D191-4F78-BD9E-8693A3DBD3DE}" srcId="{A6F6E967-FFDB-47A8-8BBD-39CBA473A219}" destId="{DC175A01-8BBE-4790-A6B7-BB3BC059A735}" srcOrd="3" destOrd="0" parTransId="{4C25A411-99FF-4F2E-AFEA-0B1D58647CBB}" sibTransId="{B3E70A56-207D-43F8-9E36-87490404AACD}"/>
    <dgm:cxn modelId="{68251820-1609-413E-B8D8-784BB0CDA4E1}" type="presOf" srcId="{4C9FC4BB-4311-4664-AC53-57CCECC83766}" destId="{37B84766-B9BE-4E56-B8AE-514CCBE7C533}" srcOrd="0" destOrd="0" presId="urn:microsoft.com/office/officeart/2005/8/layout/bList2#1"/>
    <dgm:cxn modelId="{B6AB8D9D-14AC-4F9C-B51D-AFEFE6A69706}" srcId="{41E41921-27E8-40FE-BACC-E006D11FD2EA}" destId="{C6B9B531-5C54-4FA2-B964-D2BE49C21500}" srcOrd="0" destOrd="0" parTransId="{591CE1C5-B546-4D58-BFDF-3D9C26670CD4}" sibTransId="{126DF99E-B064-4F2C-B7B7-1008D9D42F06}"/>
    <dgm:cxn modelId="{101328AF-BB59-4CAC-B3BF-5EF7E492CB33}" type="presOf" srcId="{34A6F576-EF99-4BC5-B229-68E279F40E15}" destId="{3BC0793A-77D9-44D1-AABD-8CF7F8147831}" srcOrd="0" destOrd="0" presId="urn:microsoft.com/office/officeart/2005/8/layout/bList2#1"/>
    <dgm:cxn modelId="{FAECD29B-60DB-4176-A177-7A1F7B737A45}" srcId="{E1426419-BA08-4B9F-8DDB-CB711CDE4C96}" destId="{34A6F576-EF99-4BC5-B229-68E279F40E15}" srcOrd="0" destOrd="0" parTransId="{E4D99856-5082-49E2-81E5-7CC0B09ECD12}" sibTransId="{00DA9EA1-A0BC-43E8-82B2-225849037D41}"/>
    <dgm:cxn modelId="{38B3D940-552F-47E8-80C6-7B4AB838FAE1}" type="presOf" srcId="{552CF40D-3CF6-450A-A91E-BB487C761A61}" destId="{A8FA47B3-6072-4D4D-B31D-F4383B30DC12}" srcOrd="1" destOrd="0" presId="urn:microsoft.com/office/officeart/2005/8/layout/bList2#1"/>
    <dgm:cxn modelId="{A69A6C52-A95F-48A7-AF73-01662F60C320}" type="presOf" srcId="{F5D25932-9AF7-4B7D-87D2-39B3780EDEBB}" destId="{DAC8844C-56F9-41FB-A12F-C76517A6CA55}" srcOrd="0" destOrd="0" presId="urn:microsoft.com/office/officeart/2005/8/layout/bList2#1"/>
    <dgm:cxn modelId="{FC0CA79B-436B-4D67-BC7C-C9A2782D0742}" srcId="{552CF40D-3CF6-450A-A91E-BB487C761A61}" destId="{4C9FC4BB-4311-4664-AC53-57CCECC83766}" srcOrd="0" destOrd="0" parTransId="{0A5DDDC3-799F-476A-9A6E-E504DB25775C}" sibTransId="{E403817D-E42A-4A92-A01A-C5C1200CFB57}"/>
    <dgm:cxn modelId="{C2B5F3AF-4037-4796-9928-C7D2F59D41AA}" type="presOf" srcId="{89BB7F18-F37C-4FBF-8911-42379D144944}" destId="{FADD95C9-C94C-4B4F-882A-79430D0BF3E4}" srcOrd="0" destOrd="4" presId="urn:microsoft.com/office/officeart/2005/8/layout/bList2#1"/>
    <dgm:cxn modelId="{1D8A0BBA-2268-4216-812E-104BD73FDE42}" type="presOf" srcId="{E1426419-BA08-4B9F-8DDB-CB711CDE4C96}" destId="{6FF2FE9C-FE1A-413A-8462-4A68470B267B}" srcOrd="0" destOrd="0" presId="urn:microsoft.com/office/officeart/2005/8/layout/bList2#1"/>
    <dgm:cxn modelId="{204F2DDD-2453-45D6-8DAE-FC91633A75A6}" type="presOf" srcId="{8BEEAB84-AF61-40A3-84F2-A8A4F54C4247}" destId="{FADD95C9-C94C-4B4F-882A-79430D0BF3E4}" srcOrd="0" destOrd="2" presId="urn:microsoft.com/office/officeart/2005/8/layout/bList2#1"/>
    <dgm:cxn modelId="{C73A2566-4ED7-40EB-8909-11516D7CAE1F}" type="presOf" srcId="{A6F6E967-FFDB-47A8-8BBD-39CBA473A219}" destId="{781E53E4-9882-4B98-930F-56D336EC8DD5}" srcOrd="1" destOrd="0" presId="urn:microsoft.com/office/officeart/2005/8/layout/bList2#1"/>
    <dgm:cxn modelId="{0310446F-C6DF-4EFC-8BD5-2D7AA733A5F2}" type="presOf" srcId="{41E41921-27E8-40FE-BACC-E006D11FD2EA}" destId="{C4369ADF-62EA-4F16-907E-BEAADD1DAAEC}" srcOrd="1" destOrd="0" presId="urn:microsoft.com/office/officeart/2005/8/layout/bList2#1"/>
    <dgm:cxn modelId="{9CE8FB73-944E-4B45-BB27-CE37ED3D47F7}" srcId="{64285F6C-37E1-430A-8ED5-011BFFD7AF35}" destId="{41E41921-27E8-40FE-BACC-E006D11FD2EA}" srcOrd="1" destOrd="0" parTransId="{B3AA51A4-33FB-4E9D-A3C8-AD3D4F1F3681}" sibTransId="{39204704-7A54-4C27-8DF8-07C311BAF479}"/>
    <dgm:cxn modelId="{F4BCDFFE-B685-48CA-BBBC-841A5EEFB76A}" srcId="{64285F6C-37E1-430A-8ED5-011BFFD7AF35}" destId="{552CF40D-3CF6-450A-A91E-BB487C761A61}" srcOrd="0" destOrd="0" parTransId="{9CD16094-F284-4D7C-9FB6-9CF374310495}" sibTransId="{76ADBCA5-C3C5-439E-9450-01751E4D3E22}"/>
    <dgm:cxn modelId="{CA6219BB-DEC9-40EF-85C2-E17F527CB6A2}" type="presOf" srcId="{552CF40D-3CF6-450A-A91E-BB487C761A61}" destId="{DB50D12F-7D56-4E87-B6A7-95B90A5D552F}" srcOrd="0" destOrd="0" presId="urn:microsoft.com/office/officeart/2005/8/layout/bList2#1"/>
    <dgm:cxn modelId="{99690715-340B-4E10-B8FE-95DA50ACEB74}" srcId="{64285F6C-37E1-430A-8ED5-011BFFD7AF35}" destId="{E1426419-BA08-4B9F-8DDB-CB711CDE4C96}" srcOrd="2" destOrd="0" parTransId="{4EF77014-1377-49D5-95A6-F5CE7A300CE2}" sibTransId="{F5D25932-9AF7-4B7D-87D2-39B3780EDEBB}"/>
    <dgm:cxn modelId="{D3555499-75F4-4FBF-8866-926627B18E2D}" type="presOf" srcId="{A6F6E967-FFDB-47A8-8BBD-39CBA473A219}" destId="{8766CE9B-41B7-414E-BBC2-D61DEC6BCB8C}" srcOrd="0" destOrd="0" presId="urn:microsoft.com/office/officeart/2005/8/layout/bList2#1"/>
    <dgm:cxn modelId="{CD959C93-A5A9-4696-A9D0-687218A5CEF6}" type="presParOf" srcId="{F0C0C883-C415-4F06-9122-A7F05618609A}" destId="{562EB6AD-B6EF-4295-8C3E-CA9F5350A5A1}" srcOrd="0" destOrd="0" presId="urn:microsoft.com/office/officeart/2005/8/layout/bList2#1"/>
    <dgm:cxn modelId="{B952EC21-0CC7-466D-8636-8531B4EC23DE}" type="presParOf" srcId="{562EB6AD-B6EF-4295-8C3E-CA9F5350A5A1}" destId="{37B84766-B9BE-4E56-B8AE-514CCBE7C533}" srcOrd="0" destOrd="0" presId="urn:microsoft.com/office/officeart/2005/8/layout/bList2#1"/>
    <dgm:cxn modelId="{771CE935-F3F8-4767-AEDB-CA3757459973}" type="presParOf" srcId="{562EB6AD-B6EF-4295-8C3E-CA9F5350A5A1}" destId="{DB50D12F-7D56-4E87-B6A7-95B90A5D552F}" srcOrd="1" destOrd="0" presId="urn:microsoft.com/office/officeart/2005/8/layout/bList2#1"/>
    <dgm:cxn modelId="{70AF18F8-200C-4755-A24C-131766803D78}" type="presParOf" srcId="{562EB6AD-B6EF-4295-8C3E-CA9F5350A5A1}" destId="{A8FA47B3-6072-4D4D-B31D-F4383B30DC12}" srcOrd="2" destOrd="0" presId="urn:microsoft.com/office/officeart/2005/8/layout/bList2#1"/>
    <dgm:cxn modelId="{4C9D25FD-4F2C-4F81-8A89-2D9DD3824EF7}" type="presParOf" srcId="{562EB6AD-B6EF-4295-8C3E-CA9F5350A5A1}" destId="{3ACD2194-DAB6-4D62-8F3C-82BECB9CCABA}" srcOrd="3" destOrd="0" presId="urn:microsoft.com/office/officeart/2005/8/layout/bList2#1"/>
    <dgm:cxn modelId="{2CFD090F-5EEF-4993-8C83-6FA85A99549C}" type="presParOf" srcId="{F0C0C883-C415-4F06-9122-A7F05618609A}" destId="{6585924B-730D-4B22-ABC8-618DF26B9F1F}" srcOrd="1" destOrd="0" presId="urn:microsoft.com/office/officeart/2005/8/layout/bList2#1"/>
    <dgm:cxn modelId="{CD30CE00-E9A3-41FB-BBC5-9BD32ACE5C3F}" type="presParOf" srcId="{F0C0C883-C415-4F06-9122-A7F05618609A}" destId="{62668416-C12E-4FBF-B0D2-9D8228D72DD0}" srcOrd="2" destOrd="0" presId="urn:microsoft.com/office/officeart/2005/8/layout/bList2#1"/>
    <dgm:cxn modelId="{4D0095CD-EFF7-4387-809A-4935BADEC81F}" type="presParOf" srcId="{62668416-C12E-4FBF-B0D2-9D8228D72DD0}" destId="{040DD0F2-5B92-4195-B2C6-2721B29E67D4}" srcOrd="0" destOrd="0" presId="urn:microsoft.com/office/officeart/2005/8/layout/bList2#1"/>
    <dgm:cxn modelId="{D8B40965-19F2-4BA8-8F29-F7D4E0E7F303}" type="presParOf" srcId="{62668416-C12E-4FBF-B0D2-9D8228D72DD0}" destId="{A13E5F0E-BB71-4ED9-91B5-3D76FE81A122}" srcOrd="1" destOrd="0" presId="urn:microsoft.com/office/officeart/2005/8/layout/bList2#1"/>
    <dgm:cxn modelId="{C766B9A7-888C-411E-908C-93768A3B5C80}" type="presParOf" srcId="{62668416-C12E-4FBF-B0D2-9D8228D72DD0}" destId="{C4369ADF-62EA-4F16-907E-BEAADD1DAAEC}" srcOrd="2" destOrd="0" presId="urn:microsoft.com/office/officeart/2005/8/layout/bList2#1"/>
    <dgm:cxn modelId="{37110703-A1D1-48F3-A80B-380930A248F3}" type="presParOf" srcId="{62668416-C12E-4FBF-B0D2-9D8228D72DD0}" destId="{00354BD6-FCFE-497A-855B-E160A7F7FBAD}" srcOrd="3" destOrd="0" presId="urn:microsoft.com/office/officeart/2005/8/layout/bList2#1"/>
    <dgm:cxn modelId="{E809803C-0636-4ABA-A1E4-33282A85D9C2}" type="presParOf" srcId="{F0C0C883-C415-4F06-9122-A7F05618609A}" destId="{82F50F54-8D91-4FE5-8F08-4FF2121CB067}" srcOrd="3" destOrd="0" presId="urn:microsoft.com/office/officeart/2005/8/layout/bList2#1"/>
    <dgm:cxn modelId="{0C57BC89-66C1-4E94-9A83-84D491BD2343}" type="presParOf" srcId="{F0C0C883-C415-4F06-9122-A7F05618609A}" destId="{54090AD6-FE45-47CB-AE52-4571571403F3}" srcOrd="4" destOrd="0" presId="urn:microsoft.com/office/officeart/2005/8/layout/bList2#1"/>
    <dgm:cxn modelId="{21F4E5EE-0E8B-4485-A78D-EDA7BDAE9156}" type="presParOf" srcId="{54090AD6-FE45-47CB-AE52-4571571403F3}" destId="{3BC0793A-77D9-44D1-AABD-8CF7F8147831}" srcOrd="0" destOrd="0" presId="urn:microsoft.com/office/officeart/2005/8/layout/bList2#1"/>
    <dgm:cxn modelId="{E47D35A5-602A-4DF0-A5EF-DB09C7EB803C}" type="presParOf" srcId="{54090AD6-FE45-47CB-AE52-4571571403F3}" destId="{6FF2FE9C-FE1A-413A-8462-4A68470B267B}" srcOrd="1" destOrd="0" presId="urn:microsoft.com/office/officeart/2005/8/layout/bList2#1"/>
    <dgm:cxn modelId="{5E75CB64-E629-41A1-846F-C2FCAB43F578}" type="presParOf" srcId="{54090AD6-FE45-47CB-AE52-4571571403F3}" destId="{8AFD5BC9-0B59-4B5F-8A52-543378ED9D37}" srcOrd="2" destOrd="0" presId="urn:microsoft.com/office/officeart/2005/8/layout/bList2#1"/>
    <dgm:cxn modelId="{187029DF-4EE6-47EF-A127-47E313CDDFD3}" type="presParOf" srcId="{54090AD6-FE45-47CB-AE52-4571571403F3}" destId="{3F344E09-2373-45F4-BEB9-1797C6A42865}" srcOrd="3" destOrd="0" presId="urn:microsoft.com/office/officeart/2005/8/layout/bList2#1"/>
    <dgm:cxn modelId="{27E02C67-6456-40F4-85F0-2CB45E797D5D}" type="presParOf" srcId="{F0C0C883-C415-4F06-9122-A7F05618609A}" destId="{DAC8844C-56F9-41FB-A12F-C76517A6CA55}" srcOrd="5" destOrd="0" presId="urn:microsoft.com/office/officeart/2005/8/layout/bList2#1"/>
    <dgm:cxn modelId="{5914EBAC-BB94-4025-9BF3-3718EFE01720}" type="presParOf" srcId="{F0C0C883-C415-4F06-9122-A7F05618609A}" destId="{0960B276-5498-4F62-9540-7F6FA6A45A27}" srcOrd="6" destOrd="0" presId="urn:microsoft.com/office/officeart/2005/8/layout/bList2#1"/>
    <dgm:cxn modelId="{2F840911-B93A-4ABC-8B4E-643DE83912B5}" type="presParOf" srcId="{0960B276-5498-4F62-9540-7F6FA6A45A27}" destId="{FADD95C9-C94C-4B4F-882A-79430D0BF3E4}" srcOrd="0" destOrd="0" presId="urn:microsoft.com/office/officeart/2005/8/layout/bList2#1"/>
    <dgm:cxn modelId="{44D71EA3-F272-4A59-854A-8A28402986FB}" type="presParOf" srcId="{0960B276-5498-4F62-9540-7F6FA6A45A27}" destId="{8766CE9B-41B7-414E-BBC2-D61DEC6BCB8C}" srcOrd="1" destOrd="0" presId="urn:microsoft.com/office/officeart/2005/8/layout/bList2#1"/>
    <dgm:cxn modelId="{9F9A97E9-9D82-4F53-9746-86A1C5B7AC85}" type="presParOf" srcId="{0960B276-5498-4F62-9540-7F6FA6A45A27}" destId="{781E53E4-9882-4B98-930F-56D336EC8DD5}" srcOrd="2" destOrd="0" presId="urn:microsoft.com/office/officeart/2005/8/layout/bList2#1"/>
    <dgm:cxn modelId="{41A67604-2603-4B6E-9524-ACC79185E406}" type="presParOf" srcId="{0960B276-5498-4F62-9540-7F6FA6A45A27}" destId="{6259A511-DCE4-46FA-949D-C5FB1C72295D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ED6B2A-D872-4E10-87DB-3638BB7C79D1}" type="doc">
      <dgm:prSet loTypeId="urn:microsoft.com/office/officeart/2005/8/layout/cycle7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358F260-2582-443C-B74C-206E51589F39}">
      <dgm:prSet phldrT="[Текст]"/>
      <dgm:spPr/>
      <dgm:t>
        <a:bodyPr/>
        <a:lstStyle/>
        <a:p>
          <a:r>
            <a:rPr lang="ru-RU" b="1" smtClean="0">
              <a:solidFill>
                <a:schemeClr val="tx1">
                  <a:lumMod val="95000"/>
                  <a:lumOff val="5000"/>
                </a:schemeClr>
              </a:solidFill>
            </a:rPr>
            <a:t>Инновация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C03FA3-5C57-4D5B-8C26-07F132EB20F3}" type="parTrans" cxnId="{EAC44938-38B7-4D4D-B1E8-C50EED32B94F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CA78418-7E88-4BB0-B662-BDA745D4B07A}" type="sibTrans" cxnId="{EAC44938-38B7-4D4D-B1E8-C50EED32B94F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98B0043-2DC9-4D8A-AC84-D29CBDD2430D}">
      <dgm:prSet phldrT="[Текст]"/>
      <dgm:spPr/>
      <dgm:t>
        <a:bodyPr/>
        <a:lstStyle/>
        <a:p>
          <a:r>
            <a:rPr lang="ru-RU" b="1" smtClean="0">
              <a:solidFill>
                <a:schemeClr val="tx1">
                  <a:lumMod val="95000"/>
                  <a:lumOff val="5000"/>
                </a:schemeClr>
              </a:solidFill>
            </a:rPr>
            <a:t>Коммуникации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E3A5E94-2C87-4564-8B39-2C9E5F76974A}" type="parTrans" cxnId="{7C7A5617-0B54-4087-AC64-846433CA0204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A60C2E-10D0-4F0F-8CF8-59AF193591E9}" type="sibTrans" cxnId="{7C7A5617-0B54-4087-AC64-846433CA0204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0BD1F4C-07A7-4AB4-9AD1-17D14A4D6E0A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Время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5C5AA06-590D-46E3-B851-EBA76EBF9289}" type="parTrans" cxnId="{5FF96E9B-EF08-40DE-9BB4-1E32891FE09A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9C89E89-41FF-4659-A896-53EAED70B035}" type="sibTrans" cxnId="{5FF96E9B-EF08-40DE-9BB4-1E32891FE09A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E4F248A-DDAE-47DA-9EEC-2E57A808F3BB}">
      <dgm:prSet phldrT="[Текст]"/>
      <dgm:spPr>
        <a:solidFill>
          <a:srgbClr val="ADC1E5"/>
        </a:solidFill>
      </dgm:spPr>
      <dgm:t>
        <a:bodyPr/>
        <a:lstStyle/>
        <a:p>
          <a:r>
            <a:rPr lang="ru-RU" b="1" smtClean="0">
              <a:solidFill>
                <a:schemeClr val="tx1">
                  <a:lumMod val="95000"/>
                  <a:lumOff val="5000"/>
                </a:schemeClr>
              </a:solidFill>
            </a:rPr>
            <a:t>Социальная система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14EF90C-9787-435E-A4A8-EF91D426D700}" type="parTrans" cxnId="{C23B7753-AA9B-4264-A43E-C02AFF366BDA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2305FE9-7E38-4771-9313-7451CDD8EEA2}" type="sibTrans" cxnId="{C23B7753-AA9B-4264-A43E-C02AFF366BDA}">
      <dgm:prSet/>
      <dgm:spPr/>
      <dgm:t>
        <a:bodyPr/>
        <a:lstStyle/>
        <a:p>
          <a:endParaRPr lang="ru-RU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B277358-38D3-4D25-BD36-E14B79DD7B78}" type="pres">
      <dgm:prSet presAssocID="{46ED6B2A-D872-4E10-87DB-3638BB7C79D1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80CB2F-3D79-4731-B414-ABD1B4098364}" type="pres">
      <dgm:prSet presAssocID="{D358F260-2582-443C-B74C-206E51589F3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705F7A-F3D9-4037-ACC6-97AB6A4DF39F}" type="pres">
      <dgm:prSet presAssocID="{ECA78418-7E88-4BB0-B662-BDA745D4B07A}" presName="sibTrans" presStyleLbl="sibTrans2D1" presStyleIdx="0" presStyleCnt="4"/>
      <dgm:spPr/>
      <dgm:t>
        <a:bodyPr/>
        <a:lstStyle/>
        <a:p>
          <a:endParaRPr lang="ru-RU"/>
        </a:p>
      </dgm:t>
    </dgm:pt>
    <dgm:pt modelId="{9DDF6907-FFC6-4E47-9F58-065E4D029898}" type="pres">
      <dgm:prSet presAssocID="{ECA78418-7E88-4BB0-B662-BDA745D4B07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2AC34AC6-F18C-45FF-BC10-34A247F3BA4C}" type="pres">
      <dgm:prSet presAssocID="{F98B0043-2DC9-4D8A-AC84-D29CBDD243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F9EA7-DEC5-46B4-B87A-4B77734D3486}" type="pres">
      <dgm:prSet presAssocID="{E6A60C2E-10D0-4F0F-8CF8-59AF193591E9}" presName="sibTrans" presStyleLbl="sibTrans2D1" presStyleIdx="1" presStyleCnt="4"/>
      <dgm:spPr/>
      <dgm:t>
        <a:bodyPr/>
        <a:lstStyle/>
        <a:p>
          <a:endParaRPr lang="ru-RU"/>
        </a:p>
      </dgm:t>
    </dgm:pt>
    <dgm:pt modelId="{427B31A1-B26D-44C2-9A54-7374FD9250CC}" type="pres">
      <dgm:prSet presAssocID="{E6A60C2E-10D0-4F0F-8CF8-59AF193591E9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03AAD34D-3D3E-469C-A0C2-7C21E199B5C4}" type="pres">
      <dgm:prSet presAssocID="{30BD1F4C-07A7-4AB4-9AD1-17D14A4D6E0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BFA1A-9412-4D13-99E3-F8BE5AF279B5}" type="pres">
      <dgm:prSet presAssocID="{49C89E89-41FF-4659-A896-53EAED70B03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876020DB-76B2-4DF5-BB38-4D8F94DDBCC2}" type="pres">
      <dgm:prSet presAssocID="{49C89E89-41FF-4659-A896-53EAED70B03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E2D22B7-1D9E-4972-96CB-518D051EECBB}" type="pres">
      <dgm:prSet presAssocID="{9E4F248A-DDAE-47DA-9EEC-2E57A808F3B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D4DDB-A845-4D63-97DE-3043F0BF1316}" type="pres">
      <dgm:prSet presAssocID="{32305FE9-7E38-4771-9313-7451CDD8EEA2}" presName="sibTrans" presStyleLbl="sibTrans2D1" presStyleIdx="3" presStyleCnt="4"/>
      <dgm:spPr/>
      <dgm:t>
        <a:bodyPr/>
        <a:lstStyle/>
        <a:p>
          <a:endParaRPr lang="ru-RU"/>
        </a:p>
      </dgm:t>
    </dgm:pt>
    <dgm:pt modelId="{6B57A2D9-BCCE-4483-B2DE-9F171A627075}" type="pres">
      <dgm:prSet presAssocID="{32305FE9-7E38-4771-9313-7451CDD8EEA2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8932FA4C-D909-41D7-995D-7F6C09BF49FE}" type="presOf" srcId="{46ED6B2A-D872-4E10-87DB-3638BB7C79D1}" destId="{5B277358-38D3-4D25-BD36-E14B79DD7B78}" srcOrd="0" destOrd="0" presId="urn:microsoft.com/office/officeart/2005/8/layout/cycle7"/>
    <dgm:cxn modelId="{478F0DAD-83FC-48A0-8B4C-4F632BC17987}" type="presOf" srcId="{D358F260-2582-443C-B74C-206E51589F39}" destId="{B480CB2F-3D79-4731-B414-ABD1B4098364}" srcOrd="0" destOrd="0" presId="urn:microsoft.com/office/officeart/2005/8/layout/cycle7"/>
    <dgm:cxn modelId="{05687915-2C86-4168-977F-BDFAA9FB6735}" type="presOf" srcId="{49C89E89-41FF-4659-A896-53EAED70B035}" destId="{876020DB-76B2-4DF5-BB38-4D8F94DDBCC2}" srcOrd="1" destOrd="0" presId="urn:microsoft.com/office/officeart/2005/8/layout/cycle7"/>
    <dgm:cxn modelId="{9C7A4BA3-6F53-4B5E-86E0-CA5E1FE0D2A9}" type="presOf" srcId="{32305FE9-7E38-4771-9313-7451CDD8EEA2}" destId="{6B57A2D9-BCCE-4483-B2DE-9F171A627075}" srcOrd="1" destOrd="0" presId="urn:microsoft.com/office/officeart/2005/8/layout/cycle7"/>
    <dgm:cxn modelId="{5FF96E9B-EF08-40DE-9BB4-1E32891FE09A}" srcId="{46ED6B2A-D872-4E10-87DB-3638BB7C79D1}" destId="{30BD1F4C-07A7-4AB4-9AD1-17D14A4D6E0A}" srcOrd="2" destOrd="0" parTransId="{55C5AA06-590D-46E3-B851-EBA76EBF9289}" sibTransId="{49C89E89-41FF-4659-A896-53EAED70B035}"/>
    <dgm:cxn modelId="{C23B7753-AA9B-4264-A43E-C02AFF366BDA}" srcId="{46ED6B2A-D872-4E10-87DB-3638BB7C79D1}" destId="{9E4F248A-DDAE-47DA-9EEC-2E57A808F3BB}" srcOrd="3" destOrd="0" parTransId="{214EF90C-9787-435E-A4A8-EF91D426D700}" sibTransId="{32305FE9-7E38-4771-9313-7451CDD8EEA2}"/>
    <dgm:cxn modelId="{D2917EF8-5986-4C0C-8C74-44665C4FDC2C}" type="presOf" srcId="{E6A60C2E-10D0-4F0F-8CF8-59AF193591E9}" destId="{9BBF9EA7-DEC5-46B4-B87A-4B77734D3486}" srcOrd="0" destOrd="0" presId="urn:microsoft.com/office/officeart/2005/8/layout/cycle7"/>
    <dgm:cxn modelId="{C4D4F7B3-1C3B-40C4-90B5-E0F309962A92}" type="presOf" srcId="{ECA78418-7E88-4BB0-B662-BDA745D4B07A}" destId="{9DDF6907-FFC6-4E47-9F58-065E4D029898}" srcOrd="1" destOrd="0" presId="urn:microsoft.com/office/officeart/2005/8/layout/cycle7"/>
    <dgm:cxn modelId="{E7C02DD9-946B-467E-9965-88636A4AEE13}" type="presOf" srcId="{30BD1F4C-07A7-4AB4-9AD1-17D14A4D6E0A}" destId="{03AAD34D-3D3E-469C-A0C2-7C21E199B5C4}" srcOrd="0" destOrd="0" presId="urn:microsoft.com/office/officeart/2005/8/layout/cycle7"/>
    <dgm:cxn modelId="{09108FDD-B0C8-4985-A49C-B37D33104119}" type="presOf" srcId="{9E4F248A-DDAE-47DA-9EEC-2E57A808F3BB}" destId="{FE2D22B7-1D9E-4972-96CB-518D051EECBB}" srcOrd="0" destOrd="0" presId="urn:microsoft.com/office/officeart/2005/8/layout/cycle7"/>
    <dgm:cxn modelId="{5EBB0D9D-35E8-4A35-BA05-A6364F41A529}" type="presOf" srcId="{32305FE9-7E38-4771-9313-7451CDD8EEA2}" destId="{160D4DDB-A845-4D63-97DE-3043F0BF1316}" srcOrd="0" destOrd="0" presId="urn:microsoft.com/office/officeart/2005/8/layout/cycle7"/>
    <dgm:cxn modelId="{EAC44938-38B7-4D4D-B1E8-C50EED32B94F}" srcId="{46ED6B2A-D872-4E10-87DB-3638BB7C79D1}" destId="{D358F260-2582-443C-B74C-206E51589F39}" srcOrd="0" destOrd="0" parTransId="{E6C03FA3-5C57-4D5B-8C26-07F132EB20F3}" sibTransId="{ECA78418-7E88-4BB0-B662-BDA745D4B07A}"/>
    <dgm:cxn modelId="{DCAE35C9-B26F-4402-9C70-CB618D50C4C8}" type="presOf" srcId="{ECA78418-7E88-4BB0-B662-BDA745D4B07A}" destId="{29705F7A-F3D9-4037-ACC6-97AB6A4DF39F}" srcOrd="0" destOrd="0" presId="urn:microsoft.com/office/officeart/2005/8/layout/cycle7"/>
    <dgm:cxn modelId="{7C7A5617-0B54-4087-AC64-846433CA0204}" srcId="{46ED6B2A-D872-4E10-87DB-3638BB7C79D1}" destId="{F98B0043-2DC9-4D8A-AC84-D29CBDD2430D}" srcOrd="1" destOrd="0" parTransId="{9E3A5E94-2C87-4564-8B39-2C9E5F76974A}" sibTransId="{E6A60C2E-10D0-4F0F-8CF8-59AF193591E9}"/>
    <dgm:cxn modelId="{DAA95AB3-BD54-4E10-9EDF-79D71F6A548B}" type="presOf" srcId="{49C89E89-41FF-4659-A896-53EAED70B035}" destId="{D63BFA1A-9412-4D13-99E3-F8BE5AF279B5}" srcOrd="0" destOrd="0" presId="urn:microsoft.com/office/officeart/2005/8/layout/cycle7"/>
    <dgm:cxn modelId="{5DC7DDEC-90A4-4467-9EB9-D04B4C2AE13E}" type="presOf" srcId="{F98B0043-2DC9-4D8A-AC84-D29CBDD2430D}" destId="{2AC34AC6-F18C-45FF-BC10-34A247F3BA4C}" srcOrd="0" destOrd="0" presId="urn:microsoft.com/office/officeart/2005/8/layout/cycle7"/>
    <dgm:cxn modelId="{373C0A15-C144-4343-8E0B-B8D65483D5C4}" type="presOf" srcId="{E6A60C2E-10D0-4F0F-8CF8-59AF193591E9}" destId="{427B31A1-B26D-44C2-9A54-7374FD9250CC}" srcOrd="1" destOrd="0" presId="urn:microsoft.com/office/officeart/2005/8/layout/cycle7"/>
    <dgm:cxn modelId="{FE53B254-399B-448E-B3A3-85A4CECEF3C0}" type="presParOf" srcId="{5B277358-38D3-4D25-BD36-E14B79DD7B78}" destId="{B480CB2F-3D79-4731-B414-ABD1B4098364}" srcOrd="0" destOrd="0" presId="urn:microsoft.com/office/officeart/2005/8/layout/cycle7"/>
    <dgm:cxn modelId="{EACC73E3-EB98-424A-86F8-5A2EA02495BB}" type="presParOf" srcId="{5B277358-38D3-4D25-BD36-E14B79DD7B78}" destId="{29705F7A-F3D9-4037-ACC6-97AB6A4DF39F}" srcOrd="1" destOrd="0" presId="urn:microsoft.com/office/officeart/2005/8/layout/cycle7"/>
    <dgm:cxn modelId="{B3CC8826-1068-4E21-89FF-A5579A5DA336}" type="presParOf" srcId="{29705F7A-F3D9-4037-ACC6-97AB6A4DF39F}" destId="{9DDF6907-FFC6-4E47-9F58-065E4D029898}" srcOrd="0" destOrd="0" presId="urn:microsoft.com/office/officeart/2005/8/layout/cycle7"/>
    <dgm:cxn modelId="{E24D1289-317E-4D99-BB46-A016F1B1FDA7}" type="presParOf" srcId="{5B277358-38D3-4D25-BD36-E14B79DD7B78}" destId="{2AC34AC6-F18C-45FF-BC10-34A247F3BA4C}" srcOrd="2" destOrd="0" presId="urn:microsoft.com/office/officeart/2005/8/layout/cycle7"/>
    <dgm:cxn modelId="{BF5DD5CA-C153-4218-A2A5-87C2EAD7DBC2}" type="presParOf" srcId="{5B277358-38D3-4D25-BD36-E14B79DD7B78}" destId="{9BBF9EA7-DEC5-46B4-B87A-4B77734D3486}" srcOrd="3" destOrd="0" presId="urn:microsoft.com/office/officeart/2005/8/layout/cycle7"/>
    <dgm:cxn modelId="{7D5F57C9-D02F-44C2-8E02-F3A85F8F67B3}" type="presParOf" srcId="{9BBF9EA7-DEC5-46B4-B87A-4B77734D3486}" destId="{427B31A1-B26D-44C2-9A54-7374FD9250CC}" srcOrd="0" destOrd="0" presId="urn:microsoft.com/office/officeart/2005/8/layout/cycle7"/>
    <dgm:cxn modelId="{9BE6939B-E351-4AA5-B403-D36FF4E72482}" type="presParOf" srcId="{5B277358-38D3-4D25-BD36-E14B79DD7B78}" destId="{03AAD34D-3D3E-469C-A0C2-7C21E199B5C4}" srcOrd="4" destOrd="0" presId="urn:microsoft.com/office/officeart/2005/8/layout/cycle7"/>
    <dgm:cxn modelId="{F7CDA764-26AA-4956-A2B6-0FD1FCF98F1A}" type="presParOf" srcId="{5B277358-38D3-4D25-BD36-E14B79DD7B78}" destId="{D63BFA1A-9412-4D13-99E3-F8BE5AF279B5}" srcOrd="5" destOrd="0" presId="urn:microsoft.com/office/officeart/2005/8/layout/cycle7"/>
    <dgm:cxn modelId="{A1772741-A0C3-4241-866F-080CE9866E09}" type="presParOf" srcId="{D63BFA1A-9412-4D13-99E3-F8BE5AF279B5}" destId="{876020DB-76B2-4DF5-BB38-4D8F94DDBCC2}" srcOrd="0" destOrd="0" presId="urn:microsoft.com/office/officeart/2005/8/layout/cycle7"/>
    <dgm:cxn modelId="{21F24E6B-C839-4FA4-B51F-330C3E74D19A}" type="presParOf" srcId="{5B277358-38D3-4D25-BD36-E14B79DD7B78}" destId="{FE2D22B7-1D9E-4972-96CB-518D051EECBB}" srcOrd="6" destOrd="0" presId="urn:microsoft.com/office/officeart/2005/8/layout/cycle7"/>
    <dgm:cxn modelId="{41212C0B-2AA7-42B9-9F2F-F50DF27D696A}" type="presParOf" srcId="{5B277358-38D3-4D25-BD36-E14B79DD7B78}" destId="{160D4DDB-A845-4D63-97DE-3043F0BF1316}" srcOrd="7" destOrd="0" presId="urn:microsoft.com/office/officeart/2005/8/layout/cycle7"/>
    <dgm:cxn modelId="{628A850C-D790-4803-803F-45BA716A6F9B}" type="presParOf" srcId="{160D4DDB-A845-4D63-97DE-3043F0BF1316}" destId="{6B57A2D9-BCCE-4483-B2DE-9F171A62707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84BC46-5755-41CD-B027-BF75A5F43BC3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135A3FC-5A98-42EF-8B9E-944514750C0B}">
      <dgm:prSet phldrT="[Текст]" custT="1"/>
      <dgm:spPr/>
      <dgm:t>
        <a:bodyPr/>
        <a:lstStyle/>
        <a:p>
          <a:r>
            <a:rPr lang="ru-RU" sz="1600" b="1" dirty="0" smtClean="0"/>
            <a:t>Организация</a:t>
          </a:r>
          <a:endParaRPr lang="ru-RU" sz="1600" b="1" dirty="0"/>
        </a:p>
      </dgm:t>
    </dgm:pt>
    <dgm:pt modelId="{91414B26-ACB9-4E0D-AB99-D0065AE49221}" type="parTrans" cxnId="{9F1EDCC7-0CD7-42AD-9247-0BF78358BD50}">
      <dgm:prSet/>
      <dgm:spPr/>
      <dgm:t>
        <a:bodyPr/>
        <a:lstStyle/>
        <a:p>
          <a:endParaRPr lang="ru-RU" sz="1600" b="1"/>
        </a:p>
      </dgm:t>
    </dgm:pt>
    <dgm:pt modelId="{54A038A8-DD35-4B15-9E89-67F1D6DF2800}" type="sibTrans" cxnId="{9F1EDCC7-0CD7-42AD-9247-0BF78358BD50}">
      <dgm:prSet custT="1"/>
      <dgm:spPr/>
      <dgm:t>
        <a:bodyPr/>
        <a:lstStyle/>
        <a:p>
          <a:endParaRPr lang="ru-RU" sz="1600" b="1"/>
        </a:p>
      </dgm:t>
    </dgm:pt>
    <dgm:pt modelId="{FE676FC4-1674-4F93-989E-27FE38B819F8}">
      <dgm:prSet phldrT="[Текст]" custT="1"/>
      <dgm:spPr/>
      <dgm:t>
        <a:bodyPr/>
        <a:lstStyle/>
        <a:p>
          <a:r>
            <a:rPr lang="ru-RU" sz="1600" b="1" dirty="0" smtClean="0"/>
            <a:t>Авторитетное лицо</a:t>
          </a:r>
          <a:endParaRPr lang="ru-RU" sz="1600" b="1" dirty="0"/>
        </a:p>
      </dgm:t>
    </dgm:pt>
    <dgm:pt modelId="{6065869C-F8E4-4D5F-9384-8F746F6DA200}" type="parTrans" cxnId="{CC38FEC5-AF84-4796-9E79-3FCD767F519B}">
      <dgm:prSet/>
      <dgm:spPr/>
      <dgm:t>
        <a:bodyPr/>
        <a:lstStyle/>
        <a:p>
          <a:endParaRPr lang="ru-RU" sz="1600" b="1"/>
        </a:p>
      </dgm:t>
    </dgm:pt>
    <dgm:pt modelId="{75A51368-B0CF-496F-9E2A-3DF826211611}" type="sibTrans" cxnId="{CC38FEC5-AF84-4796-9E79-3FCD767F519B}">
      <dgm:prSet custT="1"/>
      <dgm:spPr/>
      <dgm:t>
        <a:bodyPr/>
        <a:lstStyle/>
        <a:p>
          <a:endParaRPr lang="ru-RU" sz="1600" b="1"/>
        </a:p>
      </dgm:t>
    </dgm:pt>
    <dgm:pt modelId="{490D95F8-F4B5-42F5-A754-C8D08E59C909}">
      <dgm:prSet phldrT="[Текст]" custT="1"/>
      <dgm:spPr/>
      <dgm:t>
        <a:bodyPr/>
        <a:lstStyle/>
        <a:p>
          <a:r>
            <a:rPr lang="ru-RU" sz="1600" b="1" dirty="0" smtClean="0"/>
            <a:t>Потребитель</a:t>
          </a:r>
          <a:endParaRPr lang="ru-RU" sz="1600" b="1" dirty="0"/>
        </a:p>
      </dgm:t>
    </dgm:pt>
    <dgm:pt modelId="{E917B1F4-230E-4C4A-8DF9-C941949167B6}" type="parTrans" cxnId="{EE8E3735-11ED-4772-AF04-A29A82347437}">
      <dgm:prSet/>
      <dgm:spPr/>
      <dgm:t>
        <a:bodyPr/>
        <a:lstStyle/>
        <a:p>
          <a:endParaRPr lang="ru-RU" sz="1600" b="1"/>
        </a:p>
      </dgm:t>
    </dgm:pt>
    <dgm:pt modelId="{9B66A5DF-E730-44F4-9EF0-FB3B5B93AA14}" type="sibTrans" cxnId="{EE8E3735-11ED-4772-AF04-A29A82347437}">
      <dgm:prSet custT="1"/>
      <dgm:spPr>
        <a:noFill/>
      </dgm:spPr>
      <dgm:t>
        <a:bodyPr/>
        <a:lstStyle/>
        <a:p>
          <a:endParaRPr lang="ru-RU" sz="1600" b="1"/>
        </a:p>
      </dgm:t>
    </dgm:pt>
    <dgm:pt modelId="{6F946E30-A17C-4718-8099-72457D034E81}">
      <dgm:prSet phldrT="[Текст]" custT="1"/>
      <dgm:spPr/>
      <dgm:t>
        <a:bodyPr/>
        <a:lstStyle/>
        <a:p>
          <a:r>
            <a:rPr lang="ru-RU" sz="1600" b="1" dirty="0" smtClean="0"/>
            <a:t>Принять</a:t>
          </a:r>
          <a:endParaRPr lang="ru-RU" sz="1600" b="1" dirty="0"/>
        </a:p>
      </dgm:t>
    </dgm:pt>
    <dgm:pt modelId="{D1528652-4AED-4177-BF5F-FC0D6F51EA6B}" type="parTrans" cxnId="{C077C949-8986-4383-B56F-2F1AE2B740F1}">
      <dgm:prSet/>
      <dgm:spPr/>
      <dgm:t>
        <a:bodyPr/>
        <a:lstStyle/>
        <a:p>
          <a:endParaRPr lang="ru-RU" sz="1600" b="1"/>
        </a:p>
      </dgm:t>
    </dgm:pt>
    <dgm:pt modelId="{13CF9B29-8EB9-4713-B045-B6ED2EF5291B}" type="sibTrans" cxnId="{C077C949-8986-4383-B56F-2F1AE2B740F1}">
      <dgm:prSet custT="1"/>
      <dgm:spPr>
        <a:noFill/>
      </dgm:spPr>
      <dgm:t>
        <a:bodyPr/>
        <a:lstStyle/>
        <a:p>
          <a:endParaRPr lang="ru-RU" sz="1600" b="1"/>
        </a:p>
      </dgm:t>
    </dgm:pt>
    <dgm:pt modelId="{4310E69D-92B9-4697-9DF9-F4C33EE610B0}">
      <dgm:prSet phldrT="[Текст]" custT="1"/>
      <dgm:spPr/>
      <dgm:t>
        <a:bodyPr/>
        <a:lstStyle/>
        <a:p>
          <a:r>
            <a:rPr lang="ru-RU" sz="1600" b="1" dirty="0" smtClean="0"/>
            <a:t>Отвергнуть</a:t>
          </a:r>
          <a:endParaRPr lang="ru-RU" sz="1600" b="1" dirty="0"/>
        </a:p>
      </dgm:t>
    </dgm:pt>
    <dgm:pt modelId="{446FAAC4-420D-4348-96E4-D3DA32C4F9E9}" type="parTrans" cxnId="{2206F8AE-23BE-4CBF-AEA3-94017B0F88EC}">
      <dgm:prSet/>
      <dgm:spPr/>
      <dgm:t>
        <a:bodyPr/>
        <a:lstStyle/>
        <a:p>
          <a:endParaRPr lang="ru-RU" sz="1600" b="1"/>
        </a:p>
      </dgm:t>
    </dgm:pt>
    <dgm:pt modelId="{60913567-E076-4490-A3F2-FFC740C6FD08}" type="sibTrans" cxnId="{2206F8AE-23BE-4CBF-AEA3-94017B0F88EC}">
      <dgm:prSet custT="1"/>
      <dgm:spPr/>
      <dgm:t>
        <a:bodyPr/>
        <a:lstStyle/>
        <a:p>
          <a:endParaRPr lang="ru-RU" sz="1600" b="1"/>
        </a:p>
      </dgm:t>
    </dgm:pt>
    <dgm:pt modelId="{A19BD75B-803F-4824-AEE6-6D5E47951450}" type="pres">
      <dgm:prSet presAssocID="{0384BC46-5755-41CD-B027-BF75A5F43B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E288EC-099B-4A82-A479-08D3B6B2C118}" type="pres">
      <dgm:prSet presAssocID="{9135A3FC-5A98-42EF-8B9E-944514750C0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E0E1B-2A1B-42E0-9C0C-8D762873B5F1}" type="pres">
      <dgm:prSet presAssocID="{54A038A8-DD35-4B15-9E89-67F1D6DF2800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9B0ED23-E1CF-49E7-8B74-B4FD4F2F0D12}" type="pres">
      <dgm:prSet presAssocID="{54A038A8-DD35-4B15-9E89-67F1D6DF280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616ED7CA-F0A2-4CCD-B989-640E60ECA5C4}" type="pres">
      <dgm:prSet presAssocID="{FE676FC4-1674-4F93-989E-27FE38B819F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D9057-7819-4CC4-9221-212F0822BF9C}" type="pres">
      <dgm:prSet presAssocID="{75A51368-B0CF-496F-9E2A-3DF826211611}" presName="sibTrans" presStyleLbl="sibTrans2D1" presStyleIdx="1" presStyleCnt="4"/>
      <dgm:spPr/>
      <dgm:t>
        <a:bodyPr/>
        <a:lstStyle/>
        <a:p>
          <a:endParaRPr lang="ru-RU"/>
        </a:p>
      </dgm:t>
    </dgm:pt>
    <dgm:pt modelId="{FBB0D438-50FB-4281-AB72-AE04B9783FF8}" type="pres">
      <dgm:prSet presAssocID="{75A51368-B0CF-496F-9E2A-3DF826211611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B3024B2-F2B6-4E5F-B74C-2A889180B515}" type="pres">
      <dgm:prSet presAssocID="{490D95F8-F4B5-42F5-A754-C8D08E59C9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881B1-2AA2-4CAF-9F95-3C9BD46B9F80}" type="pres">
      <dgm:prSet presAssocID="{9B66A5DF-E730-44F4-9EF0-FB3B5B93AA14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14F0787-DA3C-4A81-A604-58165C23BC79}" type="pres">
      <dgm:prSet presAssocID="{9B66A5DF-E730-44F4-9EF0-FB3B5B93AA14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17DAA2F3-32E0-4B09-B476-350526B2D876}" type="pres">
      <dgm:prSet presAssocID="{6F946E30-A17C-4718-8099-72457D034E81}" presName="node" presStyleLbl="node1" presStyleIdx="3" presStyleCnt="5" custLinFactNeighborX="17384" custLinFactNeighborY="-81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DA00C-B6FE-4F20-B2C4-9FFA82F720B0}" type="pres">
      <dgm:prSet presAssocID="{13CF9B29-8EB9-4713-B045-B6ED2EF5291B}" presName="sibTrans" presStyleLbl="sibTrans2D1" presStyleIdx="3" presStyleCnt="4" custAng="16136858" custFlipHor="1" custScaleX="142312" custScaleY="121555" custLinFactNeighborX="11669" custLinFactNeighborY="-1308"/>
      <dgm:spPr>
        <a:prstGeom prst="upDownArrow">
          <a:avLst/>
        </a:prstGeom>
      </dgm:spPr>
      <dgm:t>
        <a:bodyPr/>
        <a:lstStyle/>
        <a:p>
          <a:endParaRPr lang="ru-RU"/>
        </a:p>
      </dgm:t>
    </dgm:pt>
    <dgm:pt modelId="{395C9E58-0ACE-422C-9616-253F5B986402}" type="pres">
      <dgm:prSet presAssocID="{13CF9B29-8EB9-4713-B045-B6ED2EF5291B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51D1EAF-33EF-4085-85C2-1DFFFCB3BD58}" type="pres">
      <dgm:prSet presAssocID="{4310E69D-92B9-4697-9DF9-F4C33EE610B0}" presName="node" presStyleLbl="node1" presStyleIdx="4" presStyleCnt="5" custLinFactX="-100000" custLinFactNeighborX="-110804" custLinFactNeighborY="60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F001A3-D9BC-4008-B3BA-166BB7746947}" type="presOf" srcId="{0384BC46-5755-41CD-B027-BF75A5F43BC3}" destId="{A19BD75B-803F-4824-AEE6-6D5E47951450}" srcOrd="0" destOrd="0" presId="urn:microsoft.com/office/officeart/2005/8/layout/process1"/>
    <dgm:cxn modelId="{CC38FEC5-AF84-4796-9E79-3FCD767F519B}" srcId="{0384BC46-5755-41CD-B027-BF75A5F43BC3}" destId="{FE676FC4-1674-4F93-989E-27FE38B819F8}" srcOrd="1" destOrd="0" parTransId="{6065869C-F8E4-4D5F-9384-8F746F6DA200}" sibTransId="{75A51368-B0CF-496F-9E2A-3DF826211611}"/>
    <dgm:cxn modelId="{9FF12C63-54C1-4178-8E8D-0D8958CA31FC}" type="presOf" srcId="{9135A3FC-5A98-42EF-8B9E-944514750C0B}" destId="{2CE288EC-099B-4A82-A479-08D3B6B2C118}" srcOrd="0" destOrd="0" presId="urn:microsoft.com/office/officeart/2005/8/layout/process1"/>
    <dgm:cxn modelId="{685EF7DF-8D08-4819-98EC-B24888C15179}" type="presOf" srcId="{490D95F8-F4B5-42F5-A754-C8D08E59C909}" destId="{6B3024B2-F2B6-4E5F-B74C-2A889180B515}" srcOrd="0" destOrd="0" presId="urn:microsoft.com/office/officeart/2005/8/layout/process1"/>
    <dgm:cxn modelId="{7288CC89-2C1A-40ED-816D-BBFBA9737D69}" type="presOf" srcId="{9B66A5DF-E730-44F4-9EF0-FB3B5B93AA14}" destId="{147881B1-2AA2-4CAF-9F95-3C9BD46B9F80}" srcOrd="0" destOrd="0" presId="urn:microsoft.com/office/officeart/2005/8/layout/process1"/>
    <dgm:cxn modelId="{B66DA7C8-8028-41D4-8776-3E8306D082AE}" type="presOf" srcId="{9B66A5DF-E730-44F4-9EF0-FB3B5B93AA14}" destId="{014F0787-DA3C-4A81-A604-58165C23BC79}" srcOrd="1" destOrd="0" presId="urn:microsoft.com/office/officeart/2005/8/layout/process1"/>
    <dgm:cxn modelId="{F43E47B4-C180-446F-9E80-91EFF25423FE}" type="presOf" srcId="{75A51368-B0CF-496F-9E2A-3DF826211611}" destId="{6AFD9057-7819-4CC4-9221-212F0822BF9C}" srcOrd="0" destOrd="0" presId="urn:microsoft.com/office/officeart/2005/8/layout/process1"/>
    <dgm:cxn modelId="{A74A73D1-8BB3-4EBB-8CFE-A5830BA77169}" type="presOf" srcId="{13CF9B29-8EB9-4713-B045-B6ED2EF5291B}" destId="{701DA00C-B6FE-4F20-B2C4-9FFA82F720B0}" srcOrd="0" destOrd="0" presId="urn:microsoft.com/office/officeart/2005/8/layout/process1"/>
    <dgm:cxn modelId="{8E050644-FF60-4671-923C-3A3BF2C9FC60}" type="presOf" srcId="{FE676FC4-1674-4F93-989E-27FE38B819F8}" destId="{616ED7CA-F0A2-4CCD-B989-640E60ECA5C4}" srcOrd="0" destOrd="0" presId="urn:microsoft.com/office/officeart/2005/8/layout/process1"/>
    <dgm:cxn modelId="{9F1EDCC7-0CD7-42AD-9247-0BF78358BD50}" srcId="{0384BC46-5755-41CD-B027-BF75A5F43BC3}" destId="{9135A3FC-5A98-42EF-8B9E-944514750C0B}" srcOrd="0" destOrd="0" parTransId="{91414B26-ACB9-4E0D-AB99-D0065AE49221}" sibTransId="{54A038A8-DD35-4B15-9E89-67F1D6DF2800}"/>
    <dgm:cxn modelId="{EE8E3735-11ED-4772-AF04-A29A82347437}" srcId="{0384BC46-5755-41CD-B027-BF75A5F43BC3}" destId="{490D95F8-F4B5-42F5-A754-C8D08E59C909}" srcOrd="2" destOrd="0" parTransId="{E917B1F4-230E-4C4A-8DF9-C941949167B6}" sibTransId="{9B66A5DF-E730-44F4-9EF0-FB3B5B93AA14}"/>
    <dgm:cxn modelId="{21841BA1-CE57-4F13-96F8-E822A47E70F1}" type="presOf" srcId="{4310E69D-92B9-4697-9DF9-F4C33EE610B0}" destId="{651D1EAF-33EF-4085-85C2-1DFFFCB3BD58}" srcOrd="0" destOrd="0" presId="urn:microsoft.com/office/officeart/2005/8/layout/process1"/>
    <dgm:cxn modelId="{E0B2E0DE-033B-47CE-849D-8E2D875C7430}" type="presOf" srcId="{13CF9B29-8EB9-4713-B045-B6ED2EF5291B}" destId="{395C9E58-0ACE-422C-9616-253F5B986402}" srcOrd="1" destOrd="0" presId="urn:microsoft.com/office/officeart/2005/8/layout/process1"/>
    <dgm:cxn modelId="{C077C949-8986-4383-B56F-2F1AE2B740F1}" srcId="{0384BC46-5755-41CD-B027-BF75A5F43BC3}" destId="{6F946E30-A17C-4718-8099-72457D034E81}" srcOrd="3" destOrd="0" parTransId="{D1528652-4AED-4177-BF5F-FC0D6F51EA6B}" sibTransId="{13CF9B29-8EB9-4713-B045-B6ED2EF5291B}"/>
    <dgm:cxn modelId="{D52730D5-A5B5-4D94-B828-1CD737235337}" type="presOf" srcId="{75A51368-B0CF-496F-9E2A-3DF826211611}" destId="{FBB0D438-50FB-4281-AB72-AE04B9783FF8}" srcOrd="1" destOrd="0" presId="urn:microsoft.com/office/officeart/2005/8/layout/process1"/>
    <dgm:cxn modelId="{ED9905FA-B547-463D-8370-0039FE8863F0}" type="presOf" srcId="{54A038A8-DD35-4B15-9E89-67F1D6DF2800}" destId="{6E2E0E1B-2A1B-42E0-9C0C-8D762873B5F1}" srcOrd="0" destOrd="0" presId="urn:microsoft.com/office/officeart/2005/8/layout/process1"/>
    <dgm:cxn modelId="{2206F8AE-23BE-4CBF-AEA3-94017B0F88EC}" srcId="{0384BC46-5755-41CD-B027-BF75A5F43BC3}" destId="{4310E69D-92B9-4697-9DF9-F4C33EE610B0}" srcOrd="4" destOrd="0" parTransId="{446FAAC4-420D-4348-96E4-D3DA32C4F9E9}" sibTransId="{60913567-E076-4490-A3F2-FFC740C6FD08}"/>
    <dgm:cxn modelId="{F08C9084-88F5-41C0-9DF1-B0B9EFA226FA}" type="presOf" srcId="{6F946E30-A17C-4718-8099-72457D034E81}" destId="{17DAA2F3-32E0-4B09-B476-350526B2D876}" srcOrd="0" destOrd="0" presId="urn:microsoft.com/office/officeart/2005/8/layout/process1"/>
    <dgm:cxn modelId="{CFD0E0E8-3ED3-4897-93D6-7C003A8F981D}" type="presOf" srcId="{54A038A8-DD35-4B15-9E89-67F1D6DF2800}" destId="{D9B0ED23-E1CF-49E7-8B74-B4FD4F2F0D12}" srcOrd="1" destOrd="0" presId="urn:microsoft.com/office/officeart/2005/8/layout/process1"/>
    <dgm:cxn modelId="{06BBAD3D-1B4D-4CB7-B540-0433709C45AF}" type="presParOf" srcId="{A19BD75B-803F-4824-AEE6-6D5E47951450}" destId="{2CE288EC-099B-4A82-A479-08D3B6B2C118}" srcOrd="0" destOrd="0" presId="urn:microsoft.com/office/officeart/2005/8/layout/process1"/>
    <dgm:cxn modelId="{9E70092A-2A7F-43A0-847F-029AB553FAEA}" type="presParOf" srcId="{A19BD75B-803F-4824-AEE6-6D5E47951450}" destId="{6E2E0E1B-2A1B-42E0-9C0C-8D762873B5F1}" srcOrd="1" destOrd="0" presId="urn:microsoft.com/office/officeart/2005/8/layout/process1"/>
    <dgm:cxn modelId="{E455BD06-5DED-4BB7-8A14-D46D6ED34DA6}" type="presParOf" srcId="{6E2E0E1B-2A1B-42E0-9C0C-8D762873B5F1}" destId="{D9B0ED23-E1CF-49E7-8B74-B4FD4F2F0D12}" srcOrd="0" destOrd="0" presId="urn:microsoft.com/office/officeart/2005/8/layout/process1"/>
    <dgm:cxn modelId="{9106995A-1618-4B6E-859B-D4BB85E84494}" type="presParOf" srcId="{A19BD75B-803F-4824-AEE6-6D5E47951450}" destId="{616ED7CA-F0A2-4CCD-B989-640E60ECA5C4}" srcOrd="2" destOrd="0" presId="urn:microsoft.com/office/officeart/2005/8/layout/process1"/>
    <dgm:cxn modelId="{6D300DFE-E2C6-49DE-9A83-B90D034AEF37}" type="presParOf" srcId="{A19BD75B-803F-4824-AEE6-6D5E47951450}" destId="{6AFD9057-7819-4CC4-9221-212F0822BF9C}" srcOrd="3" destOrd="0" presId="urn:microsoft.com/office/officeart/2005/8/layout/process1"/>
    <dgm:cxn modelId="{7A98B472-B138-400B-91E5-BD35DA9E8B08}" type="presParOf" srcId="{6AFD9057-7819-4CC4-9221-212F0822BF9C}" destId="{FBB0D438-50FB-4281-AB72-AE04B9783FF8}" srcOrd="0" destOrd="0" presId="urn:microsoft.com/office/officeart/2005/8/layout/process1"/>
    <dgm:cxn modelId="{3265B401-4E65-4215-B96C-338C5C8EB28C}" type="presParOf" srcId="{A19BD75B-803F-4824-AEE6-6D5E47951450}" destId="{6B3024B2-F2B6-4E5F-B74C-2A889180B515}" srcOrd="4" destOrd="0" presId="urn:microsoft.com/office/officeart/2005/8/layout/process1"/>
    <dgm:cxn modelId="{952BEA98-363B-48AB-A8EE-6F86F741003B}" type="presParOf" srcId="{A19BD75B-803F-4824-AEE6-6D5E47951450}" destId="{147881B1-2AA2-4CAF-9F95-3C9BD46B9F80}" srcOrd="5" destOrd="0" presId="urn:microsoft.com/office/officeart/2005/8/layout/process1"/>
    <dgm:cxn modelId="{365CDB8C-4070-48B6-8AE4-F030E0C9CC2F}" type="presParOf" srcId="{147881B1-2AA2-4CAF-9F95-3C9BD46B9F80}" destId="{014F0787-DA3C-4A81-A604-58165C23BC79}" srcOrd="0" destOrd="0" presId="urn:microsoft.com/office/officeart/2005/8/layout/process1"/>
    <dgm:cxn modelId="{9151468C-3CD4-4DD6-B0CB-7F6638F7D522}" type="presParOf" srcId="{A19BD75B-803F-4824-AEE6-6D5E47951450}" destId="{17DAA2F3-32E0-4B09-B476-350526B2D876}" srcOrd="6" destOrd="0" presId="urn:microsoft.com/office/officeart/2005/8/layout/process1"/>
    <dgm:cxn modelId="{3CFCD7E9-8BC6-48D4-BAC0-8A9AB749948A}" type="presParOf" srcId="{A19BD75B-803F-4824-AEE6-6D5E47951450}" destId="{701DA00C-B6FE-4F20-B2C4-9FFA82F720B0}" srcOrd="7" destOrd="0" presId="urn:microsoft.com/office/officeart/2005/8/layout/process1"/>
    <dgm:cxn modelId="{A49CC9BA-6C78-46CD-83FF-E78485BCCE4D}" type="presParOf" srcId="{701DA00C-B6FE-4F20-B2C4-9FFA82F720B0}" destId="{395C9E58-0ACE-422C-9616-253F5B986402}" srcOrd="0" destOrd="0" presId="urn:microsoft.com/office/officeart/2005/8/layout/process1"/>
    <dgm:cxn modelId="{45A1D3FB-2A3D-4D2D-8100-1D37CC3F24CC}" type="presParOf" srcId="{A19BD75B-803F-4824-AEE6-6D5E47951450}" destId="{651D1EAF-33EF-4085-85C2-1DFFFCB3BD58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E5D73C-12FA-4E66-B9FB-8B8E64194DA1}" type="doc">
      <dgm:prSet loTypeId="urn:microsoft.com/office/officeart/2005/8/layout/radial1" loCatId="cycle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0323320-266E-473F-93FB-89C39D2D6AC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Ситуационные факторы</a:t>
          </a:r>
        </a:p>
        <a:p>
          <a:r>
            <a: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поведения</a:t>
          </a:r>
          <a:endParaRPr lang="ru-RU" sz="12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29D142C-2845-4730-A0ED-88AF730A0D30}" type="parTrans" cxnId="{85C67AF4-3507-44C1-A54A-02A034665401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A8FBA3C-CE9F-4728-87FE-C71DBD7A858C}" type="sibTrans" cxnId="{85C67AF4-3507-44C1-A54A-02A034665401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1EC163E-EE8A-473D-B743-EF7232E6EBD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Физическое окружение</a:t>
          </a:r>
        </a:p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(материальное состояние)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5D827D-6E80-4A65-ADAE-5210E087E172}" type="parTrans" cxnId="{FC538CCA-E776-4ABD-B328-80534DE178B9}">
      <dgm:prSet custT="1"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8559067-EDE6-49CB-BF07-A935F33E700D}" type="sibTrans" cxnId="{FC538CCA-E776-4ABD-B328-80534DE178B9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A5EBD5F-3221-466F-AE65-A2AA9FC52DE4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Социальное окружение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FC26FA7-0883-4552-BA16-643E36E1FF16}" type="parTrans" cxnId="{0A93D38B-7181-46E6-96BA-EA94A481A0FA}">
      <dgm:prSet custT="1"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8580B8D-5D77-4AB3-916F-7E427CF05CB6}" type="sibTrans" cxnId="{0A93D38B-7181-46E6-96BA-EA94A481A0FA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80C63A4-03FF-4FAE-8A84-9918E1F27CF1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Время</a:t>
          </a:r>
        </a:p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(временные характеристики ситуации)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CC8C1F8-D017-48CC-802E-201729195699}" type="parTrans" cxnId="{E5059385-8165-4265-8172-2C7B3BF56381}">
      <dgm:prSet custT="1"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F67A0D5-AC92-4749-97F8-348D71F4275B}" type="sibTrans" cxnId="{E5059385-8165-4265-8172-2C7B3BF56381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84F22C6-445F-4F67-A84F-7BAA4862D0DF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Предшествующее состояние,</a:t>
          </a:r>
        </a:p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настроение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587D2F8-2001-4141-8E22-64D3302CBCC6}" type="parTrans" cxnId="{71D3D436-17D1-424A-87EC-7780522AD362}">
      <dgm:prSet custT="1"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143040-3164-4C44-ACAF-EF79C417D5D1}" type="sibTrans" cxnId="{71D3D436-17D1-424A-87EC-7780522AD362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FD642DC-9B96-47F4-970D-BB504261A802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Цель (задачи)</a:t>
          </a:r>
        </a:p>
        <a:p>
          <a:r>
            <a:rPr lang="ru-RU" sz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потребителя</a:t>
          </a:r>
          <a:endParaRPr lang="ru-RU" sz="12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73EF936-707B-4472-891B-C55B25E93476}" type="parTrans" cxnId="{62B6E623-517B-4BE6-9A61-89BFD08F5851}">
      <dgm:prSet custT="1"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46171E8-FB91-4A42-86A5-5E8DDA998D1B}" type="sibTrans" cxnId="{62B6E623-517B-4BE6-9A61-89BFD08F5851}">
      <dgm:prSet/>
      <dgm:spPr/>
      <dgm:t>
        <a:bodyPr/>
        <a:lstStyle/>
        <a:p>
          <a:endParaRPr lang="ru-RU" sz="1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107C57D-2694-49E2-BA88-8FE04AB64255}" type="pres">
      <dgm:prSet presAssocID="{75E5D73C-12FA-4E66-B9FB-8B8E64194DA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629976-5DFE-4B06-878F-AF2C6604A648}" type="pres">
      <dgm:prSet presAssocID="{50323320-266E-473F-93FB-89C39D2D6ACC}" presName="centerShape" presStyleLbl="node0" presStyleIdx="0" presStyleCnt="1" custLinFactNeighborX="-747" custLinFactNeighborY="-327"/>
      <dgm:spPr/>
      <dgm:t>
        <a:bodyPr/>
        <a:lstStyle/>
        <a:p>
          <a:endParaRPr lang="ru-RU"/>
        </a:p>
      </dgm:t>
    </dgm:pt>
    <dgm:pt modelId="{D42621BF-ABBD-4E82-975D-248F6F5B9E3F}" type="pres">
      <dgm:prSet presAssocID="{505D827D-6E80-4A65-ADAE-5210E087E172}" presName="Name9" presStyleLbl="parChTrans1D2" presStyleIdx="0" presStyleCnt="5"/>
      <dgm:spPr/>
      <dgm:t>
        <a:bodyPr/>
        <a:lstStyle/>
        <a:p>
          <a:endParaRPr lang="ru-RU"/>
        </a:p>
      </dgm:t>
    </dgm:pt>
    <dgm:pt modelId="{E18A7A79-17CE-4192-87C6-C8EB954F0F36}" type="pres">
      <dgm:prSet presAssocID="{505D827D-6E80-4A65-ADAE-5210E087E172}" presName="connTx" presStyleLbl="parChTrans1D2" presStyleIdx="0" presStyleCnt="5"/>
      <dgm:spPr/>
      <dgm:t>
        <a:bodyPr/>
        <a:lstStyle/>
        <a:p>
          <a:endParaRPr lang="ru-RU"/>
        </a:p>
      </dgm:t>
    </dgm:pt>
    <dgm:pt modelId="{575472A6-A326-40C1-B232-A8AE832CE0F5}" type="pres">
      <dgm:prSet presAssocID="{91EC163E-EE8A-473D-B743-EF7232E6EBD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36BE4-B2AD-4F29-A855-BC171ACDA3BD}" type="pres">
      <dgm:prSet presAssocID="{0FC26FA7-0883-4552-BA16-643E36E1FF16}" presName="Name9" presStyleLbl="parChTrans1D2" presStyleIdx="1" presStyleCnt="5"/>
      <dgm:spPr/>
      <dgm:t>
        <a:bodyPr/>
        <a:lstStyle/>
        <a:p>
          <a:endParaRPr lang="ru-RU"/>
        </a:p>
      </dgm:t>
    </dgm:pt>
    <dgm:pt modelId="{1F6BBA8F-643C-46F9-9BCF-864309BD4245}" type="pres">
      <dgm:prSet presAssocID="{0FC26FA7-0883-4552-BA16-643E36E1FF16}" presName="connTx" presStyleLbl="parChTrans1D2" presStyleIdx="1" presStyleCnt="5"/>
      <dgm:spPr/>
      <dgm:t>
        <a:bodyPr/>
        <a:lstStyle/>
        <a:p>
          <a:endParaRPr lang="ru-RU"/>
        </a:p>
      </dgm:t>
    </dgm:pt>
    <dgm:pt modelId="{06B06789-E4D3-4F7D-AF85-EBCFA779A647}" type="pres">
      <dgm:prSet presAssocID="{3A5EBD5F-3221-466F-AE65-A2AA9FC52D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6D418-C919-4C17-9B05-6403A1DA2FA7}" type="pres">
      <dgm:prSet presAssocID="{ECC8C1F8-D017-48CC-802E-201729195699}" presName="Name9" presStyleLbl="parChTrans1D2" presStyleIdx="2" presStyleCnt="5"/>
      <dgm:spPr/>
      <dgm:t>
        <a:bodyPr/>
        <a:lstStyle/>
        <a:p>
          <a:endParaRPr lang="ru-RU"/>
        </a:p>
      </dgm:t>
    </dgm:pt>
    <dgm:pt modelId="{A885A78F-83C3-41B5-87DA-DF65BCE92BF7}" type="pres">
      <dgm:prSet presAssocID="{ECC8C1F8-D017-48CC-802E-201729195699}" presName="connTx" presStyleLbl="parChTrans1D2" presStyleIdx="2" presStyleCnt="5"/>
      <dgm:spPr/>
      <dgm:t>
        <a:bodyPr/>
        <a:lstStyle/>
        <a:p>
          <a:endParaRPr lang="ru-RU"/>
        </a:p>
      </dgm:t>
    </dgm:pt>
    <dgm:pt modelId="{BB9E22D6-D223-4D02-A025-20E01CD01B87}" type="pres">
      <dgm:prSet presAssocID="{080C63A4-03FF-4FAE-8A84-9918E1F27C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C545E-DE92-47BB-A41C-AB5A658324E0}" type="pres">
      <dgm:prSet presAssocID="{3587D2F8-2001-4141-8E22-64D3302CBCC6}" presName="Name9" presStyleLbl="parChTrans1D2" presStyleIdx="3" presStyleCnt="5"/>
      <dgm:spPr/>
      <dgm:t>
        <a:bodyPr/>
        <a:lstStyle/>
        <a:p>
          <a:endParaRPr lang="ru-RU"/>
        </a:p>
      </dgm:t>
    </dgm:pt>
    <dgm:pt modelId="{6FE569FA-C066-4DEB-9AA6-F863E5E8D3BF}" type="pres">
      <dgm:prSet presAssocID="{3587D2F8-2001-4141-8E22-64D3302CBCC6}" presName="connTx" presStyleLbl="parChTrans1D2" presStyleIdx="3" presStyleCnt="5"/>
      <dgm:spPr/>
      <dgm:t>
        <a:bodyPr/>
        <a:lstStyle/>
        <a:p>
          <a:endParaRPr lang="ru-RU"/>
        </a:p>
      </dgm:t>
    </dgm:pt>
    <dgm:pt modelId="{876319F8-9BC6-4ABE-91D5-68D1B1DAB776}" type="pres">
      <dgm:prSet presAssocID="{F84F22C6-445F-4F67-A84F-7BAA4862D0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E1925-4ECA-4439-B50C-2226D301F5BC}" type="pres">
      <dgm:prSet presAssocID="{C73EF936-707B-4472-891B-C55B25E93476}" presName="Name9" presStyleLbl="parChTrans1D2" presStyleIdx="4" presStyleCnt="5"/>
      <dgm:spPr/>
      <dgm:t>
        <a:bodyPr/>
        <a:lstStyle/>
        <a:p>
          <a:endParaRPr lang="ru-RU"/>
        </a:p>
      </dgm:t>
    </dgm:pt>
    <dgm:pt modelId="{DC1E9818-4034-4DF6-8216-1312430B5101}" type="pres">
      <dgm:prSet presAssocID="{C73EF936-707B-4472-891B-C55B25E9347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2EDCC821-FA25-40EA-9892-091F5960425F}" type="pres">
      <dgm:prSet presAssocID="{2FD642DC-9B96-47F4-970D-BB504261A80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D3D436-17D1-424A-87EC-7780522AD362}" srcId="{50323320-266E-473F-93FB-89C39D2D6ACC}" destId="{F84F22C6-445F-4F67-A84F-7BAA4862D0DF}" srcOrd="3" destOrd="0" parTransId="{3587D2F8-2001-4141-8E22-64D3302CBCC6}" sibTransId="{E6143040-3164-4C44-ACAF-EF79C417D5D1}"/>
    <dgm:cxn modelId="{94E28EB1-9D06-4525-B3CC-7CF56B97F636}" type="presOf" srcId="{91EC163E-EE8A-473D-B743-EF7232E6EBD7}" destId="{575472A6-A326-40C1-B232-A8AE832CE0F5}" srcOrd="0" destOrd="0" presId="urn:microsoft.com/office/officeart/2005/8/layout/radial1"/>
    <dgm:cxn modelId="{FC538CCA-E776-4ABD-B328-80534DE178B9}" srcId="{50323320-266E-473F-93FB-89C39D2D6ACC}" destId="{91EC163E-EE8A-473D-B743-EF7232E6EBD7}" srcOrd="0" destOrd="0" parTransId="{505D827D-6E80-4A65-ADAE-5210E087E172}" sibTransId="{E8559067-EDE6-49CB-BF07-A935F33E700D}"/>
    <dgm:cxn modelId="{8B4ADBDF-F77F-4F3A-9757-AA0E6C05A5D9}" type="presOf" srcId="{080C63A4-03FF-4FAE-8A84-9918E1F27CF1}" destId="{BB9E22D6-D223-4D02-A025-20E01CD01B87}" srcOrd="0" destOrd="0" presId="urn:microsoft.com/office/officeart/2005/8/layout/radial1"/>
    <dgm:cxn modelId="{B44E8239-5584-4451-B4EE-E6F65241A0E0}" type="presOf" srcId="{0FC26FA7-0883-4552-BA16-643E36E1FF16}" destId="{1F6BBA8F-643C-46F9-9BCF-864309BD4245}" srcOrd="1" destOrd="0" presId="urn:microsoft.com/office/officeart/2005/8/layout/radial1"/>
    <dgm:cxn modelId="{E5059385-8165-4265-8172-2C7B3BF56381}" srcId="{50323320-266E-473F-93FB-89C39D2D6ACC}" destId="{080C63A4-03FF-4FAE-8A84-9918E1F27CF1}" srcOrd="2" destOrd="0" parTransId="{ECC8C1F8-D017-48CC-802E-201729195699}" sibTransId="{0F67A0D5-AC92-4749-97F8-348D71F4275B}"/>
    <dgm:cxn modelId="{A4D9B802-8175-4369-8BA3-A6245B805651}" type="presOf" srcId="{2FD642DC-9B96-47F4-970D-BB504261A802}" destId="{2EDCC821-FA25-40EA-9892-091F5960425F}" srcOrd="0" destOrd="0" presId="urn:microsoft.com/office/officeart/2005/8/layout/radial1"/>
    <dgm:cxn modelId="{F64C54CF-A4EC-4099-9603-7DFBB840164E}" type="presOf" srcId="{ECC8C1F8-D017-48CC-802E-201729195699}" destId="{A885A78F-83C3-41B5-87DA-DF65BCE92BF7}" srcOrd="1" destOrd="0" presId="urn:microsoft.com/office/officeart/2005/8/layout/radial1"/>
    <dgm:cxn modelId="{0A93D38B-7181-46E6-96BA-EA94A481A0FA}" srcId="{50323320-266E-473F-93FB-89C39D2D6ACC}" destId="{3A5EBD5F-3221-466F-AE65-A2AA9FC52DE4}" srcOrd="1" destOrd="0" parTransId="{0FC26FA7-0883-4552-BA16-643E36E1FF16}" sibTransId="{58580B8D-5D77-4AB3-916F-7E427CF05CB6}"/>
    <dgm:cxn modelId="{839DA520-871E-4CB3-9754-C623F2974A2A}" type="presOf" srcId="{3587D2F8-2001-4141-8E22-64D3302CBCC6}" destId="{6FE569FA-C066-4DEB-9AA6-F863E5E8D3BF}" srcOrd="1" destOrd="0" presId="urn:microsoft.com/office/officeart/2005/8/layout/radial1"/>
    <dgm:cxn modelId="{1C7B7139-6BE6-4D89-8C22-022E8C198AC0}" type="presOf" srcId="{ECC8C1F8-D017-48CC-802E-201729195699}" destId="{62E6D418-C919-4C17-9B05-6403A1DA2FA7}" srcOrd="0" destOrd="0" presId="urn:microsoft.com/office/officeart/2005/8/layout/radial1"/>
    <dgm:cxn modelId="{4AC461BB-06FB-4026-B5D0-05C2EAE79F2A}" type="presOf" srcId="{3587D2F8-2001-4141-8E22-64D3302CBCC6}" destId="{AFDC545E-DE92-47BB-A41C-AB5A658324E0}" srcOrd="0" destOrd="0" presId="urn:microsoft.com/office/officeart/2005/8/layout/radial1"/>
    <dgm:cxn modelId="{A48FAD1A-F2EA-45FE-9086-1CA229571FE1}" type="presOf" srcId="{F84F22C6-445F-4F67-A84F-7BAA4862D0DF}" destId="{876319F8-9BC6-4ABE-91D5-68D1B1DAB776}" srcOrd="0" destOrd="0" presId="urn:microsoft.com/office/officeart/2005/8/layout/radial1"/>
    <dgm:cxn modelId="{272C73A9-9B47-427B-8ECE-EEC6156CC420}" type="presOf" srcId="{C73EF936-707B-4472-891B-C55B25E93476}" destId="{F46E1925-4ECA-4439-B50C-2226D301F5BC}" srcOrd="0" destOrd="0" presId="urn:microsoft.com/office/officeart/2005/8/layout/radial1"/>
    <dgm:cxn modelId="{14E3BCD0-A48D-41EE-AABB-F8E1348A2752}" type="presOf" srcId="{505D827D-6E80-4A65-ADAE-5210E087E172}" destId="{D42621BF-ABBD-4E82-975D-248F6F5B9E3F}" srcOrd="0" destOrd="0" presId="urn:microsoft.com/office/officeart/2005/8/layout/radial1"/>
    <dgm:cxn modelId="{85977DDE-4823-4169-911B-6E84010B7D1C}" type="presOf" srcId="{50323320-266E-473F-93FB-89C39D2D6ACC}" destId="{12629976-5DFE-4B06-878F-AF2C6604A648}" srcOrd="0" destOrd="0" presId="urn:microsoft.com/office/officeart/2005/8/layout/radial1"/>
    <dgm:cxn modelId="{85C67AF4-3507-44C1-A54A-02A034665401}" srcId="{75E5D73C-12FA-4E66-B9FB-8B8E64194DA1}" destId="{50323320-266E-473F-93FB-89C39D2D6ACC}" srcOrd="0" destOrd="0" parTransId="{629D142C-2845-4730-A0ED-88AF730A0D30}" sibTransId="{1A8FBA3C-CE9F-4728-87FE-C71DBD7A858C}"/>
    <dgm:cxn modelId="{E129CE68-10AD-4BA0-A146-079927B11D74}" type="presOf" srcId="{3A5EBD5F-3221-466F-AE65-A2AA9FC52DE4}" destId="{06B06789-E4D3-4F7D-AF85-EBCFA779A647}" srcOrd="0" destOrd="0" presId="urn:microsoft.com/office/officeart/2005/8/layout/radial1"/>
    <dgm:cxn modelId="{B2A17B9D-A7FC-46FC-97BF-D536F8DD18E6}" type="presOf" srcId="{75E5D73C-12FA-4E66-B9FB-8B8E64194DA1}" destId="{B107C57D-2694-49E2-BA88-8FE04AB64255}" srcOrd="0" destOrd="0" presId="urn:microsoft.com/office/officeart/2005/8/layout/radial1"/>
    <dgm:cxn modelId="{62B6E623-517B-4BE6-9A61-89BFD08F5851}" srcId="{50323320-266E-473F-93FB-89C39D2D6ACC}" destId="{2FD642DC-9B96-47F4-970D-BB504261A802}" srcOrd="4" destOrd="0" parTransId="{C73EF936-707B-4472-891B-C55B25E93476}" sibTransId="{246171E8-FB91-4A42-86A5-5E8DDA998D1B}"/>
    <dgm:cxn modelId="{3E3CD7F9-8E28-4666-B3FF-2F003859267C}" type="presOf" srcId="{0FC26FA7-0883-4552-BA16-643E36E1FF16}" destId="{8EA36BE4-B2AD-4F29-A855-BC171ACDA3BD}" srcOrd="0" destOrd="0" presId="urn:microsoft.com/office/officeart/2005/8/layout/radial1"/>
    <dgm:cxn modelId="{681D2D6F-E88E-4F02-BF00-0CA7A524DECC}" type="presOf" srcId="{C73EF936-707B-4472-891B-C55B25E93476}" destId="{DC1E9818-4034-4DF6-8216-1312430B5101}" srcOrd="1" destOrd="0" presId="urn:microsoft.com/office/officeart/2005/8/layout/radial1"/>
    <dgm:cxn modelId="{2A0F5EA1-7736-470F-AF80-8CD20AAF4CDB}" type="presOf" srcId="{505D827D-6E80-4A65-ADAE-5210E087E172}" destId="{E18A7A79-17CE-4192-87C6-C8EB954F0F36}" srcOrd="1" destOrd="0" presId="urn:microsoft.com/office/officeart/2005/8/layout/radial1"/>
    <dgm:cxn modelId="{53B8D549-1CC7-4E97-A4EF-97F9F459B446}" type="presParOf" srcId="{B107C57D-2694-49E2-BA88-8FE04AB64255}" destId="{12629976-5DFE-4B06-878F-AF2C6604A648}" srcOrd="0" destOrd="0" presId="urn:microsoft.com/office/officeart/2005/8/layout/radial1"/>
    <dgm:cxn modelId="{BA5D557A-C8B4-447C-817C-FC621FBDA508}" type="presParOf" srcId="{B107C57D-2694-49E2-BA88-8FE04AB64255}" destId="{D42621BF-ABBD-4E82-975D-248F6F5B9E3F}" srcOrd="1" destOrd="0" presId="urn:microsoft.com/office/officeart/2005/8/layout/radial1"/>
    <dgm:cxn modelId="{3FFC2EA2-D8AD-4F34-B184-6C10287BDCC0}" type="presParOf" srcId="{D42621BF-ABBD-4E82-975D-248F6F5B9E3F}" destId="{E18A7A79-17CE-4192-87C6-C8EB954F0F36}" srcOrd="0" destOrd="0" presId="urn:microsoft.com/office/officeart/2005/8/layout/radial1"/>
    <dgm:cxn modelId="{A537812B-E3C6-4768-9107-08B88DEED860}" type="presParOf" srcId="{B107C57D-2694-49E2-BA88-8FE04AB64255}" destId="{575472A6-A326-40C1-B232-A8AE832CE0F5}" srcOrd="2" destOrd="0" presId="urn:microsoft.com/office/officeart/2005/8/layout/radial1"/>
    <dgm:cxn modelId="{48BA0668-5502-4355-AB75-AB8B9CDDCE86}" type="presParOf" srcId="{B107C57D-2694-49E2-BA88-8FE04AB64255}" destId="{8EA36BE4-B2AD-4F29-A855-BC171ACDA3BD}" srcOrd="3" destOrd="0" presId="urn:microsoft.com/office/officeart/2005/8/layout/radial1"/>
    <dgm:cxn modelId="{69316E06-8070-4A3F-BD96-5A937C5667E7}" type="presParOf" srcId="{8EA36BE4-B2AD-4F29-A855-BC171ACDA3BD}" destId="{1F6BBA8F-643C-46F9-9BCF-864309BD4245}" srcOrd="0" destOrd="0" presId="urn:microsoft.com/office/officeart/2005/8/layout/radial1"/>
    <dgm:cxn modelId="{31EB1AE1-7B3E-4778-8D0D-A28DCC3ECA85}" type="presParOf" srcId="{B107C57D-2694-49E2-BA88-8FE04AB64255}" destId="{06B06789-E4D3-4F7D-AF85-EBCFA779A647}" srcOrd="4" destOrd="0" presId="urn:microsoft.com/office/officeart/2005/8/layout/radial1"/>
    <dgm:cxn modelId="{FA5C19C9-C947-43B0-89E1-558B8AB72AD9}" type="presParOf" srcId="{B107C57D-2694-49E2-BA88-8FE04AB64255}" destId="{62E6D418-C919-4C17-9B05-6403A1DA2FA7}" srcOrd="5" destOrd="0" presId="urn:microsoft.com/office/officeart/2005/8/layout/radial1"/>
    <dgm:cxn modelId="{6066F8BE-1477-402B-854C-94B9E36C58D0}" type="presParOf" srcId="{62E6D418-C919-4C17-9B05-6403A1DA2FA7}" destId="{A885A78F-83C3-41B5-87DA-DF65BCE92BF7}" srcOrd="0" destOrd="0" presId="urn:microsoft.com/office/officeart/2005/8/layout/radial1"/>
    <dgm:cxn modelId="{63FDB4AC-19FA-43DB-8690-B1E04C21280E}" type="presParOf" srcId="{B107C57D-2694-49E2-BA88-8FE04AB64255}" destId="{BB9E22D6-D223-4D02-A025-20E01CD01B87}" srcOrd="6" destOrd="0" presId="urn:microsoft.com/office/officeart/2005/8/layout/radial1"/>
    <dgm:cxn modelId="{2687A1A2-24AD-42B7-B603-23F7570B43F0}" type="presParOf" srcId="{B107C57D-2694-49E2-BA88-8FE04AB64255}" destId="{AFDC545E-DE92-47BB-A41C-AB5A658324E0}" srcOrd="7" destOrd="0" presId="urn:microsoft.com/office/officeart/2005/8/layout/radial1"/>
    <dgm:cxn modelId="{71AEBDFC-88A1-4D40-BE8D-0DBC574C9ABC}" type="presParOf" srcId="{AFDC545E-DE92-47BB-A41C-AB5A658324E0}" destId="{6FE569FA-C066-4DEB-9AA6-F863E5E8D3BF}" srcOrd="0" destOrd="0" presId="urn:microsoft.com/office/officeart/2005/8/layout/radial1"/>
    <dgm:cxn modelId="{5AEAF3D3-08F7-4519-A2A8-3CB1515A67BC}" type="presParOf" srcId="{B107C57D-2694-49E2-BA88-8FE04AB64255}" destId="{876319F8-9BC6-4ABE-91D5-68D1B1DAB776}" srcOrd="8" destOrd="0" presId="urn:microsoft.com/office/officeart/2005/8/layout/radial1"/>
    <dgm:cxn modelId="{6F5D9A36-CE40-4BB5-9D81-1D42ECE7C53E}" type="presParOf" srcId="{B107C57D-2694-49E2-BA88-8FE04AB64255}" destId="{F46E1925-4ECA-4439-B50C-2226D301F5BC}" srcOrd="9" destOrd="0" presId="urn:microsoft.com/office/officeart/2005/8/layout/radial1"/>
    <dgm:cxn modelId="{CA559D35-61A3-44D1-A7D1-E5C1BB77ACAB}" type="presParOf" srcId="{F46E1925-4ECA-4439-B50C-2226D301F5BC}" destId="{DC1E9818-4034-4DF6-8216-1312430B5101}" srcOrd="0" destOrd="0" presId="urn:microsoft.com/office/officeart/2005/8/layout/radial1"/>
    <dgm:cxn modelId="{099A3ED4-17C2-4681-92A8-67DAABC62F91}" type="presParOf" srcId="{B107C57D-2694-49E2-BA88-8FE04AB64255}" destId="{2EDCC821-FA25-40EA-9892-091F5960425F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70562F-8234-409F-AB82-A2B4D751AA3A}" type="doc">
      <dgm:prSet loTypeId="urn:microsoft.com/office/officeart/2005/8/layout/pyramid2" loCatId="pyramid" qsTypeId="urn:microsoft.com/office/officeart/2005/8/quickstyle/simple1" qsCatId="simple" csTypeId="urn:microsoft.com/office/officeart/2005/8/colors/colorful4" csCatId="colorful" phldr="1"/>
      <dgm:spPr/>
    </dgm:pt>
    <dgm:pt modelId="{EF9A8D0D-48F5-4F7C-A9C2-6EAEE23A3B34}">
      <dgm:prSet phldrT="[Текст]"/>
      <dgm:spPr/>
      <dgm:t>
        <a:bodyPr/>
        <a:lstStyle/>
        <a:p>
          <a:r>
            <a:rPr lang="ru-RU" dirty="0" smtClean="0"/>
            <a:t>Ситуация</a:t>
          </a:r>
        </a:p>
        <a:p>
          <a:r>
            <a:rPr lang="ru-RU" dirty="0" smtClean="0"/>
            <a:t>коммуникации</a:t>
          </a:r>
          <a:endParaRPr lang="ru-RU" dirty="0"/>
        </a:p>
      </dgm:t>
    </dgm:pt>
    <dgm:pt modelId="{36AB86E7-8991-416F-A90E-3548B0D9C4D6}" type="parTrans" cxnId="{90464770-7092-49D6-BCE1-ACFF0F968F80}">
      <dgm:prSet/>
      <dgm:spPr/>
      <dgm:t>
        <a:bodyPr/>
        <a:lstStyle/>
        <a:p>
          <a:endParaRPr lang="ru-RU"/>
        </a:p>
      </dgm:t>
    </dgm:pt>
    <dgm:pt modelId="{F0BDE808-82A0-4339-BE0C-ED94518A559C}" type="sibTrans" cxnId="{90464770-7092-49D6-BCE1-ACFF0F968F80}">
      <dgm:prSet/>
      <dgm:spPr/>
      <dgm:t>
        <a:bodyPr/>
        <a:lstStyle/>
        <a:p>
          <a:endParaRPr lang="ru-RU"/>
        </a:p>
      </dgm:t>
    </dgm:pt>
    <dgm:pt modelId="{A71A1583-2F95-4A79-9BEA-98DDCE49C9C9}">
      <dgm:prSet phldrT="[Текст]"/>
      <dgm:spPr/>
      <dgm:t>
        <a:bodyPr/>
        <a:lstStyle/>
        <a:p>
          <a:r>
            <a:rPr lang="ru-RU" dirty="0" smtClean="0"/>
            <a:t>Ситуация покупки</a:t>
          </a:r>
          <a:endParaRPr lang="ru-RU" dirty="0"/>
        </a:p>
      </dgm:t>
    </dgm:pt>
    <dgm:pt modelId="{F81839AD-103B-4D66-A912-68A1BE7D10C0}" type="parTrans" cxnId="{D7524E72-9970-44E6-913A-2E55C2ED971C}">
      <dgm:prSet/>
      <dgm:spPr/>
      <dgm:t>
        <a:bodyPr/>
        <a:lstStyle/>
        <a:p>
          <a:endParaRPr lang="ru-RU"/>
        </a:p>
      </dgm:t>
    </dgm:pt>
    <dgm:pt modelId="{98EA00C6-FE47-49A2-B932-EE911FB43D84}" type="sibTrans" cxnId="{D7524E72-9970-44E6-913A-2E55C2ED971C}">
      <dgm:prSet/>
      <dgm:spPr/>
      <dgm:t>
        <a:bodyPr/>
        <a:lstStyle/>
        <a:p>
          <a:endParaRPr lang="ru-RU"/>
        </a:p>
      </dgm:t>
    </dgm:pt>
    <dgm:pt modelId="{904FC9E9-C115-4A27-97D3-531010FC9FBE}">
      <dgm:prSet phldrT="[Текст]"/>
      <dgm:spPr/>
      <dgm:t>
        <a:bodyPr/>
        <a:lstStyle/>
        <a:p>
          <a:r>
            <a:rPr lang="ru-RU" dirty="0" smtClean="0"/>
            <a:t>Ситуация использования</a:t>
          </a:r>
          <a:endParaRPr lang="ru-RU" dirty="0"/>
        </a:p>
      </dgm:t>
    </dgm:pt>
    <dgm:pt modelId="{E0508F98-B4C0-4C72-ABC4-1CF41986180E}" type="parTrans" cxnId="{488CB442-5B95-439B-97B6-99F6257F873C}">
      <dgm:prSet/>
      <dgm:spPr/>
      <dgm:t>
        <a:bodyPr/>
        <a:lstStyle/>
        <a:p>
          <a:endParaRPr lang="ru-RU"/>
        </a:p>
      </dgm:t>
    </dgm:pt>
    <dgm:pt modelId="{309C6613-1F9B-4391-9712-55A1C1A974FB}" type="sibTrans" cxnId="{488CB442-5B95-439B-97B6-99F6257F873C}">
      <dgm:prSet/>
      <dgm:spPr/>
      <dgm:t>
        <a:bodyPr/>
        <a:lstStyle/>
        <a:p>
          <a:endParaRPr lang="ru-RU"/>
        </a:p>
      </dgm:t>
    </dgm:pt>
    <dgm:pt modelId="{D1413414-CAC4-4AA7-A781-7FF583979D88}" type="pres">
      <dgm:prSet presAssocID="{B070562F-8234-409F-AB82-A2B4D751AA3A}" presName="compositeShape" presStyleCnt="0">
        <dgm:presLayoutVars>
          <dgm:dir/>
          <dgm:resizeHandles/>
        </dgm:presLayoutVars>
      </dgm:prSet>
      <dgm:spPr/>
    </dgm:pt>
    <dgm:pt modelId="{CB94755B-9A11-4295-9957-89237BD15D1A}" type="pres">
      <dgm:prSet presAssocID="{B070562F-8234-409F-AB82-A2B4D751AA3A}" presName="pyramid" presStyleLbl="node1" presStyleIdx="0" presStyleCnt="1" custLinFactNeighborX="-4422" custLinFactNeighborY="-5093"/>
      <dgm:spPr>
        <a:solidFill>
          <a:srgbClr val="559FDD"/>
        </a:solidFill>
      </dgm:spPr>
    </dgm:pt>
    <dgm:pt modelId="{71E382A4-1778-4174-B49D-6FCA5373D5BB}" type="pres">
      <dgm:prSet presAssocID="{B070562F-8234-409F-AB82-A2B4D751AA3A}" presName="theList" presStyleCnt="0"/>
      <dgm:spPr/>
    </dgm:pt>
    <dgm:pt modelId="{7C5764A5-0631-4C98-9B05-67245400A055}" type="pres">
      <dgm:prSet presAssocID="{EF9A8D0D-48F5-4F7C-A9C2-6EAEE23A3B34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31BDF-F8DB-4C39-A3FC-7E87C8C336C1}" type="pres">
      <dgm:prSet presAssocID="{EF9A8D0D-48F5-4F7C-A9C2-6EAEE23A3B34}" presName="aSpace" presStyleCnt="0"/>
      <dgm:spPr/>
    </dgm:pt>
    <dgm:pt modelId="{05D59927-7DF5-4105-831F-3C4FC8F3DF35}" type="pres">
      <dgm:prSet presAssocID="{A71A1583-2F95-4A79-9BEA-98DDCE49C9C9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8A4E6-1A38-475E-951C-8B474CCF9659}" type="pres">
      <dgm:prSet presAssocID="{A71A1583-2F95-4A79-9BEA-98DDCE49C9C9}" presName="aSpace" presStyleCnt="0"/>
      <dgm:spPr/>
    </dgm:pt>
    <dgm:pt modelId="{C7C2D54D-A7A0-41A5-B1AB-58445A4B2568}" type="pres">
      <dgm:prSet presAssocID="{904FC9E9-C115-4A27-97D3-531010FC9FBE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AB118-2893-4910-89A3-E236B5080EF8}" type="pres">
      <dgm:prSet presAssocID="{904FC9E9-C115-4A27-97D3-531010FC9FBE}" presName="aSpace" presStyleCnt="0"/>
      <dgm:spPr/>
    </dgm:pt>
  </dgm:ptLst>
  <dgm:cxnLst>
    <dgm:cxn modelId="{991D2450-27DA-47EE-A195-2FF02F2E428F}" type="presOf" srcId="{904FC9E9-C115-4A27-97D3-531010FC9FBE}" destId="{C7C2D54D-A7A0-41A5-B1AB-58445A4B2568}" srcOrd="0" destOrd="0" presId="urn:microsoft.com/office/officeart/2005/8/layout/pyramid2"/>
    <dgm:cxn modelId="{9283DFC9-37BE-4790-9D21-4C5F235F7DB7}" type="presOf" srcId="{EF9A8D0D-48F5-4F7C-A9C2-6EAEE23A3B34}" destId="{7C5764A5-0631-4C98-9B05-67245400A055}" srcOrd="0" destOrd="0" presId="urn:microsoft.com/office/officeart/2005/8/layout/pyramid2"/>
    <dgm:cxn modelId="{90464770-7092-49D6-BCE1-ACFF0F968F80}" srcId="{B070562F-8234-409F-AB82-A2B4D751AA3A}" destId="{EF9A8D0D-48F5-4F7C-A9C2-6EAEE23A3B34}" srcOrd="0" destOrd="0" parTransId="{36AB86E7-8991-416F-A90E-3548B0D9C4D6}" sibTransId="{F0BDE808-82A0-4339-BE0C-ED94518A559C}"/>
    <dgm:cxn modelId="{D1C594AC-8579-435C-9792-418603F71F71}" type="presOf" srcId="{A71A1583-2F95-4A79-9BEA-98DDCE49C9C9}" destId="{05D59927-7DF5-4105-831F-3C4FC8F3DF35}" srcOrd="0" destOrd="0" presId="urn:microsoft.com/office/officeart/2005/8/layout/pyramid2"/>
    <dgm:cxn modelId="{D7524E72-9970-44E6-913A-2E55C2ED971C}" srcId="{B070562F-8234-409F-AB82-A2B4D751AA3A}" destId="{A71A1583-2F95-4A79-9BEA-98DDCE49C9C9}" srcOrd="1" destOrd="0" parTransId="{F81839AD-103B-4D66-A912-68A1BE7D10C0}" sibTransId="{98EA00C6-FE47-49A2-B932-EE911FB43D84}"/>
    <dgm:cxn modelId="{967679F0-2B2D-4EB2-A389-60AC410563D7}" type="presOf" srcId="{B070562F-8234-409F-AB82-A2B4D751AA3A}" destId="{D1413414-CAC4-4AA7-A781-7FF583979D88}" srcOrd="0" destOrd="0" presId="urn:microsoft.com/office/officeart/2005/8/layout/pyramid2"/>
    <dgm:cxn modelId="{488CB442-5B95-439B-97B6-99F6257F873C}" srcId="{B070562F-8234-409F-AB82-A2B4D751AA3A}" destId="{904FC9E9-C115-4A27-97D3-531010FC9FBE}" srcOrd="2" destOrd="0" parTransId="{E0508F98-B4C0-4C72-ABC4-1CF41986180E}" sibTransId="{309C6613-1F9B-4391-9712-55A1C1A974FB}"/>
    <dgm:cxn modelId="{54EECDAD-BB89-43D0-87DB-FF7DC04CE7D8}" type="presParOf" srcId="{D1413414-CAC4-4AA7-A781-7FF583979D88}" destId="{CB94755B-9A11-4295-9957-89237BD15D1A}" srcOrd="0" destOrd="0" presId="urn:microsoft.com/office/officeart/2005/8/layout/pyramid2"/>
    <dgm:cxn modelId="{564E7810-EB4B-47AF-BCD8-0C9E5079AACA}" type="presParOf" srcId="{D1413414-CAC4-4AA7-A781-7FF583979D88}" destId="{71E382A4-1778-4174-B49D-6FCA5373D5BB}" srcOrd="1" destOrd="0" presId="urn:microsoft.com/office/officeart/2005/8/layout/pyramid2"/>
    <dgm:cxn modelId="{14076541-74EF-47AF-874E-87F3925441D6}" type="presParOf" srcId="{71E382A4-1778-4174-B49D-6FCA5373D5BB}" destId="{7C5764A5-0631-4C98-9B05-67245400A055}" srcOrd="0" destOrd="0" presId="urn:microsoft.com/office/officeart/2005/8/layout/pyramid2"/>
    <dgm:cxn modelId="{9E2FC2AF-1509-4C15-9139-90983BC5EA6D}" type="presParOf" srcId="{71E382A4-1778-4174-B49D-6FCA5373D5BB}" destId="{AE931BDF-F8DB-4C39-A3FC-7E87C8C336C1}" srcOrd="1" destOrd="0" presId="urn:microsoft.com/office/officeart/2005/8/layout/pyramid2"/>
    <dgm:cxn modelId="{BF8F4530-06C5-4628-9C92-3BAE9682FF68}" type="presParOf" srcId="{71E382A4-1778-4174-B49D-6FCA5373D5BB}" destId="{05D59927-7DF5-4105-831F-3C4FC8F3DF35}" srcOrd="2" destOrd="0" presId="urn:microsoft.com/office/officeart/2005/8/layout/pyramid2"/>
    <dgm:cxn modelId="{8B4DB2D5-376E-44B3-B3EC-E2B0F99D05AF}" type="presParOf" srcId="{71E382A4-1778-4174-B49D-6FCA5373D5BB}" destId="{28D8A4E6-1A38-475E-951C-8B474CCF9659}" srcOrd="3" destOrd="0" presId="urn:microsoft.com/office/officeart/2005/8/layout/pyramid2"/>
    <dgm:cxn modelId="{E3822CA9-B7C7-40C6-9D10-EA45F2BDE566}" type="presParOf" srcId="{71E382A4-1778-4174-B49D-6FCA5373D5BB}" destId="{C7C2D54D-A7A0-41A5-B1AB-58445A4B2568}" srcOrd="4" destOrd="0" presId="urn:microsoft.com/office/officeart/2005/8/layout/pyramid2"/>
    <dgm:cxn modelId="{3E5179C9-C08D-4FDA-8884-F25D605717B2}" type="presParOf" srcId="{71E382A4-1778-4174-B49D-6FCA5373D5BB}" destId="{60EAB118-2893-4910-89A3-E236B5080EF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06FD0E-9383-485B-B9E4-FB2BB85607D8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65CA1A3-A74A-4449-8ADC-C9F9842FD255}">
      <dgm:prSet phldrT="[Текст]"/>
      <dgm:spPr/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Экономический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19FF1F8-818F-45CE-AC8D-FBB7A62DC588}" type="parTrans" cxnId="{588C2133-B25A-4D16-8172-4F50E3145085}">
      <dgm:prSet/>
      <dgm:spPr/>
      <dgm:t>
        <a:bodyPr/>
        <a:lstStyle/>
        <a:p>
          <a:endParaRPr lang="ru-RU"/>
        </a:p>
      </dgm:t>
    </dgm:pt>
    <dgm:pt modelId="{EB00C35C-420C-406C-B005-57B9C8EACC1B}" type="sibTrans" cxnId="{588C2133-B25A-4D16-8172-4F50E3145085}">
      <dgm:prSet/>
      <dgm:spPr/>
      <dgm:t>
        <a:bodyPr/>
        <a:lstStyle/>
        <a:p>
          <a:endParaRPr lang="ru-RU"/>
        </a:p>
      </dgm:t>
    </dgm:pt>
    <dgm:pt modelId="{16869C81-7985-4F34-B711-D6A54265BA0A}">
      <dgm:prSet phldrT="[Текст]"/>
      <dgm:spPr/>
      <dgm:t>
        <a:bodyPr/>
        <a:lstStyle/>
        <a:p>
          <a:r>
            <a:rPr lang="ru-RU" smtClean="0"/>
            <a:t>Теория полезности</a:t>
          </a:r>
          <a:endParaRPr lang="ru-RU" dirty="0"/>
        </a:p>
      </dgm:t>
    </dgm:pt>
    <dgm:pt modelId="{6FA63F6C-1FD9-4E3E-8B51-9C9186021E2C}" type="parTrans" cxnId="{74D6FC24-E9D9-4F34-9DAC-5377EA71F750}">
      <dgm:prSet/>
      <dgm:spPr/>
      <dgm:t>
        <a:bodyPr/>
        <a:lstStyle/>
        <a:p>
          <a:endParaRPr lang="ru-RU"/>
        </a:p>
      </dgm:t>
    </dgm:pt>
    <dgm:pt modelId="{08916C30-477C-432D-8726-FEA5AF2476D7}" type="sibTrans" cxnId="{74D6FC24-E9D9-4F34-9DAC-5377EA71F750}">
      <dgm:prSet/>
      <dgm:spPr/>
      <dgm:t>
        <a:bodyPr/>
        <a:lstStyle/>
        <a:p>
          <a:endParaRPr lang="ru-RU"/>
        </a:p>
      </dgm:t>
    </dgm:pt>
    <dgm:pt modelId="{27BBD326-715E-422B-85D6-42ED63D881A9}">
      <dgm:prSet phldrT="[Текст]"/>
      <dgm:spPr/>
      <dgm:t>
        <a:bodyPr/>
        <a:lstStyle/>
        <a:p>
          <a:r>
            <a:rPr lang="ru-RU" b="1" smtClean="0">
              <a:solidFill>
                <a:schemeClr val="tx1">
                  <a:lumMod val="95000"/>
                  <a:lumOff val="5000"/>
                </a:schemeClr>
              </a:solidFill>
            </a:rPr>
            <a:t>Психологический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2F93532-5880-4A21-B8A8-804E5641E36D}" type="parTrans" cxnId="{13F074C0-5159-4291-85A2-79869B002FC7}">
      <dgm:prSet/>
      <dgm:spPr/>
      <dgm:t>
        <a:bodyPr/>
        <a:lstStyle/>
        <a:p>
          <a:endParaRPr lang="ru-RU"/>
        </a:p>
      </dgm:t>
    </dgm:pt>
    <dgm:pt modelId="{24D99E46-ED80-4BA8-A374-6B9FC5D14D95}" type="sibTrans" cxnId="{13F074C0-5159-4291-85A2-79869B002FC7}">
      <dgm:prSet/>
      <dgm:spPr/>
      <dgm:t>
        <a:bodyPr/>
        <a:lstStyle/>
        <a:p>
          <a:endParaRPr lang="ru-RU"/>
        </a:p>
      </dgm:t>
    </dgm:pt>
    <dgm:pt modelId="{7A38E6A4-10A1-4DCE-BFB2-F18968E48567}">
      <dgm:prSet phldrT="[Текст]"/>
      <dgm:spPr/>
      <dgm:t>
        <a:bodyPr/>
        <a:lstStyle/>
        <a:p>
          <a:r>
            <a:rPr lang="ru-RU" smtClean="0"/>
            <a:t>Мотивация – причина поведения</a:t>
          </a:r>
          <a:endParaRPr lang="ru-RU" dirty="0"/>
        </a:p>
      </dgm:t>
    </dgm:pt>
    <dgm:pt modelId="{37E72A0B-B717-4F52-85AD-FFD94F043122}" type="parTrans" cxnId="{4D9D3BAF-BDCB-4A08-88D5-6EAD2DAFFDD8}">
      <dgm:prSet/>
      <dgm:spPr/>
      <dgm:t>
        <a:bodyPr/>
        <a:lstStyle/>
        <a:p>
          <a:endParaRPr lang="ru-RU"/>
        </a:p>
      </dgm:t>
    </dgm:pt>
    <dgm:pt modelId="{D5C4D4C5-4ED9-48DA-BD22-318C7153037C}" type="sibTrans" cxnId="{4D9D3BAF-BDCB-4A08-88D5-6EAD2DAFFDD8}">
      <dgm:prSet/>
      <dgm:spPr/>
      <dgm:t>
        <a:bodyPr/>
        <a:lstStyle/>
        <a:p>
          <a:endParaRPr lang="ru-RU"/>
        </a:p>
      </dgm:t>
    </dgm:pt>
    <dgm:pt modelId="{FB4AF0C9-FEAA-48E1-9920-AF6F37788E4E}">
      <dgm:prSet phldrT="[Текст]"/>
      <dgm:spPr/>
      <dgm:t>
        <a:bodyPr/>
        <a:lstStyle/>
        <a:p>
          <a:r>
            <a:rPr lang="ru-RU" b="1" smtClean="0">
              <a:solidFill>
                <a:schemeClr val="tx1">
                  <a:lumMod val="95000"/>
                  <a:lumOff val="5000"/>
                </a:schemeClr>
              </a:solidFill>
            </a:rPr>
            <a:t>Социальный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5C5395A-DC73-4DB4-80CE-F2B3A74C8129}" type="parTrans" cxnId="{B4C20FFC-0C82-457A-A964-8A9AFC226DEA}">
      <dgm:prSet/>
      <dgm:spPr/>
      <dgm:t>
        <a:bodyPr/>
        <a:lstStyle/>
        <a:p>
          <a:endParaRPr lang="ru-RU"/>
        </a:p>
      </dgm:t>
    </dgm:pt>
    <dgm:pt modelId="{1ACB2B4D-716E-468B-AA06-95C4B250DD3F}" type="sibTrans" cxnId="{B4C20FFC-0C82-457A-A964-8A9AFC226DEA}">
      <dgm:prSet/>
      <dgm:spPr/>
      <dgm:t>
        <a:bodyPr/>
        <a:lstStyle/>
        <a:p>
          <a:endParaRPr lang="ru-RU"/>
        </a:p>
      </dgm:t>
    </dgm:pt>
    <dgm:pt modelId="{F088A7A4-3B7C-4C39-BE4D-30EC6A0C1DD9}">
      <dgm:prSet phldrT="[Текст]"/>
      <dgm:spPr/>
      <dgm:t>
        <a:bodyPr/>
        <a:lstStyle/>
        <a:p>
          <a:r>
            <a:rPr lang="ru-RU" smtClean="0"/>
            <a:t>Культура;</a:t>
          </a:r>
          <a:endParaRPr lang="ru-RU" dirty="0"/>
        </a:p>
      </dgm:t>
    </dgm:pt>
    <dgm:pt modelId="{5017587A-1B53-4650-9D2D-EE9F941CDA94}" type="parTrans" cxnId="{FCA473A9-AEC1-4DFB-A368-9CD7652F2CB0}">
      <dgm:prSet/>
      <dgm:spPr/>
      <dgm:t>
        <a:bodyPr/>
        <a:lstStyle/>
        <a:p>
          <a:endParaRPr lang="ru-RU"/>
        </a:p>
      </dgm:t>
    </dgm:pt>
    <dgm:pt modelId="{223C3445-3712-4FA6-BD0F-386BC47EE501}" type="sibTrans" cxnId="{FCA473A9-AEC1-4DFB-A368-9CD7652F2CB0}">
      <dgm:prSet/>
      <dgm:spPr/>
      <dgm:t>
        <a:bodyPr/>
        <a:lstStyle/>
        <a:p>
          <a:endParaRPr lang="ru-RU"/>
        </a:p>
      </dgm:t>
    </dgm:pt>
    <dgm:pt modelId="{CF3DA44F-4A21-4123-83A7-D3F53579B8B8}">
      <dgm:prSet phldrT="[Текст]" phldr="1"/>
      <dgm:spPr/>
      <dgm:t>
        <a:bodyPr/>
        <a:lstStyle/>
        <a:p>
          <a:endParaRPr lang="ru-RU"/>
        </a:p>
      </dgm:t>
    </dgm:pt>
    <dgm:pt modelId="{DBB5E29B-5DF9-4CAE-AADD-1F8F08BACF6F}" type="parTrans" cxnId="{9451B768-7378-45AD-95A1-9926D236648F}">
      <dgm:prSet/>
      <dgm:spPr/>
      <dgm:t>
        <a:bodyPr/>
        <a:lstStyle/>
        <a:p>
          <a:endParaRPr lang="ru-RU"/>
        </a:p>
      </dgm:t>
    </dgm:pt>
    <dgm:pt modelId="{17F2A227-2F0D-4743-8DB1-3B5FDD0CD5AB}" type="sibTrans" cxnId="{9451B768-7378-45AD-95A1-9926D236648F}">
      <dgm:prSet/>
      <dgm:spPr/>
      <dgm:t>
        <a:bodyPr/>
        <a:lstStyle/>
        <a:p>
          <a:endParaRPr lang="ru-RU"/>
        </a:p>
      </dgm:t>
    </dgm:pt>
    <dgm:pt modelId="{6873CD7B-53E4-41D9-9E94-6F0394A7B7D2}">
      <dgm:prSet phldrT="[Текст]"/>
      <dgm:spPr/>
      <dgm:t>
        <a:bodyPr/>
        <a:lstStyle/>
        <a:p>
          <a:endParaRPr lang="ru-RU" dirty="0"/>
        </a:p>
      </dgm:t>
    </dgm:pt>
    <dgm:pt modelId="{D27C0AF0-1C7E-4D49-AB46-3AC2FBF745D8}" type="parTrans" cxnId="{E3A25F14-F27F-46F9-8C68-9E467FF13D92}">
      <dgm:prSet/>
      <dgm:spPr/>
      <dgm:t>
        <a:bodyPr/>
        <a:lstStyle/>
        <a:p>
          <a:endParaRPr lang="ru-RU"/>
        </a:p>
      </dgm:t>
    </dgm:pt>
    <dgm:pt modelId="{63D535B7-40AE-45CD-94F9-9C329F896282}" type="sibTrans" cxnId="{E3A25F14-F27F-46F9-8C68-9E467FF13D92}">
      <dgm:prSet/>
      <dgm:spPr/>
      <dgm:t>
        <a:bodyPr/>
        <a:lstStyle/>
        <a:p>
          <a:endParaRPr lang="ru-RU"/>
        </a:p>
      </dgm:t>
    </dgm:pt>
    <dgm:pt modelId="{796929E8-98B4-489C-BDA7-C5F3EF4D8091}">
      <dgm:prSet phldrT="[Текст]"/>
      <dgm:spPr/>
      <dgm:t>
        <a:bodyPr/>
        <a:lstStyle/>
        <a:p>
          <a:r>
            <a:rPr lang="ru-RU" smtClean="0"/>
            <a:t>Факторы: уровень дохода покупателя, цена товара, эксплуатационные расходы</a:t>
          </a:r>
          <a:endParaRPr lang="ru-RU" dirty="0"/>
        </a:p>
      </dgm:t>
    </dgm:pt>
    <dgm:pt modelId="{4E2F76A0-5E90-440C-B13C-F9E483AE3F38}" type="parTrans" cxnId="{160EAFE2-4A48-48D9-8314-965CBA81DBC5}">
      <dgm:prSet/>
      <dgm:spPr/>
      <dgm:t>
        <a:bodyPr/>
        <a:lstStyle/>
        <a:p>
          <a:endParaRPr lang="ru-RU"/>
        </a:p>
      </dgm:t>
    </dgm:pt>
    <dgm:pt modelId="{FC7C3DD9-BA48-4205-B7E7-8D22933DF430}" type="sibTrans" cxnId="{160EAFE2-4A48-48D9-8314-965CBA81DBC5}">
      <dgm:prSet/>
      <dgm:spPr/>
      <dgm:t>
        <a:bodyPr/>
        <a:lstStyle/>
        <a:p>
          <a:endParaRPr lang="ru-RU"/>
        </a:p>
      </dgm:t>
    </dgm:pt>
    <dgm:pt modelId="{DCE5705A-58D3-4C41-B9C5-ACDD5EA06CF5}">
      <dgm:prSet phldrT="[Текст]"/>
      <dgm:spPr/>
      <dgm:t>
        <a:bodyPr/>
        <a:lstStyle/>
        <a:p>
          <a:endParaRPr lang="ru-RU" dirty="0"/>
        </a:p>
      </dgm:t>
    </dgm:pt>
    <dgm:pt modelId="{ADC5C413-3CBE-432B-BE31-F76E1D47879E}" type="parTrans" cxnId="{BFA578B3-65B0-4E81-AEEC-59DFEE87BE62}">
      <dgm:prSet/>
      <dgm:spPr/>
      <dgm:t>
        <a:bodyPr/>
        <a:lstStyle/>
        <a:p>
          <a:endParaRPr lang="ru-RU"/>
        </a:p>
      </dgm:t>
    </dgm:pt>
    <dgm:pt modelId="{CF674163-B1B5-4F16-982F-25376E6445EF}" type="sibTrans" cxnId="{BFA578B3-65B0-4E81-AEEC-59DFEE87BE62}">
      <dgm:prSet/>
      <dgm:spPr/>
      <dgm:t>
        <a:bodyPr/>
        <a:lstStyle/>
        <a:p>
          <a:endParaRPr lang="ru-RU"/>
        </a:p>
      </dgm:t>
    </dgm:pt>
    <dgm:pt modelId="{01246951-4577-4106-A836-B307D640D845}">
      <dgm:prSet/>
      <dgm:spPr/>
      <dgm:t>
        <a:bodyPr/>
        <a:lstStyle/>
        <a:p>
          <a:r>
            <a:rPr lang="ru-RU" smtClean="0"/>
            <a:t>Восприятие – процесс отбора, организации и интерпретации субъектом поступающей информации для формиро-вания в сознании картины окружающего мира</a:t>
          </a:r>
          <a:endParaRPr lang="ru-RU" dirty="0"/>
        </a:p>
      </dgm:t>
    </dgm:pt>
    <dgm:pt modelId="{0421CEDC-6128-425F-818D-0FB212513881}" type="parTrans" cxnId="{1E728F00-F654-466E-BC53-9234BD108E97}">
      <dgm:prSet/>
      <dgm:spPr/>
      <dgm:t>
        <a:bodyPr/>
        <a:lstStyle/>
        <a:p>
          <a:endParaRPr lang="ru-RU"/>
        </a:p>
      </dgm:t>
    </dgm:pt>
    <dgm:pt modelId="{7D2C2A77-3B68-4E40-B588-BD38C22533C1}" type="sibTrans" cxnId="{1E728F00-F654-466E-BC53-9234BD108E97}">
      <dgm:prSet/>
      <dgm:spPr/>
      <dgm:t>
        <a:bodyPr/>
        <a:lstStyle/>
        <a:p>
          <a:endParaRPr lang="ru-RU"/>
        </a:p>
      </dgm:t>
    </dgm:pt>
    <dgm:pt modelId="{D21EDE9B-89DC-49D6-9F02-7CF2EF7A9083}">
      <dgm:prSet/>
      <dgm:spPr/>
      <dgm:t>
        <a:bodyPr/>
        <a:lstStyle/>
        <a:p>
          <a:r>
            <a:rPr lang="ru-RU" smtClean="0"/>
            <a:t>Усвоение – определенные изменения в поведении человека, происходящие по мере накопления им опыта</a:t>
          </a:r>
          <a:endParaRPr lang="ru-RU" dirty="0"/>
        </a:p>
      </dgm:t>
    </dgm:pt>
    <dgm:pt modelId="{5189CEA9-4D25-4060-85C6-789422485D49}" type="parTrans" cxnId="{7F30E12E-3767-43C0-96AE-F6D0C3D741DC}">
      <dgm:prSet/>
      <dgm:spPr/>
      <dgm:t>
        <a:bodyPr/>
        <a:lstStyle/>
        <a:p>
          <a:endParaRPr lang="ru-RU"/>
        </a:p>
      </dgm:t>
    </dgm:pt>
    <dgm:pt modelId="{AA67DA6E-33FC-4F96-B22C-3660590D756E}" type="sibTrans" cxnId="{7F30E12E-3767-43C0-96AE-F6D0C3D741DC}">
      <dgm:prSet/>
      <dgm:spPr/>
      <dgm:t>
        <a:bodyPr/>
        <a:lstStyle/>
        <a:p>
          <a:endParaRPr lang="ru-RU"/>
        </a:p>
      </dgm:t>
    </dgm:pt>
    <dgm:pt modelId="{D13FC459-F0B0-4216-A8EB-FF28ED283743}">
      <dgm:prSet/>
      <dgm:spPr/>
      <dgm:t>
        <a:bodyPr/>
        <a:lstStyle/>
        <a:p>
          <a:r>
            <a:rPr lang="ru-RU" smtClean="0"/>
            <a:t>Мнение – представление субъекта о чем-либо</a:t>
          </a:r>
          <a:endParaRPr lang="ru-RU" dirty="0"/>
        </a:p>
      </dgm:t>
    </dgm:pt>
    <dgm:pt modelId="{C454C1A9-48F5-45DF-B29C-D5431E5307D5}" type="parTrans" cxnId="{41013193-AA38-4C09-9F71-D9AC11C20A62}">
      <dgm:prSet/>
      <dgm:spPr/>
      <dgm:t>
        <a:bodyPr/>
        <a:lstStyle/>
        <a:p>
          <a:endParaRPr lang="ru-RU"/>
        </a:p>
      </dgm:t>
    </dgm:pt>
    <dgm:pt modelId="{07828E01-5791-470B-BE45-8CA881E8FFD6}" type="sibTrans" cxnId="{41013193-AA38-4C09-9F71-D9AC11C20A62}">
      <dgm:prSet/>
      <dgm:spPr/>
      <dgm:t>
        <a:bodyPr/>
        <a:lstStyle/>
        <a:p>
          <a:endParaRPr lang="ru-RU"/>
        </a:p>
      </dgm:t>
    </dgm:pt>
    <dgm:pt modelId="{6CD7DA2C-E91F-441F-AD3C-4A980ACE202F}">
      <dgm:prSet/>
      <dgm:spPr/>
      <dgm:t>
        <a:bodyPr/>
        <a:lstStyle/>
        <a:p>
          <a:r>
            <a:rPr lang="ru-RU" smtClean="0"/>
            <a:t>Убеждения – устойчивые оценки, чувства и склонности субъекта в отношении чего-либо</a:t>
          </a:r>
          <a:endParaRPr lang="ru-RU" dirty="0"/>
        </a:p>
      </dgm:t>
    </dgm:pt>
    <dgm:pt modelId="{1552A210-C34C-43E3-9445-4F32AD20829F}" type="parTrans" cxnId="{2FEE6FC9-3E30-4CEE-888B-365D0706EE3E}">
      <dgm:prSet/>
      <dgm:spPr/>
      <dgm:t>
        <a:bodyPr/>
        <a:lstStyle/>
        <a:p>
          <a:endParaRPr lang="ru-RU"/>
        </a:p>
      </dgm:t>
    </dgm:pt>
    <dgm:pt modelId="{E49AA1A1-7C6B-46CE-80C9-BEEE17DE24A8}" type="sibTrans" cxnId="{2FEE6FC9-3E30-4CEE-888B-365D0706EE3E}">
      <dgm:prSet/>
      <dgm:spPr/>
      <dgm:t>
        <a:bodyPr/>
        <a:lstStyle/>
        <a:p>
          <a:endParaRPr lang="ru-RU"/>
        </a:p>
      </dgm:t>
    </dgm:pt>
    <dgm:pt modelId="{8D178EBA-4A0E-46FE-B3F5-5D6D58C6723D}">
      <dgm:prSet phldrT="[Текст]" phldr="1"/>
      <dgm:spPr/>
      <dgm:t>
        <a:bodyPr/>
        <a:lstStyle/>
        <a:p>
          <a:endParaRPr lang="ru-RU"/>
        </a:p>
      </dgm:t>
    </dgm:pt>
    <dgm:pt modelId="{981D2B28-ACE1-4128-9A23-213B7097CAB7}" type="sibTrans" cxnId="{D2256D6B-4B0A-4481-9BB3-88DBC996B1A1}">
      <dgm:prSet/>
      <dgm:spPr/>
      <dgm:t>
        <a:bodyPr/>
        <a:lstStyle/>
        <a:p>
          <a:endParaRPr lang="ru-RU"/>
        </a:p>
      </dgm:t>
    </dgm:pt>
    <dgm:pt modelId="{2F071444-98C6-4CD3-8A1B-A65D3EC887CE}" type="parTrans" cxnId="{D2256D6B-4B0A-4481-9BB3-88DBC996B1A1}">
      <dgm:prSet/>
      <dgm:spPr/>
      <dgm:t>
        <a:bodyPr/>
        <a:lstStyle/>
        <a:p>
          <a:endParaRPr lang="ru-RU"/>
        </a:p>
      </dgm:t>
    </dgm:pt>
    <dgm:pt modelId="{C6A2A875-C0DB-4F2E-A3C6-22910135FFCF}">
      <dgm:prSet/>
      <dgm:spPr/>
      <dgm:t>
        <a:bodyPr/>
        <a:lstStyle/>
        <a:p>
          <a:r>
            <a:rPr lang="ru-RU" smtClean="0"/>
            <a:t>Социальные классы и статус человека;</a:t>
          </a:r>
          <a:endParaRPr lang="ru-RU" dirty="0"/>
        </a:p>
      </dgm:t>
    </dgm:pt>
    <dgm:pt modelId="{184BE8B8-FE91-45D9-9FE1-8C315B75AD2F}" type="parTrans" cxnId="{87F3A7C9-F384-4A8A-A10D-3B3AEB128F40}">
      <dgm:prSet/>
      <dgm:spPr/>
      <dgm:t>
        <a:bodyPr/>
        <a:lstStyle/>
        <a:p>
          <a:endParaRPr lang="ru-RU"/>
        </a:p>
      </dgm:t>
    </dgm:pt>
    <dgm:pt modelId="{4EBCC897-7B1E-4B13-9567-8514D022AC38}" type="sibTrans" cxnId="{87F3A7C9-F384-4A8A-A10D-3B3AEB128F40}">
      <dgm:prSet/>
      <dgm:spPr/>
      <dgm:t>
        <a:bodyPr/>
        <a:lstStyle/>
        <a:p>
          <a:endParaRPr lang="ru-RU"/>
        </a:p>
      </dgm:t>
    </dgm:pt>
    <dgm:pt modelId="{7515E67E-BB57-4257-B8EF-00D53C687A73}">
      <dgm:prSet/>
      <dgm:spPr/>
      <dgm:t>
        <a:bodyPr/>
        <a:lstStyle/>
        <a:p>
          <a:r>
            <a:rPr lang="ru-RU" smtClean="0"/>
            <a:t>Влияние семьи;</a:t>
          </a:r>
          <a:endParaRPr lang="ru-RU" dirty="0"/>
        </a:p>
      </dgm:t>
    </dgm:pt>
    <dgm:pt modelId="{413C6E91-DEE1-4A9E-9C65-054D46021230}" type="parTrans" cxnId="{772D469E-01BF-4403-AD3E-29C888C9D80F}">
      <dgm:prSet/>
      <dgm:spPr/>
      <dgm:t>
        <a:bodyPr/>
        <a:lstStyle/>
        <a:p>
          <a:endParaRPr lang="ru-RU"/>
        </a:p>
      </dgm:t>
    </dgm:pt>
    <dgm:pt modelId="{ABEB87F5-BB24-4672-8AC0-DEAC20DA1CDF}" type="sibTrans" cxnId="{772D469E-01BF-4403-AD3E-29C888C9D80F}">
      <dgm:prSet/>
      <dgm:spPr/>
      <dgm:t>
        <a:bodyPr/>
        <a:lstStyle/>
        <a:p>
          <a:endParaRPr lang="ru-RU"/>
        </a:p>
      </dgm:t>
    </dgm:pt>
    <dgm:pt modelId="{CDF9150F-82CD-4C37-972C-AECF64B60E1A}">
      <dgm:prSet/>
      <dgm:spPr/>
      <dgm:t>
        <a:bodyPr/>
        <a:lstStyle/>
        <a:p>
          <a:endParaRPr lang="ru-RU" dirty="0"/>
        </a:p>
      </dgm:t>
    </dgm:pt>
    <dgm:pt modelId="{CDDEA1EC-5713-44BA-A7B6-548F8037DF9A}" type="parTrans" cxnId="{A22E8AFF-A5F8-4EB0-B68D-DA7AA2FA3FE9}">
      <dgm:prSet/>
      <dgm:spPr/>
      <dgm:t>
        <a:bodyPr/>
        <a:lstStyle/>
        <a:p>
          <a:endParaRPr lang="ru-RU"/>
        </a:p>
      </dgm:t>
    </dgm:pt>
    <dgm:pt modelId="{CA8055D0-F581-4ED7-B8D2-7525E66075DC}" type="sibTrans" cxnId="{A22E8AFF-A5F8-4EB0-B68D-DA7AA2FA3FE9}">
      <dgm:prSet/>
      <dgm:spPr/>
      <dgm:t>
        <a:bodyPr/>
        <a:lstStyle/>
        <a:p>
          <a:endParaRPr lang="ru-RU"/>
        </a:p>
      </dgm:t>
    </dgm:pt>
    <dgm:pt modelId="{C3A249F0-F7F8-4E50-B023-A688E06B5C9F}">
      <dgm:prSet/>
      <dgm:spPr/>
      <dgm:t>
        <a:bodyPr/>
        <a:lstStyle/>
        <a:p>
          <a:r>
            <a:rPr lang="ru-RU" smtClean="0"/>
            <a:t> Влияние ситуации</a:t>
          </a:r>
          <a:endParaRPr lang="ru-RU" dirty="0"/>
        </a:p>
      </dgm:t>
    </dgm:pt>
    <dgm:pt modelId="{47F5E82A-F078-4CBA-A54F-CE01EE30FFE5}" type="parTrans" cxnId="{9EAB8BA0-7667-4C91-B179-7681271AF216}">
      <dgm:prSet/>
      <dgm:spPr/>
      <dgm:t>
        <a:bodyPr/>
        <a:lstStyle/>
        <a:p>
          <a:endParaRPr lang="ru-RU"/>
        </a:p>
      </dgm:t>
    </dgm:pt>
    <dgm:pt modelId="{8E59EE24-881D-4304-A88E-7C22C5326E9E}" type="sibTrans" cxnId="{9EAB8BA0-7667-4C91-B179-7681271AF216}">
      <dgm:prSet/>
      <dgm:spPr/>
      <dgm:t>
        <a:bodyPr/>
        <a:lstStyle/>
        <a:p>
          <a:endParaRPr lang="ru-RU"/>
        </a:p>
      </dgm:t>
    </dgm:pt>
    <dgm:pt modelId="{F96434E2-A766-4D9D-81FE-FC7E7ED0F662}" type="pres">
      <dgm:prSet presAssocID="{9506FD0E-9383-485B-B9E4-FB2BB85607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35EA3E-B540-4417-AE5A-94DFC2CEEFDA}" type="pres">
      <dgm:prSet presAssocID="{27BBD326-715E-422B-85D6-42ED63D881A9}" presName="composite" presStyleCnt="0"/>
      <dgm:spPr/>
      <dgm:t>
        <a:bodyPr/>
        <a:lstStyle/>
        <a:p>
          <a:endParaRPr lang="ru-RU"/>
        </a:p>
      </dgm:t>
    </dgm:pt>
    <dgm:pt modelId="{49EE2ED3-C520-4A74-A469-4B17D4E80289}" type="pres">
      <dgm:prSet presAssocID="{27BBD326-715E-422B-85D6-42ED63D881A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10B4C-12E7-4EC3-B742-ECAF3E1ABA82}" type="pres">
      <dgm:prSet presAssocID="{27BBD326-715E-422B-85D6-42ED63D881A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E7021-2065-43DB-BBD2-711C092F3905}" type="pres">
      <dgm:prSet presAssocID="{24D99E46-ED80-4BA8-A374-6B9FC5D14D95}" presName="space" presStyleCnt="0"/>
      <dgm:spPr/>
      <dgm:t>
        <a:bodyPr/>
        <a:lstStyle/>
        <a:p>
          <a:endParaRPr lang="ru-RU"/>
        </a:p>
      </dgm:t>
    </dgm:pt>
    <dgm:pt modelId="{F045081F-D46F-4C73-BF05-C0A896DB1ECF}" type="pres">
      <dgm:prSet presAssocID="{C65CA1A3-A74A-4449-8ADC-C9F9842FD255}" presName="composite" presStyleCnt="0"/>
      <dgm:spPr/>
      <dgm:t>
        <a:bodyPr/>
        <a:lstStyle/>
        <a:p>
          <a:endParaRPr lang="ru-RU"/>
        </a:p>
      </dgm:t>
    </dgm:pt>
    <dgm:pt modelId="{AEE6D8D3-9A9C-4624-BCF6-7918CA2EFAEE}" type="pres">
      <dgm:prSet presAssocID="{C65CA1A3-A74A-4449-8ADC-C9F9842FD25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429A6-E21C-4C06-9ABC-BE439C7421C5}" type="pres">
      <dgm:prSet presAssocID="{C65CA1A3-A74A-4449-8ADC-C9F9842FD25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F3A54-D6DC-455C-A169-8D441C1774AC}" type="pres">
      <dgm:prSet presAssocID="{EB00C35C-420C-406C-B005-57B9C8EACC1B}" presName="space" presStyleCnt="0"/>
      <dgm:spPr/>
      <dgm:t>
        <a:bodyPr/>
        <a:lstStyle/>
        <a:p>
          <a:endParaRPr lang="ru-RU"/>
        </a:p>
      </dgm:t>
    </dgm:pt>
    <dgm:pt modelId="{5208ACAF-498D-4F46-A5B6-167E76888FCE}" type="pres">
      <dgm:prSet presAssocID="{FB4AF0C9-FEAA-48E1-9920-AF6F37788E4E}" presName="composite" presStyleCnt="0"/>
      <dgm:spPr/>
      <dgm:t>
        <a:bodyPr/>
        <a:lstStyle/>
        <a:p>
          <a:endParaRPr lang="ru-RU"/>
        </a:p>
      </dgm:t>
    </dgm:pt>
    <dgm:pt modelId="{39636646-C67C-4D4D-B1BD-82734606437A}" type="pres">
      <dgm:prSet presAssocID="{FB4AF0C9-FEAA-48E1-9920-AF6F37788E4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A47497-F328-4D00-9F21-C56389A9FFEF}" type="pres">
      <dgm:prSet presAssocID="{FB4AF0C9-FEAA-48E1-9920-AF6F37788E4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09271A-E7CD-4074-8415-8170E17537BA}" type="presOf" srcId="{F088A7A4-3B7C-4C39-BE4D-30EC6A0C1DD9}" destId="{6FA47497-F328-4D00-9F21-C56389A9FFEF}" srcOrd="0" destOrd="0" presId="urn:microsoft.com/office/officeart/2005/8/layout/hList1"/>
    <dgm:cxn modelId="{DC7EFD04-7320-48AA-ABAD-916065EB0639}" type="presOf" srcId="{9506FD0E-9383-485B-B9E4-FB2BB85607D8}" destId="{F96434E2-A766-4D9D-81FE-FC7E7ED0F662}" srcOrd="0" destOrd="0" presId="urn:microsoft.com/office/officeart/2005/8/layout/hList1"/>
    <dgm:cxn modelId="{41013193-AA38-4C09-9F71-D9AC11C20A62}" srcId="{27BBD326-715E-422B-85D6-42ED63D881A9}" destId="{D13FC459-F0B0-4216-A8EB-FF28ED283743}" srcOrd="3" destOrd="0" parTransId="{C454C1A9-48F5-45DF-B29C-D5431E5307D5}" sibTransId="{07828E01-5791-470B-BE45-8CA881E8FFD6}"/>
    <dgm:cxn modelId="{D92274F8-9822-48A2-BBC6-E7D04B850B2C}" type="presOf" srcId="{16869C81-7985-4F34-B711-D6A54265BA0A}" destId="{748429A6-E21C-4C06-9ABC-BE439C7421C5}" srcOrd="0" destOrd="0" presId="urn:microsoft.com/office/officeart/2005/8/layout/hList1"/>
    <dgm:cxn modelId="{9D75C7A2-4B97-4745-A434-51DBFE3352E2}" type="presOf" srcId="{6CD7DA2C-E91F-441F-AD3C-4A980ACE202F}" destId="{F5310B4C-12E7-4EC3-B742-ECAF3E1ABA82}" srcOrd="0" destOrd="4" presId="urn:microsoft.com/office/officeart/2005/8/layout/hList1"/>
    <dgm:cxn modelId="{3A19E2DF-FEFE-4811-83A3-D758646DEC68}" type="presOf" srcId="{796929E8-98B4-489C-BDA7-C5F3EF4D8091}" destId="{748429A6-E21C-4C06-9ABC-BE439C7421C5}" srcOrd="0" destOrd="2" presId="urn:microsoft.com/office/officeart/2005/8/layout/hList1"/>
    <dgm:cxn modelId="{1255DDA9-FEFD-4A72-AC3D-A671F0FA22BA}" type="presOf" srcId="{FB4AF0C9-FEAA-48E1-9920-AF6F37788E4E}" destId="{39636646-C67C-4D4D-B1BD-82734606437A}" srcOrd="0" destOrd="0" presId="urn:microsoft.com/office/officeart/2005/8/layout/hList1"/>
    <dgm:cxn modelId="{3C3F864B-15B5-4794-AAB2-1B3D9F665ED9}" type="presOf" srcId="{C6A2A875-C0DB-4F2E-A3C6-22910135FFCF}" destId="{6FA47497-F328-4D00-9F21-C56389A9FFEF}" srcOrd="0" destOrd="1" presId="urn:microsoft.com/office/officeart/2005/8/layout/hList1"/>
    <dgm:cxn modelId="{69866DBB-2666-4949-AA90-A347740E15CC}" type="presOf" srcId="{27BBD326-715E-422B-85D6-42ED63D881A9}" destId="{49EE2ED3-C520-4A74-A469-4B17D4E80289}" srcOrd="0" destOrd="0" presId="urn:microsoft.com/office/officeart/2005/8/layout/hList1"/>
    <dgm:cxn modelId="{87E424D2-4B2D-4F2B-A8FB-8C24C21ABED5}" type="presOf" srcId="{01246951-4577-4106-A836-B307D640D845}" destId="{F5310B4C-12E7-4EC3-B742-ECAF3E1ABA82}" srcOrd="0" destOrd="1" presId="urn:microsoft.com/office/officeart/2005/8/layout/hList1"/>
    <dgm:cxn modelId="{588C2133-B25A-4D16-8172-4F50E3145085}" srcId="{9506FD0E-9383-485B-B9E4-FB2BB85607D8}" destId="{C65CA1A3-A74A-4449-8ADC-C9F9842FD255}" srcOrd="1" destOrd="0" parTransId="{219FF1F8-818F-45CE-AC8D-FBB7A62DC588}" sibTransId="{EB00C35C-420C-406C-B005-57B9C8EACC1B}"/>
    <dgm:cxn modelId="{160EAFE2-4A48-48D9-8314-965CBA81DBC5}" srcId="{C65CA1A3-A74A-4449-8ADC-C9F9842FD255}" destId="{796929E8-98B4-489C-BDA7-C5F3EF4D8091}" srcOrd="2" destOrd="0" parTransId="{4E2F76A0-5E90-440C-B13C-F9E483AE3F38}" sibTransId="{FC7C3DD9-BA48-4205-B7E7-8D22933DF430}"/>
    <dgm:cxn modelId="{362ADB9E-8A5C-4598-9EF8-6DD12EDEFA70}" type="presOf" srcId="{CDF9150F-82CD-4C37-972C-AECF64B60E1A}" destId="{6FA47497-F328-4D00-9F21-C56389A9FFEF}" srcOrd="0" destOrd="4" presId="urn:microsoft.com/office/officeart/2005/8/layout/hList1"/>
    <dgm:cxn modelId="{1E728F00-F654-466E-BC53-9234BD108E97}" srcId="{27BBD326-715E-422B-85D6-42ED63D881A9}" destId="{01246951-4577-4106-A836-B307D640D845}" srcOrd="1" destOrd="0" parTransId="{0421CEDC-6128-425F-818D-0FB212513881}" sibTransId="{7D2C2A77-3B68-4E40-B588-BD38C22533C1}"/>
    <dgm:cxn modelId="{BFA578B3-65B0-4E81-AEEC-59DFEE87BE62}" srcId="{C65CA1A3-A74A-4449-8ADC-C9F9842FD255}" destId="{DCE5705A-58D3-4C41-B9C5-ACDD5EA06CF5}" srcOrd="1" destOrd="0" parTransId="{ADC5C413-3CBE-432B-BE31-F76E1D47879E}" sibTransId="{CF674163-B1B5-4F16-982F-25376E6445EF}"/>
    <dgm:cxn modelId="{87F3A7C9-F384-4A8A-A10D-3B3AEB128F40}" srcId="{FB4AF0C9-FEAA-48E1-9920-AF6F37788E4E}" destId="{C6A2A875-C0DB-4F2E-A3C6-22910135FFCF}" srcOrd="1" destOrd="0" parTransId="{184BE8B8-FE91-45D9-9FE1-8C315B75AD2F}" sibTransId="{4EBCC897-7B1E-4B13-9567-8514D022AC38}"/>
    <dgm:cxn modelId="{059C5624-AD96-4AFB-B9F7-D6293BB75774}" type="presOf" srcId="{C3A249F0-F7F8-4E50-B023-A688E06B5C9F}" destId="{6FA47497-F328-4D00-9F21-C56389A9FFEF}" srcOrd="0" destOrd="3" presId="urn:microsoft.com/office/officeart/2005/8/layout/hList1"/>
    <dgm:cxn modelId="{74D6FC24-E9D9-4F34-9DAC-5377EA71F750}" srcId="{C65CA1A3-A74A-4449-8ADC-C9F9842FD255}" destId="{16869C81-7985-4F34-B711-D6A54265BA0A}" srcOrd="0" destOrd="0" parTransId="{6FA63F6C-1FD9-4E3E-8B51-9C9186021E2C}" sibTransId="{08916C30-477C-432D-8726-FEA5AF2476D7}"/>
    <dgm:cxn modelId="{7F30E12E-3767-43C0-96AE-F6D0C3D741DC}" srcId="{27BBD326-715E-422B-85D6-42ED63D881A9}" destId="{D21EDE9B-89DC-49D6-9F02-7CF2EF7A9083}" srcOrd="2" destOrd="0" parTransId="{5189CEA9-4D25-4060-85C6-789422485D49}" sibTransId="{AA67DA6E-33FC-4F96-B22C-3660590D756E}"/>
    <dgm:cxn modelId="{772D469E-01BF-4403-AD3E-29C888C9D80F}" srcId="{FB4AF0C9-FEAA-48E1-9920-AF6F37788E4E}" destId="{7515E67E-BB57-4257-B8EF-00D53C687A73}" srcOrd="2" destOrd="0" parTransId="{413C6E91-DEE1-4A9E-9C65-054D46021230}" sibTransId="{ABEB87F5-BB24-4672-8AC0-DEAC20DA1CDF}"/>
    <dgm:cxn modelId="{5C041304-E06C-44E0-8A2D-88733393FFA3}" type="presOf" srcId="{DCE5705A-58D3-4C41-B9C5-ACDD5EA06CF5}" destId="{748429A6-E21C-4C06-9ABC-BE439C7421C5}" srcOrd="0" destOrd="1" presId="urn:microsoft.com/office/officeart/2005/8/layout/hList1"/>
    <dgm:cxn modelId="{649354E6-751F-45E5-88C0-8925DC3B3E74}" type="presOf" srcId="{CF3DA44F-4A21-4123-83A7-D3F53579B8B8}" destId="{6FA47497-F328-4D00-9F21-C56389A9FFEF}" srcOrd="0" destOrd="5" presId="urn:microsoft.com/office/officeart/2005/8/layout/hList1"/>
    <dgm:cxn modelId="{6C9288BC-B010-45A5-AFB3-9A5C08AC511D}" type="presOf" srcId="{8D178EBA-4A0E-46FE-B3F5-5D6D58C6723D}" destId="{F5310B4C-12E7-4EC3-B742-ECAF3E1ABA82}" srcOrd="0" destOrd="5" presId="urn:microsoft.com/office/officeart/2005/8/layout/hList1"/>
    <dgm:cxn modelId="{25CB9CFA-9EE9-42BD-841A-E6629D7376EE}" type="presOf" srcId="{C65CA1A3-A74A-4449-8ADC-C9F9842FD255}" destId="{AEE6D8D3-9A9C-4624-BCF6-7918CA2EFAEE}" srcOrd="0" destOrd="0" presId="urn:microsoft.com/office/officeart/2005/8/layout/hList1"/>
    <dgm:cxn modelId="{4D9D3BAF-BDCB-4A08-88D5-6EAD2DAFFDD8}" srcId="{27BBD326-715E-422B-85D6-42ED63D881A9}" destId="{7A38E6A4-10A1-4DCE-BFB2-F18968E48567}" srcOrd="0" destOrd="0" parTransId="{37E72A0B-B717-4F52-85AD-FFD94F043122}" sibTransId="{D5C4D4C5-4ED9-48DA-BD22-318C7153037C}"/>
    <dgm:cxn modelId="{A22E8AFF-A5F8-4EB0-B68D-DA7AA2FA3FE9}" srcId="{FB4AF0C9-FEAA-48E1-9920-AF6F37788E4E}" destId="{CDF9150F-82CD-4C37-972C-AECF64B60E1A}" srcOrd="4" destOrd="0" parTransId="{CDDEA1EC-5713-44BA-A7B6-548F8037DF9A}" sibTransId="{CA8055D0-F581-4ED7-B8D2-7525E66075DC}"/>
    <dgm:cxn modelId="{D1494657-358B-47FE-9C5A-5B810153F865}" type="presOf" srcId="{D21EDE9B-89DC-49D6-9F02-7CF2EF7A9083}" destId="{F5310B4C-12E7-4EC3-B742-ECAF3E1ABA82}" srcOrd="0" destOrd="2" presId="urn:microsoft.com/office/officeart/2005/8/layout/hList1"/>
    <dgm:cxn modelId="{B4C20FFC-0C82-457A-A964-8A9AFC226DEA}" srcId="{9506FD0E-9383-485B-B9E4-FB2BB85607D8}" destId="{FB4AF0C9-FEAA-48E1-9920-AF6F37788E4E}" srcOrd="2" destOrd="0" parTransId="{25C5395A-DC73-4DB4-80CE-F2B3A74C8129}" sibTransId="{1ACB2B4D-716E-468B-AA06-95C4B250DD3F}"/>
    <dgm:cxn modelId="{9B22CC28-F93D-4A4E-BD8B-3D9C68404E0E}" type="presOf" srcId="{7515E67E-BB57-4257-B8EF-00D53C687A73}" destId="{6FA47497-F328-4D00-9F21-C56389A9FFEF}" srcOrd="0" destOrd="2" presId="urn:microsoft.com/office/officeart/2005/8/layout/hList1"/>
    <dgm:cxn modelId="{9EAB8BA0-7667-4C91-B179-7681271AF216}" srcId="{FB4AF0C9-FEAA-48E1-9920-AF6F37788E4E}" destId="{C3A249F0-F7F8-4E50-B023-A688E06B5C9F}" srcOrd="3" destOrd="0" parTransId="{47F5E82A-F078-4CBA-A54F-CE01EE30FFE5}" sibTransId="{8E59EE24-881D-4304-A88E-7C22C5326E9E}"/>
    <dgm:cxn modelId="{D2256D6B-4B0A-4481-9BB3-88DBC996B1A1}" srcId="{27BBD326-715E-422B-85D6-42ED63D881A9}" destId="{8D178EBA-4A0E-46FE-B3F5-5D6D58C6723D}" srcOrd="5" destOrd="0" parTransId="{2F071444-98C6-4CD3-8A1B-A65D3EC887CE}" sibTransId="{981D2B28-ACE1-4128-9A23-213B7097CAB7}"/>
    <dgm:cxn modelId="{16E34E93-6227-46FE-9CC9-FB3E8A7A759C}" type="presOf" srcId="{6873CD7B-53E4-41D9-9E94-6F0394A7B7D2}" destId="{748429A6-E21C-4C06-9ABC-BE439C7421C5}" srcOrd="0" destOrd="3" presId="urn:microsoft.com/office/officeart/2005/8/layout/hList1"/>
    <dgm:cxn modelId="{13F074C0-5159-4291-85A2-79869B002FC7}" srcId="{9506FD0E-9383-485B-B9E4-FB2BB85607D8}" destId="{27BBD326-715E-422B-85D6-42ED63D881A9}" srcOrd="0" destOrd="0" parTransId="{B2F93532-5880-4A21-B8A8-804E5641E36D}" sibTransId="{24D99E46-ED80-4BA8-A374-6B9FC5D14D95}"/>
    <dgm:cxn modelId="{E3A25F14-F27F-46F9-8C68-9E467FF13D92}" srcId="{C65CA1A3-A74A-4449-8ADC-C9F9842FD255}" destId="{6873CD7B-53E4-41D9-9E94-6F0394A7B7D2}" srcOrd="3" destOrd="0" parTransId="{D27C0AF0-1C7E-4D49-AB46-3AC2FBF745D8}" sibTransId="{63D535B7-40AE-45CD-94F9-9C329F896282}"/>
    <dgm:cxn modelId="{9451B768-7378-45AD-95A1-9926D236648F}" srcId="{FB4AF0C9-FEAA-48E1-9920-AF6F37788E4E}" destId="{CF3DA44F-4A21-4123-83A7-D3F53579B8B8}" srcOrd="5" destOrd="0" parTransId="{DBB5E29B-5DF9-4CAE-AADD-1F8F08BACF6F}" sibTransId="{17F2A227-2F0D-4743-8DB1-3B5FDD0CD5AB}"/>
    <dgm:cxn modelId="{2FEE6FC9-3E30-4CEE-888B-365D0706EE3E}" srcId="{27BBD326-715E-422B-85D6-42ED63D881A9}" destId="{6CD7DA2C-E91F-441F-AD3C-4A980ACE202F}" srcOrd="4" destOrd="0" parTransId="{1552A210-C34C-43E3-9445-4F32AD20829F}" sibTransId="{E49AA1A1-7C6B-46CE-80C9-BEEE17DE24A8}"/>
    <dgm:cxn modelId="{85ABF965-5A84-4654-9648-4C10E4BD79F5}" type="presOf" srcId="{7A38E6A4-10A1-4DCE-BFB2-F18968E48567}" destId="{F5310B4C-12E7-4EC3-B742-ECAF3E1ABA82}" srcOrd="0" destOrd="0" presId="urn:microsoft.com/office/officeart/2005/8/layout/hList1"/>
    <dgm:cxn modelId="{FCA473A9-AEC1-4DFB-A368-9CD7652F2CB0}" srcId="{FB4AF0C9-FEAA-48E1-9920-AF6F37788E4E}" destId="{F088A7A4-3B7C-4C39-BE4D-30EC6A0C1DD9}" srcOrd="0" destOrd="0" parTransId="{5017587A-1B53-4650-9D2D-EE9F941CDA94}" sibTransId="{223C3445-3712-4FA6-BD0F-386BC47EE501}"/>
    <dgm:cxn modelId="{EF20DA9B-83A6-4A01-A567-BA6BA5C740B8}" type="presOf" srcId="{D13FC459-F0B0-4216-A8EB-FF28ED283743}" destId="{F5310B4C-12E7-4EC3-B742-ECAF3E1ABA82}" srcOrd="0" destOrd="3" presId="urn:microsoft.com/office/officeart/2005/8/layout/hList1"/>
    <dgm:cxn modelId="{9AC2EEE2-DECB-4BEE-ABD2-608C65E04CD8}" type="presParOf" srcId="{F96434E2-A766-4D9D-81FE-FC7E7ED0F662}" destId="{4A35EA3E-B540-4417-AE5A-94DFC2CEEFDA}" srcOrd="0" destOrd="0" presId="urn:microsoft.com/office/officeart/2005/8/layout/hList1"/>
    <dgm:cxn modelId="{6993175B-A7A1-469A-97E2-152BFA40CC5A}" type="presParOf" srcId="{4A35EA3E-B540-4417-AE5A-94DFC2CEEFDA}" destId="{49EE2ED3-C520-4A74-A469-4B17D4E80289}" srcOrd="0" destOrd="0" presId="urn:microsoft.com/office/officeart/2005/8/layout/hList1"/>
    <dgm:cxn modelId="{3088A9E9-CBD5-49D1-B799-CB62C711FF29}" type="presParOf" srcId="{4A35EA3E-B540-4417-AE5A-94DFC2CEEFDA}" destId="{F5310B4C-12E7-4EC3-B742-ECAF3E1ABA82}" srcOrd="1" destOrd="0" presId="urn:microsoft.com/office/officeart/2005/8/layout/hList1"/>
    <dgm:cxn modelId="{5A68A41C-9939-4F96-A82A-037AC92C40E4}" type="presParOf" srcId="{F96434E2-A766-4D9D-81FE-FC7E7ED0F662}" destId="{888E7021-2065-43DB-BBD2-711C092F3905}" srcOrd="1" destOrd="0" presId="urn:microsoft.com/office/officeart/2005/8/layout/hList1"/>
    <dgm:cxn modelId="{E7F03ECF-A871-407A-A0A9-A0652E5222F7}" type="presParOf" srcId="{F96434E2-A766-4D9D-81FE-FC7E7ED0F662}" destId="{F045081F-D46F-4C73-BF05-C0A896DB1ECF}" srcOrd="2" destOrd="0" presId="urn:microsoft.com/office/officeart/2005/8/layout/hList1"/>
    <dgm:cxn modelId="{FA244722-019C-40B8-B9F8-3822C293005B}" type="presParOf" srcId="{F045081F-D46F-4C73-BF05-C0A896DB1ECF}" destId="{AEE6D8D3-9A9C-4624-BCF6-7918CA2EFAEE}" srcOrd="0" destOrd="0" presId="urn:microsoft.com/office/officeart/2005/8/layout/hList1"/>
    <dgm:cxn modelId="{2C9B436F-45B7-40CB-977F-78DFD61EB426}" type="presParOf" srcId="{F045081F-D46F-4C73-BF05-C0A896DB1ECF}" destId="{748429A6-E21C-4C06-9ABC-BE439C7421C5}" srcOrd="1" destOrd="0" presId="urn:microsoft.com/office/officeart/2005/8/layout/hList1"/>
    <dgm:cxn modelId="{313AB8C3-FB5A-430D-86A3-431E830E883E}" type="presParOf" srcId="{F96434E2-A766-4D9D-81FE-FC7E7ED0F662}" destId="{B55F3A54-D6DC-455C-A169-8D441C1774AC}" srcOrd="3" destOrd="0" presId="urn:microsoft.com/office/officeart/2005/8/layout/hList1"/>
    <dgm:cxn modelId="{7613CECD-3CA7-42EF-87AB-877318B80697}" type="presParOf" srcId="{F96434E2-A766-4D9D-81FE-FC7E7ED0F662}" destId="{5208ACAF-498D-4F46-A5B6-167E76888FCE}" srcOrd="4" destOrd="0" presId="urn:microsoft.com/office/officeart/2005/8/layout/hList1"/>
    <dgm:cxn modelId="{5BE2924C-D972-4396-A332-D3B7F64C52C5}" type="presParOf" srcId="{5208ACAF-498D-4F46-A5B6-167E76888FCE}" destId="{39636646-C67C-4D4D-B1BD-82734606437A}" srcOrd="0" destOrd="0" presId="urn:microsoft.com/office/officeart/2005/8/layout/hList1"/>
    <dgm:cxn modelId="{959A3B17-98D7-47D7-A222-8AEC039ACD94}" type="presParOf" srcId="{5208ACAF-498D-4F46-A5B6-167E76888FCE}" destId="{6FA47497-F328-4D00-9F21-C56389A9FF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2878F-5B45-401D-806C-7B917D5B474E}">
      <dsp:nvSpPr>
        <dsp:cNvPr id="0" name=""/>
        <dsp:cNvSpPr/>
      </dsp:nvSpPr>
      <dsp:spPr>
        <a:xfrm>
          <a:off x="2986312" y="661"/>
          <a:ext cx="2155374" cy="7739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Радикальные (базисные)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08979" y="23328"/>
        <a:ext cx="2110040" cy="728572"/>
      </dsp:txXfrm>
    </dsp:sp>
    <dsp:sp modelId="{81C7CAF8-4BAC-4DB3-9E1F-E320DE66CE4C}">
      <dsp:nvSpPr>
        <dsp:cNvPr id="0" name=""/>
        <dsp:cNvSpPr/>
      </dsp:nvSpPr>
      <dsp:spPr>
        <a:xfrm rot="5400000">
          <a:off x="3918892" y="793915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3959522" y="822936"/>
        <a:ext cx="208955" cy="203150"/>
      </dsp:txXfrm>
    </dsp:sp>
    <dsp:sp modelId="{46085714-18E9-4448-88C7-06C2C6BC4BB1}">
      <dsp:nvSpPr>
        <dsp:cNvPr id="0" name=""/>
        <dsp:cNvSpPr/>
      </dsp:nvSpPr>
      <dsp:spPr>
        <a:xfrm>
          <a:off x="2986312" y="1161520"/>
          <a:ext cx="2155374" cy="773906"/>
        </a:xfrm>
        <a:prstGeom prst="roundRect">
          <a:avLst>
            <a:gd name="adj" fmla="val 1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Улучшающие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08979" y="1184187"/>
        <a:ext cx="2110040" cy="728572"/>
      </dsp:txXfrm>
    </dsp:sp>
    <dsp:sp modelId="{65740E5F-C920-45C4-BD94-726E04AE2CFF}">
      <dsp:nvSpPr>
        <dsp:cNvPr id="0" name=""/>
        <dsp:cNvSpPr/>
      </dsp:nvSpPr>
      <dsp:spPr>
        <a:xfrm rot="5400000">
          <a:off x="3918892" y="1954774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3959522" y="1983795"/>
        <a:ext cx="208955" cy="203150"/>
      </dsp:txXfrm>
    </dsp:sp>
    <dsp:sp modelId="{A750FDAD-A90B-447E-B68B-491F47F734C3}">
      <dsp:nvSpPr>
        <dsp:cNvPr id="0" name=""/>
        <dsp:cNvSpPr/>
      </dsp:nvSpPr>
      <dsp:spPr>
        <a:xfrm>
          <a:off x="2986312" y="2322380"/>
          <a:ext cx="2155374" cy="773906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Комбинаторные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08979" y="2345047"/>
        <a:ext cx="2110040" cy="728572"/>
      </dsp:txXfrm>
    </dsp:sp>
    <dsp:sp modelId="{85DA3A88-F613-4727-A14E-76EE9C9E765E}">
      <dsp:nvSpPr>
        <dsp:cNvPr id="0" name=""/>
        <dsp:cNvSpPr/>
      </dsp:nvSpPr>
      <dsp:spPr>
        <a:xfrm rot="5400000">
          <a:off x="3918892" y="3115634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3959522" y="3144655"/>
        <a:ext cx="208955" cy="203150"/>
      </dsp:txXfrm>
    </dsp:sp>
    <dsp:sp modelId="{CEDF4286-D7E4-458E-B6E6-824D67C9F145}">
      <dsp:nvSpPr>
        <dsp:cNvPr id="0" name=""/>
        <dsp:cNvSpPr/>
      </dsp:nvSpPr>
      <dsp:spPr>
        <a:xfrm>
          <a:off x="2986312" y="3483239"/>
          <a:ext cx="2155374" cy="773906"/>
        </a:xfrm>
        <a:prstGeom prst="roundRect">
          <a:avLst>
            <a:gd name="adj" fmla="val 1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Модифицирующие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08979" y="3505906"/>
        <a:ext cx="2110040" cy="728572"/>
      </dsp:txXfrm>
    </dsp:sp>
    <dsp:sp modelId="{55BA241E-A629-4405-9459-61A2979DF60F}">
      <dsp:nvSpPr>
        <dsp:cNvPr id="0" name=""/>
        <dsp:cNvSpPr/>
      </dsp:nvSpPr>
      <dsp:spPr>
        <a:xfrm rot="5400000">
          <a:off x="3918892" y="4276493"/>
          <a:ext cx="290214" cy="3482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-5400000">
        <a:off x="3959522" y="4305514"/>
        <a:ext cx="208955" cy="203150"/>
      </dsp:txXfrm>
    </dsp:sp>
    <dsp:sp modelId="{0AE793B9-B02C-4B45-B20F-083164770378}">
      <dsp:nvSpPr>
        <dsp:cNvPr id="0" name=""/>
        <dsp:cNvSpPr/>
      </dsp:nvSpPr>
      <dsp:spPr>
        <a:xfrm>
          <a:off x="2986312" y="4644099"/>
          <a:ext cx="2155374" cy="773906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Псевдоинновации</a:t>
          </a:r>
          <a:endParaRPr lang="ru-RU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008979" y="4666766"/>
        <a:ext cx="2110040" cy="7285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ACDFA-487B-46F0-B5E0-745E4D706A9C}">
      <dsp:nvSpPr>
        <dsp:cNvPr id="0" name=""/>
        <dsp:cNvSpPr/>
      </dsp:nvSpPr>
      <dsp:spPr>
        <a:xfrm>
          <a:off x="1367114" y="0"/>
          <a:ext cx="3668087" cy="366808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00B05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DA98F-AF13-40A5-8A08-DF806F92279F}">
      <dsp:nvSpPr>
        <dsp:cNvPr id="0" name=""/>
        <dsp:cNvSpPr/>
      </dsp:nvSpPr>
      <dsp:spPr>
        <a:xfrm>
          <a:off x="1605539" y="238425"/>
          <a:ext cx="1467234" cy="1467234"/>
        </a:xfrm>
        <a:prstGeom prst="roundRect">
          <a:avLst/>
        </a:pr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«Китч» продукты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677163" y="310049"/>
        <a:ext cx="1323986" cy="1323986"/>
      </dsp:txXfrm>
    </dsp:sp>
    <dsp:sp modelId="{D4573D1F-8228-43C5-B86B-0C1639B5F2A5}">
      <dsp:nvSpPr>
        <dsp:cNvPr id="0" name=""/>
        <dsp:cNvSpPr/>
      </dsp:nvSpPr>
      <dsp:spPr>
        <a:xfrm>
          <a:off x="3547909" y="101943"/>
          <a:ext cx="1467234" cy="1467234"/>
        </a:xfrm>
        <a:prstGeom prst="roundRect">
          <a:avLst/>
        </a:prstGeom>
        <a:solidFill>
          <a:schemeClr val="bg1"/>
        </a:solidFill>
        <a:ln w="571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«Прорывные» продукты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19533" y="173567"/>
        <a:ext cx="1323986" cy="1323986"/>
      </dsp:txXfrm>
    </dsp:sp>
    <dsp:sp modelId="{2C8A22B8-F722-4484-A755-EDFE816BA8D9}">
      <dsp:nvSpPr>
        <dsp:cNvPr id="0" name=""/>
        <dsp:cNvSpPr/>
      </dsp:nvSpPr>
      <dsp:spPr>
        <a:xfrm>
          <a:off x="1605539" y="1962426"/>
          <a:ext cx="1467234" cy="1467234"/>
        </a:xfrm>
        <a:prstGeom prst="roundRect">
          <a:avLst/>
        </a:pr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Продукты «</a:t>
          </a:r>
          <a:r>
            <a:rPr lang="ru-RU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дженерики</a:t>
          </a: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»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677163" y="2034050"/>
        <a:ext cx="1323986" cy="1323986"/>
      </dsp:txXfrm>
    </dsp:sp>
    <dsp:sp modelId="{AD323572-7B5C-4E82-B66C-0E3BE0C1BCCE}">
      <dsp:nvSpPr>
        <dsp:cNvPr id="0" name=""/>
        <dsp:cNvSpPr/>
      </dsp:nvSpPr>
      <dsp:spPr>
        <a:xfrm>
          <a:off x="3329540" y="1962426"/>
          <a:ext cx="1467234" cy="1467234"/>
        </a:xfrm>
        <a:prstGeom prst="roundRect">
          <a:avLst/>
        </a:pr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Высокотехноло-гичные</a:t>
          </a: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продукты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401164" y="2034050"/>
        <a:ext cx="1323986" cy="1323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755B0-67B6-4ADF-BE50-1B5C625CB413}">
      <dsp:nvSpPr>
        <dsp:cNvPr id="0" name=""/>
        <dsp:cNvSpPr/>
      </dsp:nvSpPr>
      <dsp:spPr>
        <a:xfrm>
          <a:off x="670239" y="438738"/>
          <a:ext cx="2926870" cy="2926870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1388FD-3053-41FB-8627-B0B2C9D33402}">
      <dsp:nvSpPr>
        <dsp:cNvPr id="0" name=""/>
        <dsp:cNvSpPr/>
      </dsp:nvSpPr>
      <dsp:spPr>
        <a:xfrm>
          <a:off x="670239" y="438738"/>
          <a:ext cx="2926870" cy="2926870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629C0B-6747-4E1C-9B32-B0A1073A343E}">
      <dsp:nvSpPr>
        <dsp:cNvPr id="0" name=""/>
        <dsp:cNvSpPr/>
      </dsp:nvSpPr>
      <dsp:spPr>
        <a:xfrm>
          <a:off x="670239" y="438738"/>
          <a:ext cx="2926870" cy="2926870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96F93D-DF17-4121-80DA-21627A6233DC}">
      <dsp:nvSpPr>
        <dsp:cNvPr id="0" name=""/>
        <dsp:cNvSpPr/>
      </dsp:nvSpPr>
      <dsp:spPr>
        <a:xfrm>
          <a:off x="1460650" y="1229149"/>
          <a:ext cx="1346048" cy="134604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Ограничения</a:t>
          </a:r>
          <a:endParaRPr lang="ru-RU" sz="1200" b="1" kern="1200" dirty="0"/>
        </a:p>
      </dsp:txBody>
      <dsp:txXfrm>
        <a:off x="1657774" y="1426273"/>
        <a:ext cx="951800" cy="951800"/>
      </dsp:txXfrm>
    </dsp:sp>
    <dsp:sp modelId="{D592874C-38E4-44E1-B73B-DDE1A475825C}">
      <dsp:nvSpPr>
        <dsp:cNvPr id="0" name=""/>
        <dsp:cNvSpPr/>
      </dsp:nvSpPr>
      <dsp:spPr>
        <a:xfrm>
          <a:off x="1662557" y="1542"/>
          <a:ext cx="942234" cy="94223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Рентабельность</a:t>
          </a:r>
          <a:endParaRPr lang="ru-RU" sz="900" b="1" kern="1200" dirty="0"/>
        </a:p>
      </dsp:txBody>
      <dsp:txXfrm>
        <a:off x="1800544" y="139529"/>
        <a:ext cx="666260" cy="666260"/>
      </dsp:txXfrm>
    </dsp:sp>
    <dsp:sp modelId="{7B1F2544-688F-41E1-93F8-FC5FEE1A5255}">
      <dsp:nvSpPr>
        <dsp:cNvPr id="0" name=""/>
        <dsp:cNvSpPr/>
      </dsp:nvSpPr>
      <dsp:spPr>
        <a:xfrm>
          <a:off x="2900554" y="2145814"/>
          <a:ext cx="942234" cy="942234"/>
        </a:xfrm>
        <a:prstGeom prst="ellips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Осуществимость</a:t>
          </a:r>
          <a:endParaRPr lang="ru-RU" sz="900" b="1" kern="1200" dirty="0"/>
        </a:p>
      </dsp:txBody>
      <dsp:txXfrm>
        <a:off x="3038541" y="2283801"/>
        <a:ext cx="666260" cy="666260"/>
      </dsp:txXfrm>
    </dsp:sp>
    <dsp:sp modelId="{ADAAEED3-D891-4B95-9AE8-170EF189C717}">
      <dsp:nvSpPr>
        <dsp:cNvPr id="0" name=""/>
        <dsp:cNvSpPr/>
      </dsp:nvSpPr>
      <dsp:spPr>
        <a:xfrm>
          <a:off x="424561" y="2145814"/>
          <a:ext cx="942234" cy="942234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Желаемость</a:t>
          </a:r>
          <a:endParaRPr lang="ru-RU" sz="900" b="1" kern="1200" dirty="0"/>
        </a:p>
      </dsp:txBody>
      <dsp:txXfrm>
        <a:off x="562548" y="2283801"/>
        <a:ext cx="666260" cy="6662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DEA12-EEF7-41C3-975D-2F814F6038F7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221FE-6D0E-4978-85BD-5D27406F1343}">
      <dsp:nvSpPr>
        <dsp:cNvPr id="0" name=""/>
        <dsp:cNvSpPr/>
      </dsp:nvSpPr>
      <dsp:spPr>
        <a:xfrm>
          <a:off x="3657599" y="542395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Относительное преимущество,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Очевидность результатов использования</a:t>
          </a:r>
          <a:endParaRPr lang="ru-RU" sz="1600" b="1" kern="1200" dirty="0"/>
        </a:p>
      </dsp:txBody>
      <dsp:txXfrm>
        <a:off x="3695210" y="580006"/>
        <a:ext cx="3446911" cy="695244"/>
      </dsp:txXfrm>
    </dsp:sp>
    <dsp:sp modelId="{26B980C8-FC23-4D67-BD9C-E6C81367A469}">
      <dsp:nvSpPr>
        <dsp:cNvPr id="0" name=""/>
        <dsp:cNvSpPr/>
      </dsp:nvSpPr>
      <dsp:spPr>
        <a:xfrm>
          <a:off x="3657599" y="1409170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Совместимость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(с ценностями, нормами права, инфраструктурой)</a:t>
          </a:r>
          <a:endParaRPr lang="ru-RU" sz="1200" b="1" kern="1200" dirty="0"/>
        </a:p>
      </dsp:txBody>
      <dsp:txXfrm>
        <a:off x="3695210" y="1446781"/>
        <a:ext cx="3446911" cy="695244"/>
      </dsp:txXfrm>
    </dsp:sp>
    <dsp:sp modelId="{756405A2-6018-49CA-ABAE-56E7C4000E38}">
      <dsp:nvSpPr>
        <dsp:cNvPr id="0" name=""/>
        <dsp:cNvSpPr/>
      </dsp:nvSpPr>
      <dsp:spPr>
        <a:xfrm>
          <a:off x="3657599" y="2275945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Сложность</a:t>
          </a:r>
          <a:endParaRPr lang="ru-RU" sz="1600" b="1" kern="1200" dirty="0"/>
        </a:p>
      </dsp:txBody>
      <dsp:txXfrm>
        <a:off x="3695210" y="2313556"/>
        <a:ext cx="3446911" cy="695244"/>
      </dsp:txXfrm>
    </dsp:sp>
    <dsp:sp modelId="{756F0A25-B587-4F60-A8B6-C54EB143102C}">
      <dsp:nvSpPr>
        <dsp:cNvPr id="0" name=""/>
        <dsp:cNvSpPr/>
      </dsp:nvSpPr>
      <dsp:spPr>
        <a:xfrm>
          <a:off x="3657599" y="3142721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Возможность испытать продукт</a:t>
          </a:r>
          <a:endParaRPr lang="ru-RU" sz="1600" b="1" kern="1200" dirty="0"/>
        </a:p>
      </dsp:txBody>
      <dsp:txXfrm>
        <a:off x="3695210" y="3180332"/>
        <a:ext cx="3446911" cy="695244"/>
      </dsp:txXfrm>
    </dsp:sp>
    <dsp:sp modelId="{757A1E51-361D-42FC-87B7-59E3C8036B1C}">
      <dsp:nvSpPr>
        <dsp:cNvPr id="0" name=""/>
        <dsp:cNvSpPr/>
      </dsp:nvSpPr>
      <dsp:spPr>
        <a:xfrm>
          <a:off x="3657599" y="4009496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Коммуникабельность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3695210" y="4047107"/>
        <a:ext cx="3446911" cy="695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84766-B9BE-4E56-B8AE-514CCBE7C533}">
      <dsp:nvSpPr>
        <dsp:cNvPr id="0" name=""/>
        <dsp:cNvSpPr/>
      </dsp:nvSpPr>
      <dsp:spPr>
        <a:xfrm>
          <a:off x="5668" y="905373"/>
          <a:ext cx="2022792" cy="15099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/>
            <a:t>Научные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b="1" kern="1200" dirty="0" smtClean="0"/>
            <a:t>и научно-исследовательские  организации</a:t>
          </a:r>
          <a:endParaRPr lang="ru-RU" sz="1600" b="1" kern="1200" dirty="0"/>
        </a:p>
      </dsp:txBody>
      <dsp:txXfrm>
        <a:off x="41048" y="940753"/>
        <a:ext cx="1952032" cy="1474591"/>
      </dsp:txXfrm>
    </dsp:sp>
    <dsp:sp modelId="{A8FA47B3-6072-4D4D-B31D-F4383B30DC12}">
      <dsp:nvSpPr>
        <dsp:cNvPr id="0" name=""/>
        <dsp:cNvSpPr/>
      </dsp:nvSpPr>
      <dsp:spPr>
        <a:xfrm>
          <a:off x="5668" y="2415345"/>
          <a:ext cx="2022792" cy="6492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0" rIns="58420" bIns="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 smtClean="0"/>
        </a:p>
      </dsp:txBody>
      <dsp:txXfrm>
        <a:off x="5668" y="2415345"/>
        <a:ext cx="1424501" cy="649287"/>
      </dsp:txXfrm>
    </dsp:sp>
    <dsp:sp modelId="{3ACD2194-DAB6-4D62-8F3C-82BECB9CCABA}">
      <dsp:nvSpPr>
        <dsp:cNvPr id="0" name=""/>
        <dsp:cNvSpPr/>
      </dsp:nvSpPr>
      <dsp:spPr>
        <a:xfrm>
          <a:off x="1062173" y="2298970"/>
          <a:ext cx="1558413" cy="114699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DD0F2-5B92-4195-B2C6-2721B29E67D4}">
      <dsp:nvSpPr>
        <dsp:cNvPr id="0" name=""/>
        <dsp:cNvSpPr/>
      </dsp:nvSpPr>
      <dsp:spPr>
        <a:xfrm>
          <a:off x="2795983" y="947317"/>
          <a:ext cx="2022792" cy="15099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Венчурные организации</a:t>
          </a:r>
          <a:endParaRPr lang="ru-RU" sz="1600" b="1" kern="1200" dirty="0"/>
        </a:p>
      </dsp:txBody>
      <dsp:txXfrm>
        <a:off x="2831363" y="982697"/>
        <a:ext cx="1952032" cy="1474591"/>
      </dsp:txXfrm>
    </dsp:sp>
    <dsp:sp modelId="{C4369ADF-62EA-4F16-907E-BEAADD1DAAEC}">
      <dsp:nvSpPr>
        <dsp:cNvPr id="0" name=""/>
        <dsp:cNvSpPr/>
      </dsp:nvSpPr>
      <dsp:spPr>
        <a:xfrm>
          <a:off x="2795983" y="2457289"/>
          <a:ext cx="2022792" cy="64928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44450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2795983" y="2457289"/>
        <a:ext cx="1424501" cy="649287"/>
      </dsp:txXfrm>
    </dsp:sp>
    <dsp:sp modelId="{00354BD6-FCFE-497A-855B-E160A7F7FBAD}">
      <dsp:nvSpPr>
        <dsp:cNvPr id="0" name=""/>
        <dsp:cNvSpPr/>
      </dsp:nvSpPr>
      <dsp:spPr>
        <a:xfrm>
          <a:off x="3993372" y="2424802"/>
          <a:ext cx="1276645" cy="97921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0793A-77D9-44D1-AABD-8CF7F8147831}">
      <dsp:nvSpPr>
        <dsp:cNvPr id="0" name=""/>
        <dsp:cNvSpPr/>
      </dsp:nvSpPr>
      <dsp:spPr>
        <a:xfrm>
          <a:off x="5445415" y="940958"/>
          <a:ext cx="2022792" cy="15099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Производственные предприятия</a:t>
          </a:r>
          <a:endParaRPr lang="ru-RU" sz="1600" b="1" kern="1200" dirty="0"/>
        </a:p>
      </dsp:txBody>
      <dsp:txXfrm>
        <a:off x="5480795" y="976338"/>
        <a:ext cx="1952032" cy="1474591"/>
      </dsp:txXfrm>
    </dsp:sp>
    <dsp:sp modelId="{8AFD5BC9-0B59-4B5F-8A52-543378ED9D37}">
      <dsp:nvSpPr>
        <dsp:cNvPr id="0" name=""/>
        <dsp:cNvSpPr/>
      </dsp:nvSpPr>
      <dsp:spPr>
        <a:xfrm>
          <a:off x="5445415" y="2450929"/>
          <a:ext cx="2022792" cy="649287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44450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5445415" y="2450929"/>
        <a:ext cx="1424501" cy="649287"/>
      </dsp:txXfrm>
    </dsp:sp>
    <dsp:sp modelId="{3F344E09-2373-45F4-BEB9-1797C6A42865}">
      <dsp:nvSpPr>
        <dsp:cNvPr id="0" name=""/>
        <dsp:cNvSpPr/>
      </dsp:nvSpPr>
      <dsp:spPr>
        <a:xfrm>
          <a:off x="6699686" y="2405724"/>
          <a:ext cx="1162880" cy="100465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D95C9-C94C-4B4F-882A-79430D0BF3E4}">
      <dsp:nvSpPr>
        <dsp:cNvPr id="0" name=""/>
        <dsp:cNvSpPr/>
      </dsp:nvSpPr>
      <dsp:spPr>
        <a:xfrm>
          <a:off x="8037964" y="901731"/>
          <a:ext cx="2022792" cy="15099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/>
            <a:t>Комплексные (специализированные) инновационные предприятия, посредники:</a:t>
          </a:r>
          <a:endParaRPr lang="ru-RU" sz="12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Технопарки;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Бизнес-акселераторы;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Технико-внедренческие центры и пр.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>
        <a:off x="8073344" y="937111"/>
        <a:ext cx="1952032" cy="1474591"/>
      </dsp:txXfrm>
    </dsp:sp>
    <dsp:sp modelId="{781E53E4-9882-4B98-930F-56D336EC8DD5}">
      <dsp:nvSpPr>
        <dsp:cNvPr id="0" name=""/>
        <dsp:cNvSpPr/>
      </dsp:nvSpPr>
      <dsp:spPr>
        <a:xfrm>
          <a:off x="8037964" y="2411702"/>
          <a:ext cx="2022792" cy="64928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0" rIns="58420" bIns="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/>
        </a:p>
      </dsp:txBody>
      <dsp:txXfrm>
        <a:off x="8037964" y="2411702"/>
        <a:ext cx="1424501" cy="649287"/>
      </dsp:txXfrm>
    </dsp:sp>
    <dsp:sp modelId="{6259A511-DCE4-46FA-949D-C5FB1C72295D}">
      <dsp:nvSpPr>
        <dsp:cNvPr id="0" name=""/>
        <dsp:cNvSpPr/>
      </dsp:nvSpPr>
      <dsp:spPr>
        <a:xfrm>
          <a:off x="9237420" y="2288042"/>
          <a:ext cx="1272511" cy="116156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0CB2F-3D79-4731-B414-ABD1B4098364}">
      <dsp:nvSpPr>
        <dsp:cNvPr id="0" name=""/>
        <dsp:cNvSpPr/>
      </dsp:nvSpPr>
      <dsp:spPr>
        <a:xfrm>
          <a:off x="2295908" y="1197"/>
          <a:ext cx="1071562" cy="5357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Инновация</a:t>
          </a:r>
          <a:endParaRPr lang="ru-RU" sz="11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311600" y="16889"/>
        <a:ext cx="1040178" cy="504397"/>
      </dsp:txXfrm>
    </dsp:sp>
    <dsp:sp modelId="{29705F7A-F3D9-4037-ACC6-97AB6A4DF39F}">
      <dsp:nvSpPr>
        <dsp:cNvPr id="0" name=""/>
        <dsp:cNvSpPr/>
      </dsp:nvSpPr>
      <dsp:spPr>
        <a:xfrm rot="8100000">
          <a:off x="2038428" y="689711"/>
          <a:ext cx="557753" cy="1875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2094685" y="727216"/>
        <a:ext cx="445239" cy="112513"/>
      </dsp:txXfrm>
    </dsp:sp>
    <dsp:sp modelId="{2AC34AC6-F18C-45FF-BC10-34A247F3BA4C}">
      <dsp:nvSpPr>
        <dsp:cNvPr id="0" name=""/>
        <dsp:cNvSpPr/>
      </dsp:nvSpPr>
      <dsp:spPr>
        <a:xfrm>
          <a:off x="1267138" y="1029967"/>
          <a:ext cx="1071562" cy="535781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Коммуникации</a:t>
          </a:r>
          <a:endParaRPr lang="ru-RU" sz="11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282830" y="1045659"/>
        <a:ext cx="1040178" cy="504397"/>
      </dsp:txXfrm>
    </dsp:sp>
    <dsp:sp modelId="{9BBF9EA7-DEC5-46B4-B87A-4B77734D3486}">
      <dsp:nvSpPr>
        <dsp:cNvPr id="0" name=""/>
        <dsp:cNvSpPr/>
      </dsp:nvSpPr>
      <dsp:spPr>
        <a:xfrm rot="2700000">
          <a:off x="2038428" y="1718481"/>
          <a:ext cx="557753" cy="1875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094685" y="1755986"/>
        <a:ext cx="445239" cy="112513"/>
      </dsp:txXfrm>
    </dsp:sp>
    <dsp:sp modelId="{03AAD34D-3D3E-469C-A0C2-7C21E199B5C4}">
      <dsp:nvSpPr>
        <dsp:cNvPr id="0" name=""/>
        <dsp:cNvSpPr/>
      </dsp:nvSpPr>
      <dsp:spPr>
        <a:xfrm>
          <a:off x="2295908" y="2058738"/>
          <a:ext cx="1071562" cy="535781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Время</a:t>
          </a:r>
          <a:endParaRPr lang="ru-RU" sz="11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311600" y="2074430"/>
        <a:ext cx="1040178" cy="504397"/>
      </dsp:txXfrm>
    </dsp:sp>
    <dsp:sp modelId="{D63BFA1A-9412-4D13-99E3-F8BE5AF279B5}">
      <dsp:nvSpPr>
        <dsp:cNvPr id="0" name=""/>
        <dsp:cNvSpPr/>
      </dsp:nvSpPr>
      <dsp:spPr>
        <a:xfrm rot="18900000">
          <a:off x="3067198" y="1718481"/>
          <a:ext cx="557753" cy="1875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123455" y="1755986"/>
        <a:ext cx="445239" cy="112513"/>
      </dsp:txXfrm>
    </dsp:sp>
    <dsp:sp modelId="{FE2D22B7-1D9E-4972-96CB-518D051EECBB}">
      <dsp:nvSpPr>
        <dsp:cNvPr id="0" name=""/>
        <dsp:cNvSpPr/>
      </dsp:nvSpPr>
      <dsp:spPr>
        <a:xfrm>
          <a:off x="3324679" y="1029967"/>
          <a:ext cx="1071562" cy="535781"/>
        </a:xfrm>
        <a:prstGeom prst="roundRect">
          <a:avLst>
            <a:gd name="adj" fmla="val 10000"/>
          </a:avLst>
        </a:prstGeom>
        <a:solidFill>
          <a:srgbClr val="ADC1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Социальная система</a:t>
          </a:r>
          <a:endParaRPr lang="ru-RU" sz="11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340371" y="1045659"/>
        <a:ext cx="1040178" cy="504397"/>
      </dsp:txXfrm>
    </dsp:sp>
    <dsp:sp modelId="{160D4DDB-A845-4D63-97DE-3043F0BF1316}">
      <dsp:nvSpPr>
        <dsp:cNvPr id="0" name=""/>
        <dsp:cNvSpPr/>
      </dsp:nvSpPr>
      <dsp:spPr>
        <a:xfrm rot="13500000">
          <a:off x="3067198" y="689711"/>
          <a:ext cx="557753" cy="18752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3123455" y="727216"/>
        <a:ext cx="445239" cy="1125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288EC-099B-4A82-A479-08D3B6B2C118}">
      <dsp:nvSpPr>
        <dsp:cNvPr id="0" name=""/>
        <dsp:cNvSpPr/>
      </dsp:nvSpPr>
      <dsp:spPr>
        <a:xfrm>
          <a:off x="5358" y="1250872"/>
          <a:ext cx="1661045" cy="9966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Организация</a:t>
          </a:r>
          <a:endParaRPr lang="ru-RU" sz="1600" b="1" kern="1200" dirty="0"/>
        </a:p>
      </dsp:txBody>
      <dsp:txXfrm>
        <a:off x="34548" y="1280062"/>
        <a:ext cx="1602665" cy="938247"/>
      </dsp:txXfrm>
    </dsp:sp>
    <dsp:sp modelId="{6E2E0E1B-2A1B-42E0-9C0C-8D762873B5F1}">
      <dsp:nvSpPr>
        <dsp:cNvPr id="0" name=""/>
        <dsp:cNvSpPr/>
      </dsp:nvSpPr>
      <dsp:spPr>
        <a:xfrm>
          <a:off x="1832508" y="1543216"/>
          <a:ext cx="352141" cy="4119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1832508" y="1625604"/>
        <a:ext cx="246499" cy="247163"/>
      </dsp:txXfrm>
    </dsp:sp>
    <dsp:sp modelId="{616ED7CA-F0A2-4CCD-B989-640E60ECA5C4}">
      <dsp:nvSpPr>
        <dsp:cNvPr id="0" name=""/>
        <dsp:cNvSpPr/>
      </dsp:nvSpPr>
      <dsp:spPr>
        <a:xfrm>
          <a:off x="2330822" y="1250872"/>
          <a:ext cx="1661045" cy="9966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Авторитетное лицо</a:t>
          </a:r>
          <a:endParaRPr lang="ru-RU" sz="1600" b="1" kern="1200" dirty="0"/>
        </a:p>
      </dsp:txBody>
      <dsp:txXfrm>
        <a:off x="2360012" y="1280062"/>
        <a:ext cx="1602665" cy="938247"/>
      </dsp:txXfrm>
    </dsp:sp>
    <dsp:sp modelId="{6AFD9057-7819-4CC4-9221-212F0822BF9C}">
      <dsp:nvSpPr>
        <dsp:cNvPr id="0" name=""/>
        <dsp:cNvSpPr/>
      </dsp:nvSpPr>
      <dsp:spPr>
        <a:xfrm>
          <a:off x="4157973" y="1543216"/>
          <a:ext cx="352141" cy="4119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4157973" y="1625604"/>
        <a:ext cx="246499" cy="247163"/>
      </dsp:txXfrm>
    </dsp:sp>
    <dsp:sp modelId="{6B3024B2-F2B6-4E5F-B74C-2A889180B515}">
      <dsp:nvSpPr>
        <dsp:cNvPr id="0" name=""/>
        <dsp:cNvSpPr/>
      </dsp:nvSpPr>
      <dsp:spPr>
        <a:xfrm>
          <a:off x="4656287" y="1250872"/>
          <a:ext cx="1661045" cy="9966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Потребитель</a:t>
          </a:r>
          <a:endParaRPr lang="ru-RU" sz="1600" b="1" kern="1200" dirty="0"/>
        </a:p>
      </dsp:txBody>
      <dsp:txXfrm>
        <a:off x="4685477" y="1280062"/>
        <a:ext cx="1602665" cy="938247"/>
      </dsp:txXfrm>
    </dsp:sp>
    <dsp:sp modelId="{147881B1-2AA2-4CAF-9F95-3C9BD46B9F80}">
      <dsp:nvSpPr>
        <dsp:cNvPr id="0" name=""/>
        <dsp:cNvSpPr/>
      </dsp:nvSpPr>
      <dsp:spPr>
        <a:xfrm rot="20474954">
          <a:off x="6492653" y="1130932"/>
          <a:ext cx="417305" cy="41193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6495933" y="1233183"/>
        <a:ext cx="293723" cy="247163"/>
      </dsp:txXfrm>
    </dsp:sp>
    <dsp:sp modelId="{17DAA2F3-32E0-4B09-B476-350526B2D876}">
      <dsp:nvSpPr>
        <dsp:cNvPr id="0" name=""/>
        <dsp:cNvSpPr/>
      </dsp:nvSpPr>
      <dsp:spPr>
        <a:xfrm>
          <a:off x="7062912" y="433897"/>
          <a:ext cx="1661045" cy="9966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Принять</a:t>
          </a:r>
          <a:endParaRPr lang="ru-RU" sz="1600" b="1" kern="1200" dirty="0"/>
        </a:p>
      </dsp:txBody>
      <dsp:txXfrm>
        <a:off x="7092102" y="463087"/>
        <a:ext cx="1602665" cy="938247"/>
      </dsp:txXfrm>
    </dsp:sp>
    <dsp:sp modelId="{701DA00C-B6FE-4F20-B2C4-9FFA82F720B0}">
      <dsp:nvSpPr>
        <dsp:cNvPr id="0" name=""/>
        <dsp:cNvSpPr/>
      </dsp:nvSpPr>
      <dsp:spPr>
        <a:xfrm rot="222552" flipH="1">
          <a:off x="7792751" y="1393338"/>
          <a:ext cx="320452" cy="500732"/>
        </a:xfrm>
        <a:prstGeom prst="upDown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/>
        </a:p>
      </dsp:txBody>
      <dsp:txXfrm>
        <a:off x="7888786" y="1496594"/>
        <a:ext cx="224316" cy="300440"/>
      </dsp:txXfrm>
    </dsp:sp>
    <dsp:sp modelId="{651D1EAF-33EF-4085-85C2-1DFFFCB3BD58}">
      <dsp:nvSpPr>
        <dsp:cNvPr id="0" name=""/>
        <dsp:cNvSpPr/>
      </dsp:nvSpPr>
      <dsp:spPr>
        <a:xfrm>
          <a:off x="7128854" y="1854928"/>
          <a:ext cx="1661045" cy="9966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Отвергнуть</a:t>
          </a:r>
          <a:endParaRPr lang="ru-RU" sz="1600" b="1" kern="1200" dirty="0"/>
        </a:p>
      </dsp:txBody>
      <dsp:txXfrm>
        <a:off x="7158044" y="1884118"/>
        <a:ext cx="1602665" cy="9382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29976-5DFE-4B06-878F-AF2C6604A648}">
      <dsp:nvSpPr>
        <dsp:cNvPr id="0" name=""/>
        <dsp:cNvSpPr/>
      </dsp:nvSpPr>
      <dsp:spPr>
        <a:xfrm>
          <a:off x="3379644" y="2039640"/>
          <a:ext cx="1561235" cy="15612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Ситуационные факторы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поведения</a:t>
          </a:r>
          <a:endParaRPr lang="ru-RU" sz="12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08282" y="2268278"/>
        <a:ext cx="1103959" cy="1103959"/>
      </dsp:txXfrm>
    </dsp:sp>
    <dsp:sp modelId="{D42621BF-ABBD-4E82-975D-248F6F5B9E3F}">
      <dsp:nvSpPr>
        <dsp:cNvPr id="0" name=""/>
        <dsp:cNvSpPr/>
      </dsp:nvSpPr>
      <dsp:spPr>
        <a:xfrm rot="16251694">
          <a:off x="3946579" y="1794127"/>
          <a:ext cx="457723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57723" y="167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63998" y="1799449"/>
        <a:ext cx="22886" cy="22886"/>
      </dsp:txXfrm>
    </dsp:sp>
    <dsp:sp modelId="{575472A6-A326-40C1-B232-A8AE832CE0F5}">
      <dsp:nvSpPr>
        <dsp:cNvPr id="0" name=""/>
        <dsp:cNvSpPr/>
      </dsp:nvSpPr>
      <dsp:spPr>
        <a:xfrm>
          <a:off x="3410002" y="20909"/>
          <a:ext cx="1561235" cy="156123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Физическое окружение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(материальное состояние)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38640" y="249547"/>
        <a:ext cx="1103959" cy="1103959"/>
      </dsp:txXfrm>
    </dsp:sp>
    <dsp:sp modelId="{8EA36BE4-B2AD-4F29-A855-BC171ACDA3BD}">
      <dsp:nvSpPr>
        <dsp:cNvPr id="0" name=""/>
        <dsp:cNvSpPr/>
      </dsp:nvSpPr>
      <dsp:spPr>
        <a:xfrm rot="20556804">
          <a:off x="4893890" y="2496173"/>
          <a:ext cx="495668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95668" y="167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129332" y="2500546"/>
        <a:ext cx="24783" cy="24783"/>
      </dsp:txXfrm>
    </dsp:sp>
    <dsp:sp modelId="{06B06789-E4D3-4F7D-AF85-EBCFA779A647}">
      <dsp:nvSpPr>
        <dsp:cNvPr id="0" name=""/>
        <dsp:cNvSpPr/>
      </dsp:nvSpPr>
      <dsp:spPr>
        <a:xfrm>
          <a:off x="5342568" y="1425001"/>
          <a:ext cx="1561235" cy="156123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Социальное окружение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571206" y="1653639"/>
        <a:ext cx="1103959" cy="1103959"/>
      </dsp:txXfrm>
    </dsp:sp>
    <dsp:sp modelId="{62E6D418-C919-4C17-9B05-6403A1DA2FA7}">
      <dsp:nvSpPr>
        <dsp:cNvPr id="0" name=""/>
        <dsp:cNvSpPr/>
      </dsp:nvSpPr>
      <dsp:spPr>
        <a:xfrm rot="3212058">
          <a:off x="4522912" y="3632107"/>
          <a:ext cx="499448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99448" y="167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760150" y="3636386"/>
        <a:ext cx="24972" cy="24972"/>
      </dsp:txXfrm>
    </dsp:sp>
    <dsp:sp modelId="{BB9E22D6-D223-4D02-A025-20E01CD01B87}">
      <dsp:nvSpPr>
        <dsp:cNvPr id="0" name=""/>
        <dsp:cNvSpPr/>
      </dsp:nvSpPr>
      <dsp:spPr>
        <a:xfrm>
          <a:off x="4604394" y="3696868"/>
          <a:ext cx="1561235" cy="156123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Время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(временные характеристики ситуации)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33032" y="3925506"/>
        <a:ext cx="1103959" cy="1103959"/>
      </dsp:txXfrm>
    </dsp:sp>
    <dsp:sp modelId="{AFDC545E-DE92-47BB-A41C-AB5A658324E0}">
      <dsp:nvSpPr>
        <dsp:cNvPr id="0" name=""/>
        <dsp:cNvSpPr/>
      </dsp:nvSpPr>
      <dsp:spPr>
        <a:xfrm rot="7505047">
          <a:off x="3346270" y="3632107"/>
          <a:ext cx="463950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63950" y="167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3566646" y="3637273"/>
        <a:ext cx="23197" cy="23197"/>
      </dsp:txXfrm>
    </dsp:sp>
    <dsp:sp modelId="{876319F8-9BC6-4ABE-91D5-68D1B1DAB776}">
      <dsp:nvSpPr>
        <dsp:cNvPr id="0" name=""/>
        <dsp:cNvSpPr/>
      </dsp:nvSpPr>
      <dsp:spPr>
        <a:xfrm>
          <a:off x="2215611" y="3696868"/>
          <a:ext cx="1561235" cy="15612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Предшествующее состояние,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настроение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444249" y="3925506"/>
        <a:ext cx="1103959" cy="1103959"/>
      </dsp:txXfrm>
    </dsp:sp>
    <dsp:sp modelId="{F46E1925-4ECA-4439-B50C-2226D301F5BC}">
      <dsp:nvSpPr>
        <dsp:cNvPr id="0" name=""/>
        <dsp:cNvSpPr/>
      </dsp:nvSpPr>
      <dsp:spPr>
        <a:xfrm rot="11874398">
          <a:off x="2990254" y="2496173"/>
          <a:ext cx="437808" cy="33529"/>
        </a:xfrm>
        <a:custGeom>
          <a:avLst/>
          <a:gdLst/>
          <a:ahLst/>
          <a:cxnLst/>
          <a:rect l="0" t="0" r="0" b="0"/>
          <a:pathLst>
            <a:path>
              <a:moveTo>
                <a:pt x="0" y="16764"/>
              </a:moveTo>
              <a:lnTo>
                <a:pt x="437808" y="167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10800000">
        <a:off x="3198213" y="2501993"/>
        <a:ext cx="21890" cy="21890"/>
      </dsp:txXfrm>
    </dsp:sp>
    <dsp:sp modelId="{2EDCC821-FA25-40EA-9892-091F5960425F}">
      <dsp:nvSpPr>
        <dsp:cNvPr id="0" name=""/>
        <dsp:cNvSpPr/>
      </dsp:nvSpPr>
      <dsp:spPr>
        <a:xfrm>
          <a:off x="1477436" y="1425001"/>
          <a:ext cx="1561235" cy="15612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Цель (задачи)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потребителя</a:t>
          </a:r>
          <a:endParaRPr lang="ru-RU" sz="12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706074" y="1653639"/>
        <a:ext cx="1103959" cy="11039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4755B-9A11-4295-9957-89237BD15D1A}">
      <dsp:nvSpPr>
        <dsp:cNvPr id="0" name=""/>
        <dsp:cNvSpPr/>
      </dsp:nvSpPr>
      <dsp:spPr>
        <a:xfrm>
          <a:off x="61594" y="0"/>
          <a:ext cx="3395133" cy="3395133"/>
        </a:xfrm>
        <a:prstGeom prst="triangle">
          <a:avLst/>
        </a:prstGeom>
        <a:solidFill>
          <a:srgbClr val="559F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764A5-0631-4C98-9B05-67245400A055}">
      <dsp:nvSpPr>
        <dsp:cNvPr id="0" name=""/>
        <dsp:cNvSpPr/>
      </dsp:nvSpPr>
      <dsp:spPr>
        <a:xfrm>
          <a:off x="1909293" y="341336"/>
          <a:ext cx="2206836" cy="8036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Ситуация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коммуникации</a:t>
          </a:r>
          <a:endParaRPr lang="ru-RU" sz="1700" kern="1200" dirty="0"/>
        </a:p>
      </dsp:txBody>
      <dsp:txXfrm>
        <a:off x="1948526" y="380569"/>
        <a:ext cx="2128370" cy="725225"/>
      </dsp:txXfrm>
    </dsp:sp>
    <dsp:sp modelId="{05D59927-7DF5-4105-831F-3C4FC8F3DF35}">
      <dsp:nvSpPr>
        <dsp:cNvPr id="0" name=""/>
        <dsp:cNvSpPr/>
      </dsp:nvSpPr>
      <dsp:spPr>
        <a:xfrm>
          <a:off x="1909293" y="1245489"/>
          <a:ext cx="2206836" cy="8036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Ситуация покупки</a:t>
          </a:r>
          <a:endParaRPr lang="ru-RU" sz="1700" kern="1200" dirty="0"/>
        </a:p>
      </dsp:txBody>
      <dsp:txXfrm>
        <a:off x="1948526" y="1284722"/>
        <a:ext cx="2128370" cy="725225"/>
      </dsp:txXfrm>
    </dsp:sp>
    <dsp:sp modelId="{C7C2D54D-A7A0-41A5-B1AB-58445A4B2568}">
      <dsp:nvSpPr>
        <dsp:cNvPr id="0" name=""/>
        <dsp:cNvSpPr/>
      </dsp:nvSpPr>
      <dsp:spPr>
        <a:xfrm>
          <a:off x="1909293" y="2149643"/>
          <a:ext cx="2206836" cy="8036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Ситуация использования</a:t>
          </a:r>
          <a:endParaRPr lang="ru-RU" sz="1700" kern="1200" dirty="0"/>
        </a:p>
      </dsp:txBody>
      <dsp:txXfrm>
        <a:off x="1948526" y="2188876"/>
        <a:ext cx="2128370" cy="7252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E2ED3-C520-4A74-A469-4B17D4E80289}">
      <dsp:nvSpPr>
        <dsp:cNvPr id="0" name=""/>
        <dsp:cNvSpPr/>
      </dsp:nvSpPr>
      <dsp:spPr>
        <a:xfrm>
          <a:off x="3286" y="238742"/>
          <a:ext cx="3203971" cy="43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Психологический</a:t>
          </a:r>
          <a:endParaRPr lang="ru-RU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286" y="238742"/>
        <a:ext cx="3203971" cy="432000"/>
      </dsp:txXfrm>
    </dsp:sp>
    <dsp:sp modelId="{F5310B4C-12E7-4EC3-B742-ECAF3E1ABA82}">
      <dsp:nvSpPr>
        <dsp:cNvPr id="0" name=""/>
        <dsp:cNvSpPr/>
      </dsp:nvSpPr>
      <dsp:spPr>
        <a:xfrm>
          <a:off x="3286" y="670742"/>
          <a:ext cx="3203971" cy="3952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Мотивация – причина поведения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Восприятие – процесс отбора, организации и интерпретации субъектом поступающей информации для формиро-вания в сознании картины окружающего мира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Усвоение – определенные изменения в поведении человека, происходящие по мере накопления им опыта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Мнение – представление субъекта о чем-либо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Убеждения – устойчивые оценки, чувства и склонности субъекта в отношении чего-либо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</dsp:txBody>
      <dsp:txXfrm>
        <a:off x="3286" y="670742"/>
        <a:ext cx="3203971" cy="3952800"/>
      </dsp:txXfrm>
    </dsp:sp>
    <dsp:sp modelId="{AEE6D8D3-9A9C-4624-BCF6-7918CA2EFAEE}">
      <dsp:nvSpPr>
        <dsp:cNvPr id="0" name=""/>
        <dsp:cNvSpPr/>
      </dsp:nvSpPr>
      <dsp:spPr>
        <a:xfrm>
          <a:off x="3655814" y="238742"/>
          <a:ext cx="3203971" cy="432000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Экономический</a:t>
          </a:r>
          <a:endParaRPr lang="ru-RU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55814" y="238742"/>
        <a:ext cx="3203971" cy="432000"/>
      </dsp:txXfrm>
    </dsp:sp>
    <dsp:sp modelId="{748429A6-E21C-4C06-9ABC-BE439C7421C5}">
      <dsp:nvSpPr>
        <dsp:cNvPr id="0" name=""/>
        <dsp:cNvSpPr/>
      </dsp:nvSpPr>
      <dsp:spPr>
        <a:xfrm>
          <a:off x="3655814" y="670742"/>
          <a:ext cx="3203971" cy="3952800"/>
        </a:xfrm>
        <a:prstGeom prst="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Теория полезности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Факторы: уровень дохода покупателя, цена товара, эксплуатационные расходы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3655814" y="670742"/>
        <a:ext cx="3203971" cy="3952800"/>
      </dsp:txXfrm>
    </dsp:sp>
    <dsp:sp modelId="{39636646-C67C-4D4D-B1BD-82734606437A}">
      <dsp:nvSpPr>
        <dsp:cNvPr id="0" name=""/>
        <dsp:cNvSpPr/>
      </dsp:nvSpPr>
      <dsp:spPr>
        <a:xfrm>
          <a:off x="7308342" y="238742"/>
          <a:ext cx="3203971" cy="43200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>
              <a:solidFill>
                <a:schemeClr val="tx1">
                  <a:lumMod val="95000"/>
                  <a:lumOff val="5000"/>
                </a:schemeClr>
              </a:solidFill>
            </a:rPr>
            <a:t>Социальный</a:t>
          </a:r>
          <a:endParaRPr lang="ru-RU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308342" y="238742"/>
        <a:ext cx="3203971" cy="432000"/>
      </dsp:txXfrm>
    </dsp:sp>
    <dsp:sp modelId="{6FA47497-F328-4D00-9F21-C56389A9FFEF}">
      <dsp:nvSpPr>
        <dsp:cNvPr id="0" name=""/>
        <dsp:cNvSpPr/>
      </dsp:nvSpPr>
      <dsp:spPr>
        <a:xfrm>
          <a:off x="7308342" y="670742"/>
          <a:ext cx="3203971" cy="395280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Культура;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Социальные классы и статус человека;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Влияние семьи;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 Влияние ситуации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</dsp:txBody>
      <dsp:txXfrm>
        <a:off x="7308342" y="670742"/>
        <a:ext cx="3203971" cy="3952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0.24508</cdr:x>
      <cdr:y>0.25404</cdr:y>
    </cdr:from>
    <cdr:to>
      <cdr:x>0.34613</cdr:x>
      <cdr:y>0.44525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17761" y="12148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r>
            <a:rPr lang="ru-RU" dirty="0" smtClean="0"/>
            <a:t>-</a:t>
          </a:r>
          <a:r>
            <a:rPr lang="ru-RU" sz="1600" b="1" kern="1200" dirty="0">
              <a:solidFill>
                <a:schemeClr val="tx1"/>
              </a:solidFill>
            </a:rPr>
            <a:t>49%</a:t>
          </a:r>
        </a:p>
      </cdr:txBody>
    </cdr:sp>
  </cdr:relSizeAnchor>
  <cdr:relSizeAnchor xmlns:cdr="http://schemas.openxmlformats.org/drawingml/2006/chartDrawing">
    <cdr:from>
      <cdr:x>0.47357</cdr:x>
      <cdr:y>0.50423</cdr:y>
    </cdr:from>
    <cdr:to>
      <cdr:x>0.57462</cdr:x>
      <cdr:y>0.69544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285368" y="24112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r>
            <a:rPr lang="ru-RU" dirty="0" smtClean="0"/>
            <a:t>-</a:t>
          </a:r>
          <a:r>
            <a:rPr lang="ru-RU" sz="1600" b="1" kern="1200" dirty="0" smtClean="0">
              <a:solidFill>
                <a:schemeClr val="tx1"/>
              </a:solidFill>
            </a:rPr>
            <a:t>29%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0.7125</cdr:x>
      <cdr:y>0.59983</cdr:y>
    </cdr:from>
    <cdr:to>
      <cdr:x>0.81355</cdr:x>
      <cdr:y>0.79104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6447454" y="28684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r>
            <a:rPr lang="ru-RU" dirty="0" smtClean="0"/>
            <a:t>-</a:t>
          </a:r>
          <a:r>
            <a:rPr lang="ru-RU" sz="1600" b="1" kern="1200" dirty="0">
              <a:solidFill>
                <a:schemeClr val="tx1"/>
              </a:solidFill>
            </a:rPr>
            <a:t>5</a:t>
          </a:r>
          <a:r>
            <a:rPr lang="ru-RU" sz="1600" b="1" kern="1200" dirty="0" smtClean="0">
              <a:solidFill>
                <a:schemeClr val="tx1"/>
              </a:solidFill>
            </a:rPr>
            <a:t>%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76274-611E-4309-8A0A-33D64067EEC1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C3049-7036-4BBE-BD57-312CB3CC2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72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593C7-9703-4669-A9A2-BEA4AF84390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17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E475-230B-405E-AC47-4C54F0E3B2FB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74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6E475-230B-405E-AC47-4C54F0E3B2F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4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84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01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6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4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254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1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7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3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5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4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9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A252A-EB44-4732-A0C1-036012F273F4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3BDDD-98F8-40D8-B796-8281FCA17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1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2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auto.vesti.ru/doc.html?cid=1&amp;id=469373&amp;p=4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5882640" cy="6858000"/>
          </a:xfrm>
          <a:prstGeom prst="rect">
            <a:avLst/>
          </a:prstGeom>
          <a:solidFill>
            <a:srgbClr val="DAD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62254" y="485055"/>
            <a:ext cx="6871855" cy="23876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+mn-lt"/>
              </a:rPr>
              <a:t>Инновационный маркетинг</a:t>
            </a:r>
            <a:endParaRPr lang="ru-RU" sz="28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62254" y="3112150"/>
            <a:ext cx="6996546" cy="1655762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>К.э.н., доцент кафедры маркетинга, логистики и рекламы </a:t>
            </a:r>
          </a:p>
          <a:p>
            <a:pPr algn="l"/>
            <a:r>
              <a:rPr lang="ru-RU" sz="1600" dirty="0" smtClean="0"/>
              <a:t>Агафонова А.Н.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825"/>
            <a:ext cx="588264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Пример использования метода фокальных </a:t>
            </a:r>
            <a:r>
              <a:rPr lang="ru-RU" sz="2400" b="1" dirty="0" smtClean="0">
                <a:solidFill>
                  <a:srgbClr val="C00000"/>
                </a:solidFill>
              </a:rPr>
              <a:t>объектов. 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Э.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Кунце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Ч.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Вайтинг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1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(1958 г</a:t>
            </a:r>
            <a:r>
              <a:rPr lang="ru-RU" sz="1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45" y="1473959"/>
            <a:ext cx="9424916" cy="2047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Алгоритм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sz="1400" dirty="0" smtClean="0"/>
              <a:t>Определение </a:t>
            </a:r>
            <a:r>
              <a:rPr lang="ru-RU" sz="1400" dirty="0"/>
              <a:t>объекта изменения/обновления - фокального объекта.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sz="1400" dirty="0"/>
              <a:t>Выбор случайных объектов.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sz="1400" dirty="0"/>
              <a:t>Определение параметров случайных объектов, отобранных на шаге 2.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sz="1400" smtClean="0"/>
              <a:t>Соотношение </a:t>
            </a:r>
            <a:r>
              <a:rPr lang="ru-RU" sz="1400" dirty="0"/>
              <a:t>найденных на шаге 3 параметров с фокальным объектом.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ru-RU" sz="1400" dirty="0"/>
              <a:t>Поиск ассоциативных решений конкретной проблемы по аналогии с полученными </a:t>
            </a:r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/>
              <a:t> </a:t>
            </a:r>
            <a:r>
              <a:rPr lang="ru-RU" sz="1400" dirty="0"/>
              <a:t>на шаге 4 соотношениями.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 startAt="6"/>
            </a:pPr>
            <a:r>
              <a:rPr lang="ru-RU" sz="1400" dirty="0" smtClean="0"/>
              <a:t>Формулировка отобранных на шаге 5 идей в виде готовых решений.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 startAt="6"/>
            </a:pPr>
            <a:r>
              <a:rPr lang="ru-RU" sz="1400" dirty="0" smtClean="0"/>
              <a:t>Разработка </a:t>
            </a:r>
            <a:r>
              <a:rPr lang="ru-RU" sz="1400" dirty="0"/>
              <a:t>плана реализации полученного решения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86599" y="3739485"/>
          <a:ext cx="11655191" cy="260262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01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8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34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238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Совершенствуемый</a:t>
                      </a:r>
                    </a:p>
                    <a:p>
                      <a:pPr algn="ctr"/>
                      <a:r>
                        <a:rPr lang="ru-RU" sz="1200" dirty="0" smtClean="0"/>
                        <a:t>объект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Случайные объекты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Характерные свойства или признаки случайных объектов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Новые сочетания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Новые идеи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91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Фонарик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Очки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Валенок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Парашют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Очки: солнечные, защитные, модные.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Валенки: теплые, мягкие, деревенские.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Парашют: раскрывающийся, цветной, надежный.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Фонарик солнечный, фонарик защитный, фонарик модный.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Фонарик теплый, фонарик мягкий, фонарик деревенский.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Фонарик раскрывающийся, фонарик цветной, фонарик надежный.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Фонарик с подзарядкой от солнечного света, фонарик с электрошоком, фонарик в виде украшения.</a:t>
                      </a:r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Фонарик плюс обогреватель, фонарик в виде мягкой игрушки, фонарик-маячок для домашних животных.</a:t>
                      </a:r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Фонарик складной, фонарик с цветными фильтрами, фонарик ударопрочный.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436" y="1378423"/>
            <a:ext cx="3183434" cy="1950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409" y="4966648"/>
            <a:ext cx="1284560" cy="87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797" y="854903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Метод шести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шляп Эдварда 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де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</a:rPr>
              <a:t>Боно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427" y="-149826"/>
            <a:ext cx="9321422" cy="69910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72299" y="5786651"/>
            <a:ext cx="1528550" cy="805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73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37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Задание "Метод шести шляп Эдварда де </a:t>
            </a:r>
            <a:r>
              <a:rPr lang="ru-RU" sz="2000" b="1" dirty="0" err="1">
                <a:solidFill>
                  <a:srgbClr val="C00000"/>
                </a:solidFill>
              </a:rPr>
              <a:t>Боно</a:t>
            </a:r>
            <a:r>
              <a:rPr lang="ru-RU" sz="2000" b="1" dirty="0">
                <a:solidFill>
                  <a:srgbClr val="C00000"/>
                </a:solidFill>
              </a:rPr>
              <a:t>"</a:t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914400"/>
            <a:ext cx="10515600" cy="698500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/>
              <a:t>Группа делится на шесть групп, каждой из которых присваивается одна из возможных ролей (шляп). </a:t>
            </a:r>
          </a:p>
          <a:p>
            <a:r>
              <a:rPr lang="ru-RU" sz="1600" dirty="0"/>
              <a:t>Начинается процесс поиска новых идей нового товара. </a:t>
            </a:r>
            <a:r>
              <a:rPr lang="ru-RU" sz="1600" dirty="0" smtClean="0"/>
              <a:t>Каждая </a:t>
            </a:r>
            <a:r>
              <a:rPr lang="ru-RU" sz="1600" dirty="0"/>
              <a:t>группа выполняет свою </a:t>
            </a:r>
            <a:r>
              <a:rPr lang="ru-RU" sz="1600" dirty="0" smtClean="0"/>
              <a:t>роль, используя определенный принцип мышления.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06400" y="1974596"/>
          <a:ext cx="7569200" cy="424840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68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7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3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3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Шляпа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Принцип мышления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Результаты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3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Белая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Фокусировка внимания на всей информации</a:t>
                      </a:r>
                      <a:r>
                        <a:rPr lang="ru-RU" sz="1000" dirty="0" smtClean="0">
                          <a:effectLst/>
                        </a:rPr>
                        <a:t>,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которой </a:t>
                      </a:r>
                      <a:r>
                        <a:rPr lang="ru-RU" sz="1000" dirty="0">
                          <a:effectLst/>
                        </a:rPr>
                        <a:t>мы обладаем: факты и цифры;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Научный подход, логика;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Возможности поиска новой объективной информации.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Красная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Эмоции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Чувства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Интуиция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Желтая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Оптимистичный подход.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Предполагаемые преимущества инновации;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Выгоды (для всех)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Черная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Критика.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Риски (угрозы). </a:t>
                      </a:r>
                      <a:endParaRPr lang="ru-RU" sz="8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Существенные и мнимые недостатки.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Зеленая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Творческий подход. Креатив. 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Поиск альтернатив, пути развития. 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Вариации.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Синяя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Организационно-экономический подход. 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Цели, стратегия и тактика развития. </a:t>
                      </a:r>
                      <a:endParaRPr lang="ru-RU" sz="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Выводы.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705" marR="4770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331200" y="1755775"/>
            <a:ext cx="347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Результат: обобщение результатов по каждой и групп. Подведение итогов группой "Синяя шляпа", принятие решения.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9056" y="3276600"/>
            <a:ext cx="2013218" cy="1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61" y="623455"/>
            <a:ext cx="2429395" cy="347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3242114" y="623455"/>
            <a:ext cx="8229300" cy="1288474"/>
            <a:chOff x="3798178" y="637308"/>
            <a:chExt cx="8229300" cy="1288474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5277" t="35322" r="1550" b="38731"/>
            <a:stretch/>
          </p:blipFill>
          <p:spPr>
            <a:xfrm>
              <a:off x="3798178" y="637308"/>
              <a:ext cx="8229300" cy="1288474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10252364" y="1676400"/>
              <a:ext cx="1775114" cy="2493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4852" t="31155" r="2296" b="37784"/>
          <a:stretch/>
        </p:blipFill>
        <p:spPr>
          <a:xfrm>
            <a:off x="439461" y="4537366"/>
            <a:ext cx="8176887" cy="1537856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/>
          </p:nvPr>
        </p:nvGraphicFramePr>
        <p:xfrm>
          <a:off x="8257159" y="1752604"/>
          <a:ext cx="4267350" cy="355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7376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Форсайт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2000" dirty="0" smtClean="0"/>
              <a:t> </a:t>
            </a:r>
            <a:r>
              <a:rPr lang="ru-RU" sz="2000" dirty="0"/>
              <a:t>(от </a:t>
            </a:r>
            <a:r>
              <a:rPr lang="ru-RU" sz="2000" dirty="0" err="1"/>
              <a:t>анг</a:t>
            </a:r>
            <a:r>
              <a:rPr lang="ru-RU" sz="2000" dirty="0"/>
              <a:t>. </a:t>
            </a:r>
            <a:r>
              <a:rPr lang="ru-RU" sz="2000" dirty="0" err="1"/>
              <a:t>foresight</a:t>
            </a:r>
            <a:r>
              <a:rPr lang="ru-RU" sz="2000" dirty="0"/>
              <a:t> – «предвидение</a:t>
            </a:r>
            <a:r>
              <a:rPr lang="ru-RU" sz="2000" dirty="0" smtClean="0"/>
              <a:t>»)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510" y="2075007"/>
            <a:ext cx="5908964" cy="2358448"/>
          </a:xfrm>
        </p:spPr>
        <p:txBody>
          <a:bodyPr>
            <a:noAutofit/>
          </a:bodyPr>
          <a:lstStyle/>
          <a:p>
            <a:r>
              <a:rPr lang="ru-RU" dirty="0"/>
              <a:t>В процессе Форсайта оцениваются возможные сценарии развития отдельных направлений науки и технологий</a:t>
            </a:r>
          </a:p>
          <a:p>
            <a:r>
              <a:rPr lang="ru-RU" dirty="0" smtClean="0"/>
              <a:t>Включает различные методы, что делает подход объективным, а результаты </a:t>
            </a:r>
            <a:r>
              <a:rPr lang="ru-RU" dirty="0" err="1" smtClean="0"/>
              <a:t>форсайта</a:t>
            </a:r>
            <a:r>
              <a:rPr lang="ru-RU" dirty="0" smtClean="0"/>
              <a:t> - эффективными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0291" y="3383019"/>
            <a:ext cx="4793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экспертные панели,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Дельфи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, SWOT-анализ, мозговой штурм, построение сценариев, технологические дорожные карты, деревья релевантности, анализ взаимного влияния и др.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610" y="463045"/>
            <a:ext cx="3324372" cy="245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231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решение 3"/>
          <p:cNvSpPr/>
          <p:nvPr/>
        </p:nvSpPr>
        <p:spPr>
          <a:xfrm>
            <a:off x="3435842" y="804309"/>
            <a:ext cx="5655469" cy="5445680"/>
          </a:xfrm>
          <a:prstGeom prst="flowChartDecision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89551" y="434977"/>
            <a:ext cx="154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Креативность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46236" y="3476110"/>
            <a:ext cx="185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Взаимодействие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97712" y="3492502"/>
            <a:ext cx="130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Экспертиза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21974" y="6249989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Доказательность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51981" y="1797626"/>
            <a:ext cx="462318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Научная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фантастика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Игровые симуляции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Эссе/Написание сценариев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Прогноз гения             Ролевые игры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SWOT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Мозговой штурм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Панели экспертов                            Панели граждан</a:t>
            </a: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Морфологический анализ                           Семинары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Дорожные карты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Дельфи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Многокритериальный анализ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Критические технологии             Голосование</a:t>
            </a: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Интервью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Индикаторы      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Паненты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Библиометрика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Бенчмаркинг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Экстраполяция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Обзор литературы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Модели</a:t>
            </a:r>
            <a:endParaRPr lang="ru-RU" sz="1600" dirty="0"/>
          </a:p>
          <a:p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0086975" y="5972990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65000"/>
                  </a:schemeClr>
                </a:solidFill>
              </a:rPr>
              <a:t>Форсайт-ромб</a:t>
            </a:r>
          </a:p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.Popper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2006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813" y="614363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Комплексность методов</a:t>
            </a:r>
          </a:p>
        </p:txBody>
      </p:sp>
    </p:spTree>
    <p:extLst>
      <p:ext uri="{BB962C8B-B14F-4D97-AF65-F5344CB8AC3E}">
        <p14:creationId xmlns:p14="http://schemas.microsoft.com/office/powerpoint/2010/main" val="194363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29" y="526539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Генри </a:t>
            </a:r>
            <a:r>
              <a:rPr lang="ru-RU" b="1" dirty="0" err="1" smtClean="0">
                <a:solidFill>
                  <a:srgbClr val="C00000"/>
                </a:solidFill>
              </a:rPr>
              <a:t>Чесбро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>
                <a:latin typeface="+mn-lt"/>
                <a:ea typeface="+mn-ea"/>
                <a:cs typeface="+mn-cs"/>
              </a:rPr>
              <a:t>(1956) профессор </a:t>
            </a:r>
            <a:r>
              <a:rPr lang="ru-RU" sz="1600" dirty="0">
                <a:latin typeface="+mn-lt"/>
                <a:ea typeface="+mn-ea"/>
                <a:cs typeface="+mn-cs"/>
              </a:rPr>
              <a:t/>
            </a:r>
            <a:br>
              <a:rPr lang="ru-RU" sz="1600" dirty="0">
                <a:latin typeface="+mn-lt"/>
                <a:ea typeface="+mn-ea"/>
                <a:cs typeface="+mn-cs"/>
              </a:rPr>
            </a:b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8729" y="1655691"/>
            <a:ext cx="879527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00" dirty="0" smtClean="0">
                <a:solidFill>
                  <a:srgbClr val="0070C0"/>
                </a:solidFill>
              </a:rPr>
              <a:t> «Открытые </a:t>
            </a:r>
            <a:r>
              <a:rPr lang="ru-RU" b="1" spc="100" dirty="0">
                <a:solidFill>
                  <a:srgbClr val="0070C0"/>
                </a:solidFill>
              </a:rPr>
              <a:t>инновации: Создание прибыльных </a:t>
            </a:r>
            <a:r>
              <a:rPr lang="ru-RU" b="1" spc="100" dirty="0" smtClean="0">
                <a:solidFill>
                  <a:srgbClr val="0070C0"/>
                </a:solidFill>
              </a:rPr>
              <a:t>технологий» </a:t>
            </a:r>
            <a:r>
              <a:rPr lang="ru-RU" b="1" spc="100" dirty="0">
                <a:solidFill>
                  <a:srgbClr val="0070C0"/>
                </a:solidFill>
              </a:rPr>
              <a:t>(2003</a:t>
            </a:r>
            <a:r>
              <a:rPr lang="ru-RU" b="1" spc="100" dirty="0" smtClean="0">
                <a:solidFill>
                  <a:srgbClr val="0070C0"/>
                </a:solidFill>
              </a:rPr>
              <a:t>) </a:t>
            </a:r>
          </a:p>
          <a:p>
            <a:pPr algn="ctr"/>
            <a:endParaRPr lang="ru-RU" spc="1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400" dirty="0"/>
              <a:t>Открытые инновации (англ. </a:t>
            </a:r>
            <a:r>
              <a:rPr lang="ru-RU" sz="1400" dirty="0" err="1"/>
              <a:t>Open</a:t>
            </a:r>
            <a:r>
              <a:rPr lang="ru-RU" sz="1400" dirty="0"/>
              <a:t> </a:t>
            </a:r>
            <a:r>
              <a:rPr lang="ru-RU" sz="1400" dirty="0" err="1"/>
              <a:t>innovation</a:t>
            </a:r>
            <a:r>
              <a:rPr lang="ru-RU" sz="1400" dirty="0"/>
              <a:t>) — термин для обозначения парадигмы ведения бизнеса, предусматривающей, в отличие от господствовавших ранее подходов, более гибкую политику в отношении НИОКР и интеллектуальной собственности</a:t>
            </a:r>
            <a:r>
              <a:rPr lang="ru-RU" sz="1400" dirty="0" smtClean="0"/>
              <a:t>.</a:t>
            </a:r>
          </a:p>
          <a:p>
            <a:pPr algn="ctr"/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932" y="526539"/>
            <a:ext cx="2771562" cy="1944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977" y="3163796"/>
            <a:ext cx="2691942" cy="1696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919" y="3163795"/>
            <a:ext cx="3908133" cy="303380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258456" y="3093841"/>
          <a:ext cx="4681182" cy="353383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12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</a:rPr>
                        <a:t>Закрытые инновации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50" dirty="0">
                          <a:effectLst/>
                        </a:rPr>
                        <a:t>Открытые инновации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464"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Талантливые люди, разбирающиеся в этой области, работают на нас.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Далеко не все талантливые люди отрасли работают на нас. Нам необходимо работать с талантливыми людьми, действующими как в нашей компании, так и за ее </a:t>
                      </a:r>
                      <a:r>
                        <a:rPr lang="ru-RU" sz="850" b="0" dirty="0" smtClean="0">
                          <a:effectLst/>
                        </a:rPr>
                        <a:t>пределами.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464"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Чтобы получить прибыль от НИОКР, мы должны сами совершить открытие, разработать его до уровня продукта и довести до конечного </a:t>
                      </a:r>
                      <a:r>
                        <a:rPr lang="ru-RU" sz="850" b="0" dirty="0" smtClean="0">
                          <a:effectLst/>
                        </a:rPr>
                        <a:t>результата.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Значительную ценность могут создавать внешние НИОКР; в то время как внутренние  НИОКР необходимы, чтобы получить часть этой ценности.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316"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Если мы сами сделаем открытие, мы сможем быть пионерами на рынке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>
                          <a:effectLst/>
                        </a:rPr>
                        <a:t>Нам не обязательно самим проводить исследования, чтобы на основе их результатов получить прибыль</a:t>
                      </a:r>
                      <a:endParaRPr lang="ru-RU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316"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Компания, которая первой доводит инновацию до рынка, выигрывает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Более выгодно создать лучшую бизнес модель, чем быть первым на рынке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316"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Если мы создадим большую часть лучших идей, мы выиграем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Если мы найдем лучшее применение внутренним и внешним идеям, мы выиграем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610"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Мы должны контролировать нашу интеллектуальную собственность, чтобы конкуренты не получили прибыль от наших идей.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lvl="1" indent="10795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6000" algn="l"/>
                        </a:tabLst>
                      </a:pPr>
                      <a:r>
                        <a:rPr lang="ru-RU" sz="850" b="0" dirty="0">
                          <a:effectLst/>
                        </a:rPr>
                        <a:t>Мы должны получать прибыль из того, что другие используют нашу интеллектуальную собственность, к тому же нам надо приобретать интеллектуальную собственность других если это соответствует нашей бизнес модели.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401708" y="420942"/>
            <a:ext cx="4389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C00000"/>
                </a:solidFill>
              </a:rPr>
              <a:t>«Невозможно сделать так, чтобы все умные парни работали на вас, - а значит, нужно научиться работать с умными парнями, как внутри, так и вне вашей компании!» Генри </a:t>
            </a:r>
            <a:r>
              <a:rPr lang="ru-RU" sz="1400" i="1" dirty="0" err="1">
                <a:solidFill>
                  <a:srgbClr val="C00000"/>
                </a:solidFill>
              </a:rPr>
              <a:t>Чесбро</a:t>
            </a:r>
            <a:endParaRPr lang="ru-RU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497221" y="1989222"/>
          <a:ext cx="8128000" cy="271111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855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5248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Рыночные возможности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Риски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8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12168" y="978569"/>
            <a:ext cx="617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Маркетинг инноваций на принципах «открытых инноваций»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7180" y="3458603"/>
            <a:ext cx="1233564" cy="1062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2926" y="3390110"/>
            <a:ext cx="1313112" cy="11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(теоретический аспект)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365125"/>
            <a:ext cx="5001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сновные </a:t>
            </a:r>
            <a:r>
              <a:rPr lang="ru-R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факторы успеха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инновации</a:t>
            </a:r>
            <a:endParaRPr lang="ru-RU" sz="2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838200" y="109974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2652" y="365125"/>
            <a:ext cx="2343150" cy="19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9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(на основе опросов 80 менеджеров</a:t>
            </a:r>
            <a:r>
              <a:rPr lang="ru-RU" sz="1400" dirty="0"/>
              <a:t>, занимающихся разработкой новых </a:t>
            </a:r>
            <a:r>
              <a:rPr lang="ru-RU" sz="1400" dirty="0" smtClean="0"/>
              <a:t>продуктов</a:t>
            </a:r>
            <a:r>
              <a:rPr lang="ru-RU" sz="1400" dirty="0"/>
              <a:t>, </a:t>
            </a:r>
            <a:r>
              <a:rPr lang="ru-RU" sz="1400" dirty="0" smtClean="0"/>
              <a:t>данные </a:t>
            </a:r>
            <a:r>
              <a:rPr lang="ru-RU" sz="1400" dirty="0"/>
              <a:t>характеризуют процент опрошенных, отметивших важность данных </a:t>
            </a:r>
            <a:r>
              <a:rPr lang="ru-RU" sz="1400" dirty="0" smtClean="0"/>
              <a:t>факторов)</a:t>
            </a:r>
            <a:endParaRPr lang="ru-RU" sz="1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364775" y="1583140"/>
          <a:ext cx="4981433" cy="4389106"/>
        </p:xfrm>
        <a:graphic>
          <a:graphicData uri="http://schemas.openxmlformats.org/drawingml/2006/table">
            <a:tbl>
              <a:tblPr/>
              <a:tblGrid>
                <a:gridCol w="4276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1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</a:rPr>
                        <a:t>Факторы</a:t>
                      </a:r>
                      <a:endParaRPr lang="ru-RU" sz="1400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effectLst/>
                          <a:latin typeface="Tahoma" panose="020B0604030504040204" pitchFamily="34" charset="0"/>
                        </a:rPr>
                        <a:t>%</a:t>
                      </a:r>
                      <a:endParaRPr lang="ru-RU" sz="1400" dirty="0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16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Адаптированность продукта к требованиям рынка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85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16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Соответствие продукта особым возможностям фирмы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62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416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Технологическое превосходство продукта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52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416"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effectLst/>
                          <a:latin typeface="Tahoma" panose="020B0604030504040204" pitchFamily="34" charset="0"/>
                        </a:rPr>
                        <a:t>Поддержка новых продуктов руководством фирмы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45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427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Использование оценочных процедур при выборе новых моделей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33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416"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Благоприятная конкурентная среда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>
                          <a:effectLst/>
                          <a:latin typeface="Tahoma" panose="020B0604030504040204" pitchFamily="34" charset="0"/>
                        </a:rPr>
                        <a:t>31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427"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effectLst/>
                          <a:latin typeface="Tahoma" panose="020B0604030504040204" pitchFamily="34" charset="0"/>
                        </a:rPr>
                        <a:t>Соответствие организационной структуры задачам разработки нового продукта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400" dirty="0">
                          <a:effectLst/>
                          <a:latin typeface="Tahoma" panose="020B0604030504040204" pitchFamily="34" charset="0"/>
                        </a:rPr>
                        <a:t>15</a:t>
                      </a:r>
                    </a:p>
                  </a:txBody>
                  <a:tcPr marL="76393" marR="76393" marT="38196" marB="38196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38200" y="365125"/>
            <a:ext cx="5665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сновные </a:t>
            </a:r>
            <a:r>
              <a:rPr lang="ru-RU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факторы успеха нового продукта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b="11171"/>
          <a:stretch/>
        </p:blipFill>
        <p:spPr>
          <a:xfrm>
            <a:off x="7234385" y="1583140"/>
            <a:ext cx="4383506" cy="338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1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Инновационный маркетинг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+mj-lt"/>
              </a:rPr>
              <a:t> </a:t>
            </a:r>
            <a:r>
              <a:rPr lang="ru-RU" sz="2000" dirty="0">
                <a:latin typeface="+mj-lt"/>
              </a:rPr>
              <a:t>- концепция классического маркетинга, из которой следует, что компания должна непрерывно совершенствовать свои продукты, а также формы и методы их продвижения и сбыта. </a:t>
            </a:r>
            <a:endParaRPr lang="ru-RU" sz="2000" dirty="0" smtClean="0">
              <a:latin typeface="+mj-lt"/>
            </a:endParaRPr>
          </a:p>
          <a:p>
            <a:pPr marL="0" indent="0">
              <a:buNone/>
            </a:pPr>
            <a:r>
              <a:rPr lang="ru-RU" sz="2000" dirty="0" smtClean="0">
                <a:latin typeface="+mj-lt"/>
              </a:rPr>
              <a:t>Инновационный </a:t>
            </a:r>
            <a:r>
              <a:rPr lang="ru-RU" sz="2000" dirty="0">
                <a:latin typeface="+mj-lt"/>
              </a:rPr>
              <a:t>маркетинг имеет две направленности – маркетинг нового продукта и модернизация уже существующего товара. </a:t>
            </a:r>
            <a:endParaRPr lang="ru-RU" sz="2000" dirty="0" smtClean="0">
              <a:latin typeface="+mj-lt"/>
            </a:endParaRPr>
          </a:p>
          <a:p>
            <a:pPr marL="0" indent="0">
              <a:buNone/>
            </a:pPr>
            <a:r>
              <a:rPr lang="ru-RU" sz="2000" dirty="0" smtClean="0">
                <a:latin typeface="+mj-lt"/>
              </a:rPr>
              <a:t>Инновационный </a:t>
            </a:r>
            <a:r>
              <a:rPr lang="ru-RU" sz="2000" dirty="0">
                <a:latin typeface="+mj-lt"/>
              </a:rPr>
              <a:t>маркетинг включает стратегическую и оперативную (тактическую) составляющие. Начальный этап поиска инновации заключается в исследовании рынка, динамики спроса, наличия конкуренции, потребительских предпочтений и ожиданий. Далее следует разработка новации и стратегии проникновения новинки на рынок, оперативный инновационный маркетинг, оценка результатов и корректировка стратегии. </a:t>
            </a:r>
            <a:endParaRPr lang="ru-RU" sz="2000" dirty="0" smtClean="0">
              <a:latin typeface="+mj-lt"/>
            </a:endParaRPr>
          </a:p>
          <a:p>
            <a:pPr marL="0" indent="0">
              <a:buNone/>
            </a:pPr>
            <a:r>
              <a:rPr lang="ru-RU" sz="2000" dirty="0" smtClean="0">
                <a:latin typeface="+mj-lt"/>
              </a:rPr>
              <a:t>Инновационный </a:t>
            </a:r>
            <a:r>
              <a:rPr lang="ru-RU" sz="2000" dirty="0">
                <a:latin typeface="+mj-lt"/>
              </a:rPr>
              <a:t>маркетинг исходит из того, что процесс восприятия целевой аудиторией нового продукта состоит из нескольких этапов, протекает длительное время и степень восприимчивости нового у разных категорий потребителей весьма различна, при этом большое значение имеют дизайн, потребительские свойства, цена нового продукта. </a:t>
            </a:r>
          </a:p>
        </p:txBody>
      </p:sp>
    </p:spTree>
    <p:extLst>
      <p:ext uri="{BB962C8B-B14F-4D97-AF65-F5344CB8AC3E}">
        <p14:creationId xmlns:p14="http://schemas.microsoft.com/office/powerpoint/2010/main" val="176114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38" y="122830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spc="40" dirty="0">
                <a:solidFill>
                  <a:srgbClr val="C00000"/>
                </a:solidFill>
              </a:rPr>
              <a:t>Субъекты рынка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625252" y="162026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196527" y="1448393"/>
            <a:ext cx="6966651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Государство</a:t>
            </a:r>
          </a:p>
          <a:p>
            <a:pPr algn="ctr"/>
            <a:r>
              <a:rPr lang="ru-RU" dirty="0" smtClean="0"/>
              <a:t> (государственная политика, поддержка, контроль и регулирование )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4492487" y="5009322"/>
            <a:ext cx="5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822092" y="5420071"/>
            <a:ext cx="1483291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Потребители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7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29" y="419716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Эверетт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Роджерс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/>
              <a:t>(1931 - </a:t>
            </a:r>
            <a:r>
              <a:rPr lang="ru-RU" sz="1600" dirty="0" smtClean="0"/>
              <a:t>2004) — американский ученый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81861" y="1745279"/>
            <a:ext cx="4345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100" dirty="0" smtClean="0">
                <a:solidFill>
                  <a:srgbClr val="0070C0"/>
                </a:solidFill>
              </a:rPr>
              <a:t>Диффузия инноваций (1962)</a:t>
            </a:r>
            <a:endParaRPr lang="ru-RU" sz="2400" b="1" spc="1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8729" y="2206944"/>
            <a:ext cx="8795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Роджерс</a:t>
            </a:r>
            <a:r>
              <a:rPr lang="ru-RU" dirty="0"/>
              <a:t> считает, что, в соответствии с восприятием инноваций, потенциальные покупатели можно разделить на 5 групп</a:t>
            </a:r>
            <a:r>
              <a:rPr lang="ru-RU" dirty="0" smtClean="0"/>
              <a:t>: </a:t>
            </a:r>
            <a:r>
              <a:rPr lang="ru-RU" dirty="0" err="1" smtClean="0"/>
              <a:t>инноваторы</a:t>
            </a:r>
            <a:r>
              <a:rPr lang="ru-RU" dirty="0" smtClean="0"/>
              <a:t>, ранние приверженцы, ранее большинство, позднее большинство, </a:t>
            </a:r>
            <a:r>
              <a:rPr lang="ru-RU" dirty="0" err="1" smtClean="0"/>
              <a:t>суперконсерваторы</a:t>
            </a:r>
            <a:r>
              <a:rPr lang="ru-RU" dirty="0" smtClean="0"/>
              <a:t>  (</a:t>
            </a:r>
            <a:r>
              <a:rPr lang="ru-RU" dirty="0" err="1" smtClean="0"/>
              <a:t>Дж.Сондерс</a:t>
            </a:r>
            <a:r>
              <a:rPr lang="ru-RU" dirty="0" smtClean="0"/>
              <a:t>, </a:t>
            </a:r>
            <a:r>
              <a:rPr lang="ru-RU" dirty="0" err="1" smtClean="0"/>
              <a:t>Н.Пирей</a:t>
            </a:r>
            <a:r>
              <a:rPr lang="ru-RU" dirty="0" smtClean="0"/>
              <a:t> – группа «лентяи»)</a:t>
            </a:r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55550" y="254006"/>
            <a:ext cx="1975527" cy="2789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6860" y="3452882"/>
            <a:ext cx="1914217" cy="28915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8541" y="3452882"/>
            <a:ext cx="5063245" cy="25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spc="1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Элементы процесса распространения инновации на рынке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800" dirty="0" smtClean="0"/>
              <a:t>(на основе теории </a:t>
            </a:r>
            <a:r>
              <a:rPr lang="ru-RU" sz="2800" dirty="0" err="1" smtClean="0"/>
              <a:t>Э.Роджерса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7462684" y="575186"/>
          <a:ext cx="5663380" cy="2595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/>
          </p:nvPr>
        </p:nvGraphicFramePr>
        <p:xfrm>
          <a:off x="380180" y="2917175"/>
          <a:ext cx="10973620" cy="3498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35277" y="2728452"/>
            <a:ext cx="4192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spc="100" dirty="0">
                <a:solidFill>
                  <a:srgbClr val="C00000"/>
                </a:solidFill>
              </a:rPr>
              <a:t>Процесс принятия инновации</a:t>
            </a:r>
          </a:p>
        </p:txBody>
      </p:sp>
      <p:sp>
        <p:nvSpPr>
          <p:cNvPr id="17" name="Выгнутая вниз стрелка 16"/>
          <p:cNvSpPr/>
          <p:nvPr/>
        </p:nvSpPr>
        <p:spPr>
          <a:xfrm>
            <a:off x="1519083" y="5191432"/>
            <a:ext cx="4085303" cy="70792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992" y="5905082"/>
            <a:ext cx="493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Распространение коммуникации и информации</a:t>
            </a:r>
            <a:endParaRPr lang="ru-RU" i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700477" y="4002492"/>
            <a:ext cx="776955" cy="308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700477" y="4940834"/>
            <a:ext cx="808558" cy="250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96000" y="5160690"/>
            <a:ext cx="16966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Процесс принятия решения</a:t>
            </a:r>
          </a:p>
          <a:p>
            <a:pPr algn="ctr"/>
            <a:r>
              <a:rPr lang="ru-RU" i="1" dirty="0" smtClean="0"/>
              <a:t>потребителя об инновации</a:t>
            </a:r>
            <a:endParaRPr lang="ru-RU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9549630" y="3432153"/>
            <a:ext cx="19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Распространение </a:t>
            </a:r>
          </a:p>
          <a:p>
            <a:pPr algn="ctr"/>
            <a:r>
              <a:rPr lang="ru-RU" b="1" dirty="0" smtClean="0"/>
              <a:t>инновации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886260" y="4837524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Забвение </a:t>
            </a:r>
          </a:p>
          <a:p>
            <a:pPr algn="ctr"/>
            <a:r>
              <a:rPr lang="ru-RU" b="1" dirty="0" smtClean="0"/>
              <a:t>инновации</a:t>
            </a:r>
            <a:endParaRPr lang="ru-RU" b="1" dirty="0"/>
          </a:p>
        </p:txBody>
      </p:sp>
      <p:cxnSp>
        <p:nvCxnSpPr>
          <p:cNvPr id="31" name="Прямая со стрелкой 30"/>
          <p:cNvCxnSpPr>
            <a:endCxn id="28" idx="1"/>
          </p:cNvCxnSpPr>
          <p:nvPr/>
        </p:nvCxnSpPr>
        <p:spPr>
          <a:xfrm>
            <a:off x="9082007" y="3755318"/>
            <a:ext cx="46762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9174997" y="5191432"/>
            <a:ext cx="5424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spc="1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Результаты 14 маркетинговых исследований потребительского поведения, инновации в сфере автомобилестроения Германия, </a:t>
            </a:r>
            <a:r>
              <a:rPr lang="ru-RU" sz="1600" b="1" spc="1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США</a:t>
            </a:r>
            <a:endParaRPr lang="ru-RU" sz="1600" b="1" spc="1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/>
          </p:nvPr>
        </p:nvGraphicFramePr>
        <p:xfrm>
          <a:off x="1705970" y="1690688"/>
          <a:ext cx="9048997" cy="478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3700329" y="2435551"/>
            <a:ext cx="680602" cy="1535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896598" y="3956703"/>
            <a:ext cx="640935" cy="8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075776" y="4845465"/>
            <a:ext cx="666572" cy="170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3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8" y="1496349"/>
            <a:ext cx="10515600" cy="1325563"/>
          </a:xfrm>
        </p:spPr>
        <p:txBody>
          <a:bodyPr/>
          <a:lstStyle/>
          <a:p>
            <a:pPr algn="ctr"/>
            <a:r>
              <a:rPr lang="ru-RU" sz="2400" b="1" spc="40" dirty="0">
                <a:solidFill>
                  <a:srgbClr val="C00000"/>
                </a:solidFill>
              </a:rPr>
              <a:t>Процесс восприятия инновации</a:t>
            </a:r>
            <a:br>
              <a:rPr lang="ru-RU" sz="2400" b="1" spc="40" dirty="0">
                <a:solidFill>
                  <a:srgbClr val="C0000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каждому этапу процесса восприятия инновации соответствует определенный уровень потребительской реакции (Ж.-</a:t>
            </a:r>
            <a:r>
              <a:rPr lang="ru-RU" sz="2000" dirty="0" err="1" smtClean="0"/>
              <a:t>Ж.Ламбен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848137" y="3162843"/>
          <a:ext cx="8346741" cy="27162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{F2DE63D5-997A-4646-A377-4702673A728D}</a:tableStyleId>
              </a:tblPr>
              <a:tblGrid>
                <a:gridCol w="278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2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Стадии процесса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Иерархия эффектов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Процесс принятия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19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Когнитивный уровень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Осведомленность</a:t>
                      </a: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Знание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Знание</a:t>
                      </a: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Осмысление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719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Эмоциональный</a:t>
                      </a:r>
                      <a:r>
                        <a:rPr lang="ru-RU" sz="14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уровень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Расположение</a:t>
                      </a: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Предпочтение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Отношение</a:t>
                      </a: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Убежденность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5995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Поведенческий уровень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Убежденность</a:t>
                      </a: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Покупка</a:t>
                      </a: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Лояльность и забвение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Пробная</a:t>
                      </a:r>
                      <a:r>
                        <a:rPr lang="ru-RU" sz="14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покупка</a:t>
                      </a:r>
                    </a:p>
                    <a:p>
                      <a:pPr algn="l"/>
                      <a:r>
                        <a:rPr lang="ru-RU" sz="14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Принятие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9540" y="261156"/>
            <a:ext cx="27051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pc="40" dirty="0">
                <a:solidFill>
                  <a:srgbClr val="C00000"/>
                </a:solidFill>
              </a:rPr>
              <a:t>Модель потребительской ценности</a:t>
            </a:r>
            <a:br>
              <a:rPr lang="ru-RU" sz="2400" b="1" spc="40" dirty="0">
                <a:solidFill>
                  <a:srgbClr val="C00000"/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Каждый инструмент маркетинга должен приносить выгоду потребителю (</a:t>
            </a:r>
            <a:r>
              <a:rPr lang="ru-RU" sz="1800" dirty="0"/>
              <a:t>по </a:t>
            </a:r>
            <a:r>
              <a:rPr lang="ru-RU" sz="1800" dirty="0" err="1"/>
              <a:t>Ф.Котлеру</a:t>
            </a:r>
            <a:r>
              <a:rPr lang="ru-RU" sz="1800" dirty="0"/>
              <a:t>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060812" y="1910685"/>
          <a:ext cx="8003654" cy="2956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01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1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871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4Р</a:t>
                      </a:r>
                      <a:endParaRPr lang="en-US" sz="1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4С</a:t>
                      </a:r>
                    </a:p>
                    <a:p>
                      <a:pPr algn="ctr"/>
                      <a:endParaRPr lang="ru-RU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310"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Продукт (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product)</a:t>
                      </a:r>
                      <a:endParaRPr lang="ru-RU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Нужда и потребность (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customer needs)</a:t>
                      </a:r>
                      <a:endParaRPr lang="ru-RU" sz="16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Цена (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price)</a:t>
                      </a:r>
                      <a:endParaRPr lang="ru-RU" sz="16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Затраты (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cost)</a:t>
                      </a:r>
                    </a:p>
                    <a:p>
                      <a:pPr algn="ctr"/>
                      <a:endParaRPr lang="ru-RU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310"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Место (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place) </a:t>
                      </a:r>
                      <a:endParaRPr lang="ru-RU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Удобство (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convenience)</a:t>
                      </a:r>
                    </a:p>
                    <a:p>
                      <a:pPr algn="ctr"/>
                      <a:endParaRPr lang="ru-RU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310"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Продвижение (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promotion)</a:t>
                      </a:r>
                      <a:endParaRPr lang="ru-RU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Обмен информацией (</a:t>
                      </a:r>
                      <a:r>
                        <a:rPr lang="en-US" sz="1600" b="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communication)</a:t>
                      </a:r>
                    </a:p>
                    <a:p>
                      <a:pPr algn="ctr"/>
                      <a:endParaRPr lang="ru-RU" sz="16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1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062" y="535046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b="1" spc="40" dirty="0" smtClean="0">
                <a:solidFill>
                  <a:srgbClr val="C00000"/>
                </a:solidFill>
              </a:rPr>
              <a:t>Поведение потребителей </a:t>
            </a:r>
            <a:r>
              <a:rPr lang="ru-RU" sz="2000" spc="40" dirty="0" smtClean="0"/>
              <a:t>– совокупность действий людей в процессе</a:t>
            </a:r>
            <a:br>
              <a:rPr lang="ru-RU" sz="2000" spc="40" dirty="0" smtClean="0"/>
            </a:br>
            <a:r>
              <a:rPr lang="ru-RU" sz="2000" spc="40" dirty="0" smtClean="0"/>
              <a:t>выбора, покупки и использования продуктов и услуг для удовлетворения</a:t>
            </a:r>
            <a:br>
              <a:rPr lang="ru-RU" sz="2000" spc="40" dirty="0" smtClean="0"/>
            </a:br>
            <a:r>
              <a:rPr lang="ru-RU" sz="2000" spc="40" dirty="0" smtClean="0"/>
              <a:t>собственных потребностей и желаний.</a:t>
            </a:r>
            <a:br>
              <a:rPr lang="ru-RU" sz="2000" spc="40" dirty="0" smtClean="0"/>
            </a:br>
            <a:endParaRPr lang="ru-RU" sz="2000" spc="40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5239225" y="1091821"/>
          <a:ext cx="8381241" cy="5279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/>
          </p:nvPr>
        </p:nvGraphicFramePr>
        <p:xfrm>
          <a:off x="1090304" y="1860609"/>
          <a:ext cx="4327857" cy="339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0390" y="2630905"/>
            <a:ext cx="1796716" cy="17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99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spc="40" dirty="0">
                <a:solidFill>
                  <a:srgbClr val="C00000"/>
                </a:solidFill>
              </a:rPr>
              <a:t>Три </a:t>
            </a:r>
            <a:r>
              <a:rPr lang="ru-RU" sz="2400" b="1" spc="40" dirty="0" smtClean="0">
                <a:solidFill>
                  <a:srgbClr val="C00000"/>
                </a:solidFill>
              </a:rPr>
              <a:t>подхода к изучению </a:t>
            </a:r>
            <a:r>
              <a:rPr lang="ru-RU" sz="2400" b="1" spc="40" dirty="0">
                <a:solidFill>
                  <a:srgbClr val="C00000"/>
                </a:solidFill>
              </a:rPr>
              <a:t>поведения потребителя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722087" y="1303677"/>
          <a:ext cx="10515600" cy="486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94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82" y="23601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Современные подходы и </a:t>
            </a:r>
            <a:r>
              <a:rPr lang="ru-RU" sz="2800" b="1" dirty="0" smtClean="0">
                <a:latin typeface="+mn-lt"/>
              </a:rPr>
              <a:t>мето</a:t>
            </a:r>
            <a:r>
              <a:rPr lang="ru-RU" sz="2800" b="1" dirty="0">
                <a:latin typeface="+mn-lt"/>
              </a:rPr>
              <a:t>дики.</a:t>
            </a:r>
            <a:br>
              <a:rPr lang="ru-RU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Jobs to be done</a:t>
            </a:r>
            <a:r>
              <a:rPr lang="ru-RU" sz="2800" b="1" dirty="0" smtClean="0">
                <a:latin typeface="+mn-lt"/>
              </a:rPr>
              <a:t/>
            </a:r>
            <a:br>
              <a:rPr lang="ru-RU" sz="2800" b="1" dirty="0" smtClean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086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9042400" y="5065713"/>
            <a:ext cx="9144000" cy="1655762"/>
          </a:xfrm>
        </p:spPr>
        <p:txBody>
          <a:bodyPr>
            <a:normAutofit fontScale="77500" lnSpcReduction="20000"/>
          </a:bodyPr>
          <a:lstStyle/>
          <a:p>
            <a:pPr fontAlgn="auto">
              <a:buFont typeface="Wingdings 2" charset="2"/>
              <a:buNone/>
              <a:defRPr/>
            </a:pPr>
            <a:r>
              <a:rPr lang="ru-RU" dirty="0"/>
              <a:t>Выполнили студентки</a:t>
            </a:r>
          </a:p>
          <a:p>
            <a:pPr fontAlgn="auto">
              <a:buFont typeface="Wingdings 2" charset="2"/>
              <a:buNone/>
              <a:defRPr/>
            </a:pPr>
            <a:r>
              <a:rPr lang="ru-RU" dirty="0"/>
              <a:t>4-го курса СГЭУ</a:t>
            </a:r>
          </a:p>
          <a:p>
            <a:pPr fontAlgn="auto">
              <a:buFont typeface="Wingdings 2" charset="2"/>
              <a:buNone/>
              <a:defRPr/>
            </a:pPr>
            <a:r>
              <a:rPr lang="ru-RU" dirty="0"/>
              <a:t>Богданова Елизавета,</a:t>
            </a:r>
          </a:p>
          <a:p>
            <a:pPr fontAlgn="auto">
              <a:buFont typeface="Wingdings 2" charset="2"/>
              <a:buNone/>
              <a:defRPr/>
            </a:pPr>
            <a:r>
              <a:rPr lang="ru-RU" dirty="0" err="1"/>
              <a:t>Гундырева</a:t>
            </a:r>
            <a:r>
              <a:rPr lang="ru-RU" dirty="0"/>
              <a:t> Виктория,</a:t>
            </a:r>
          </a:p>
          <a:p>
            <a:pPr fontAlgn="auto">
              <a:buFont typeface="Wingdings 2" charset="2"/>
              <a:buNone/>
              <a:defRPr/>
            </a:pPr>
            <a:r>
              <a:rPr lang="ru-RU" dirty="0" err="1"/>
              <a:t>Евтодиева</a:t>
            </a:r>
            <a:r>
              <a:rPr lang="ru-RU" dirty="0"/>
              <a:t> Серафима</a:t>
            </a:r>
          </a:p>
        </p:txBody>
      </p:sp>
      <p:pic>
        <p:nvPicPr>
          <p:cNvPr id="16387" name="Picture 2" descr="https://www.getabstract.com/abstractData/flashFile/competing-against-luck-kristensen-ru-31139_0x300-cb-bhzrtub7gi1wa6zq4y8cojnurwhyga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3977" y="360362"/>
            <a:ext cx="3586162" cy="514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6" y="0"/>
            <a:ext cx="2899182" cy="4031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484" y="1760024"/>
            <a:ext cx="2998470" cy="3748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6" y="4341300"/>
            <a:ext cx="1846898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13916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Инновация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39479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введенный в употребление новый или значительно улучшенный продукт (товар, услуга) или процесс, новый метод продаж или новый организационный метод в деловой практике, организации рабочих мест или во внешних </a:t>
            </a:r>
            <a:r>
              <a:rPr lang="ru-RU" dirty="0" smtClean="0"/>
              <a:t>связях*</a:t>
            </a:r>
          </a:p>
          <a:p>
            <a:endParaRPr lang="ru-RU" dirty="0"/>
          </a:p>
          <a:p>
            <a:r>
              <a:rPr lang="ru-RU" dirty="0"/>
              <a:t>происходит от латинского «</a:t>
            </a:r>
            <a:r>
              <a:rPr lang="ru-RU" dirty="0" err="1"/>
              <a:t>novatio</a:t>
            </a:r>
            <a:r>
              <a:rPr lang="ru-RU" dirty="0"/>
              <a:t>», что означает «обновление» (или «изменение»), и приставки «</a:t>
            </a:r>
            <a:r>
              <a:rPr lang="ru-RU" dirty="0" err="1"/>
              <a:t>in</a:t>
            </a:r>
            <a:r>
              <a:rPr lang="ru-RU" dirty="0"/>
              <a:t>», которая переводится с латинского как «в направление», если переводить дословно «</a:t>
            </a:r>
            <a:r>
              <a:rPr lang="ru-RU" dirty="0" err="1"/>
              <a:t>Innovatio</a:t>
            </a:r>
            <a:r>
              <a:rPr lang="ru-RU" dirty="0"/>
              <a:t>» — «в направлении изменений». 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* ФЕДЕРАЛЬНЫЙ ЗАКОН О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ВНЕСЕНИИ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ИЗМЕНЕНИЙ В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ФЕДЕРАЛЬНЫЙ ЗАКОН "О НАУКЕ И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ГОСУДАРСТВЕННОЙ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НАУЧНО-ТЕХНИЧЕСКОЙ </a:t>
            </a:r>
            <a:r>
              <a:rPr lang="ru-RU" sz="1100" dirty="0" err="1">
                <a:solidFill>
                  <a:schemeClr val="accent1">
                    <a:lumMod val="50000"/>
                  </a:schemeClr>
                </a:solidFill>
              </a:rPr>
              <a:t>ПОЛИТИКЕ«т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 21.07.2011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N 254-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ФЗ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0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E5A20DD-3FBB-40DF-8E06-C32538BD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69" y="953828"/>
            <a:ext cx="5286375" cy="151320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Предпосылки идеи </a:t>
            </a:r>
            <a:r>
              <a:rPr lang="ru-RU" sz="2800" b="1" dirty="0" smtClean="0">
                <a:latin typeface="+mn-lt"/>
              </a:rPr>
              <a:t/>
            </a:r>
            <a:br>
              <a:rPr lang="ru-RU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Jobs </a:t>
            </a:r>
            <a:r>
              <a:rPr lang="en-US" sz="2800" b="1" dirty="0">
                <a:latin typeface="+mn-lt"/>
              </a:rPr>
              <a:t>to be done</a:t>
            </a:r>
            <a:endParaRPr lang="ru-RU" sz="2800" b="1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C0956B-1DCA-4387-B13D-29E8A46D4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4" y="2788920"/>
            <a:ext cx="4790586" cy="31953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CEDD79-2D29-4B9F-B767-084DBBC4D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50" y="0"/>
            <a:ext cx="2227020" cy="6858000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EF7237A2-BD82-4858-9E26-4E288344F4C0}"/>
              </a:ext>
            </a:extLst>
          </p:cNvPr>
          <p:cNvSpPr/>
          <p:nvPr/>
        </p:nvSpPr>
        <p:spPr>
          <a:xfrm>
            <a:off x="7753794" y="3423689"/>
            <a:ext cx="1452880" cy="70104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039E9A-7422-4445-91D8-0B3871AA9A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98" y="0"/>
            <a:ext cx="2129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0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Основные идеи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2753737" y="1764001"/>
            <a:ext cx="9036482" cy="4464050"/>
          </a:xfrm>
        </p:spPr>
        <p:txBody>
          <a:bodyPr/>
          <a:lstStyle/>
          <a:p>
            <a:pPr marL="0" indent="0" fontAlgn="auto">
              <a:buNone/>
              <a:defRPr/>
            </a:pPr>
            <a:r>
              <a:rPr lang="ru-RU" sz="2800" dirty="0"/>
              <a:t>Маркетинговые исследования, большие данные и кабинетные разработки не объясняют, почему люди делают тот или иной выбор</a:t>
            </a:r>
            <a:r>
              <a:rPr lang="ru-RU" sz="2800" dirty="0" smtClean="0"/>
              <a:t>.</a:t>
            </a:r>
          </a:p>
          <a:p>
            <a:pPr marL="0" indent="0" fontAlgn="auto">
              <a:buNone/>
              <a:defRPr/>
            </a:pPr>
            <a:endParaRPr lang="ru-RU" dirty="0"/>
          </a:p>
          <a:p>
            <a:pPr marL="0" indent="0">
              <a:buNone/>
              <a:defRPr/>
            </a:pPr>
            <a:r>
              <a:rPr lang="ru-RU" dirty="0"/>
              <a:t>В основе успешных инноваций – понимание целей, которых необходимо достичь потребителям.</a:t>
            </a:r>
          </a:p>
          <a:p>
            <a:pPr marL="0" indent="0" fontAlgn="auto">
              <a:buNone/>
              <a:defRPr/>
            </a:pPr>
            <a:endParaRPr lang="ru-RU" sz="2800" dirty="0"/>
          </a:p>
          <a:p>
            <a:pPr fontAlgn="auto">
              <a:buFont typeface="Wingdings 2" charset="2"/>
              <a:buChar char="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0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>
                <a:latin typeface="+mn-lt"/>
              </a:rPr>
              <a:t>«Теория необходимых для выполнения работ»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828675" y="1585191"/>
            <a:ext cx="10553700" cy="4452938"/>
          </a:xfrm>
        </p:spPr>
        <p:txBody>
          <a:bodyPr>
            <a:normAutofit fontScale="92500" lnSpcReduction="10000"/>
          </a:bodyPr>
          <a:lstStyle/>
          <a:p>
            <a:pPr marL="0" indent="0" fontAlgn="auto">
              <a:buNone/>
              <a:defRPr/>
            </a:pPr>
            <a:r>
              <a:rPr lang="ru-RU" sz="2600" dirty="0"/>
              <a:t>Люди не просто покупают продукты – они “нанимают” эти продукты, чтобы решить конкретную задачу.</a:t>
            </a:r>
          </a:p>
          <a:p>
            <a:pPr marL="0" indent="0" fontAlgn="auto">
              <a:buNone/>
              <a:defRPr/>
            </a:pPr>
            <a:r>
              <a:rPr lang="ru-RU" sz="2600" dirty="0"/>
              <a:t>Если приобретение и использование продукта не помогают покупателю продвинуться к своей цели, никакие ваши усилия по модернизации этого продукта не приведут к созданию успешной инновации.</a:t>
            </a:r>
          </a:p>
          <a:p>
            <a:pPr marL="0" indent="0" fontAlgn="auto">
              <a:buNone/>
              <a:defRPr/>
            </a:pPr>
            <a:r>
              <a:rPr lang="ru-RU" sz="2600" dirty="0"/>
              <a:t>Любая успешная компания добивается первоначального успеха, сознательно или бессознательно выполняя полезную работу для группы потребителей.</a:t>
            </a:r>
          </a:p>
          <a:p>
            <a:pPr marL="0" indent="0" fontAlgn="auto">
              <a:buNone/>
              <a:defRPr/>
            </a:pPr>
            <a:r>
              <a:rPr lang="ru-RU" sz="2600" dirty="0"/>
              <a:t>Понимание функциональных, эмоциональных и социальных аспектов желания покупателей помогают добиться изменений к лучшему, а также обстоятельства, этому препятствующие.</a:t>
            </a:r>
          </a:p>
          <a:p>
            <a:pPr marL="0" indent="0" fontAlgn="auto">
              <a:buNone/>
              <a:defRPr/>
            </a:pPr>
            <a:r>
              <a:rPr lang="ru-RU" sz="2600" dirty="0"/>
              <a:t>Задача – превратиться отчасти в сыщика, отчасти в режиссера-документалиста, который собирает факты и делает наблюдения, изучая, в выполнении какой работы заинтересованы покупатели.</a:t>
            </a:r>
          </a:p>
          <a:p>
            <a:pPr marL="0" indent="0" fontAlgn="auto"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29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9625" y="447675"/>
            <a:ext cx="10572750" cy="969963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ru-RU" sz="3100" b="1" dirty="0">
                <a:latin typeface="+mn-lt"/>
              </a:rPr>
              <a:t>Социальные и эмоциональные аспекты</a:t>
            </a:r>
          </a:p>
        </p:txBody>
      </p:sp>
      <p:pic>
        <p:nvPicPr>
          <p:cNvPr id="27652" name="Picture 4" descr="ÐÐ°ÑÑÐ¸Ð½ÐºÐ¸ Ð¿Ð¾ Ð·Ð°Ð¿ÑÐ¾ÑÑ american girl do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9176" y="2341418"/>
            <a:ext cx="3653308" cy="2743199"/>
          </a:xfrm>
          <a:prstGeom prst="rect">
            <a:avLst/>
          </a:prstGeom>
          <a:noFill/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025B56D4-751A-4D54-8097-7BEDFEEC44E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09625" y="1777856"/>
            <a:ext cx="6547139" cy="4872037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ru-RU" dirty="0" err="1"/>
              <a:t>American</a:t>
            </a:r>
            <a:r>
              <a:rPr lang="ru-RU" dirty="0"/>
              <a:t> </a:t>
            </a:r>
            <a:r>
              <a:rPr lang="ru-RU" dirty="0" err="1"/>
              <a:t>Girl</a:t>
            </a:r>
            <a:r>
              <a:rPr lang="ru-RU" dirty="0"/>
              <a:t>. Куклы изображают девочек разных рас и национальностей. Вместе с куклой покупатель получает книгу, в которой кукла – девочка, живущая в определенном месте Америки в определенный исторический период. </a:t>
            </a:r>
          </a:p>
        </p:txBody>
      </p:sp>
    </p:spTree>
    <p:extLst>
      <p:ext uri="{BB962C8B-B14F-4D97-AF65-F5344CB8AC3E}">
        <p14:creationId xmlns:p14="http://schemas.microsoft.com/office/powerpoint/2010/main" val="341405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>
                <a:latin typeface="+mn-lt"/>
              </a:rPr>
              <a:t>Конкурентное преимущество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809625" y="1810544"/>
            <a:ext cx="5334144" cy="3636962"/>
          </a:xfrm>
        </p:spPr>
        <p:txBody>
          <a:bodyPr/>
          <a:lstStyle/>
          <a:p>
            <a:pPr marL="0" indent="0" fontAlgn="auto">
              <a:buNone/>
              <a:defRPr/>
            </a:pPr>
            <a:r>
              <a:rPr lang="ru-RU" sz="2400" dirty="0"/>
              <a:t>Конкурентное преимущество завоевывается за счет не только понимания работ клиентов, но и обеспечения впечатлений, в которых клиенты нуждаются при покупке и использовании товара или услуги.</a:t>
            </a:r>
          </a:p>
        </p:txBody>
      </p:sp>
      <p:pic>
        <p:nvPicPr>
          <p:cNvPr id="2048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5637" y="1810544"/>
            <a:ext cx="508000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64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>
                <a:latin typeface="+mn-lt"/>
              </a:rPr>
              <a:t>«Теория работ» и маргарин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943841" y="2096222"/>
            <a:ext cx="6121977" cy="3635375"/>
          </a:xfrm>
        </p:spPr>
        <p:txBody>
          <a:bodyPr/>
          <a:lstStyle/>
          <a:p>
            <a:pPr marL="0" indent="0" fontAlgn="auto">
              <a:buNone/>
              <a:defRPr/>
            </a:pPr>
            <a:r>
              <a:rPr lang="ru-RU" sz="2800" dirty="0"/>
              <a:t>Даже великие компании сбиваются с курса в процессе выполнения работы для своих клиентов и сосредотачиваются на выполнении работы для самих себя.</a:t>
            </a:r>
          </a:p>
        </p:txBody>
      </p:sp>
      <p:pic>
        <p:nvPicPr>
          <p:cNvPr id="2150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1345" y="1958975"/>
            <a:ext cx="45720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27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09625" y="447675"/>
            <a:ext cx="10572750" cy="969963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100" b="1" dirty="0">
                <a:latin typeface="+mn-lt"/>
              </a:rPr>
              <a:t>«Теория работ»</a:t>
            </a:r>
          </a:p>
        </p:txBody>
      </p:sp>
      <p:sp>
        <p:nvSpPr>
          <p:cNvPr id="3" name="Объект 2"/>
          <p:cNvSpPr>
            <a:spLocks/>
          </p:cNvSpPr>
          <p:nvPr/>
        </p:nvSpPr>
        <p:spPr bwMode="auto">
          <a:xfrm>
            <a:off x="809625" y="1417638"/>
            <a:ext cx="7015451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ru-RU" sz="2800" dirty="0"/>
              <a:t>“Невзирая на выстраивание теорий вы должны быть открыты для аномалий, которые теория объяснить не может, и использовать их для ее усовершенствования”. </a:t>
            </a:r>
          </a:p>
        </p:txBody>
      </p:sp>
      <p:pic>
        <p:nvPicPr>
          <p:cNvPr id="24582" name="Picture 6" descr="ÐÐ°ÑÑÐ¸Ð½ÐºÐ¸ Ð¿Ð¾ Ð·Ð°Ð¿ÑÐ¾ÑÑ Ð»Ð°Ð¼Ð¿Ð¾ÑÐºÐ° Ð¸Ð´Ðµ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9715" y="2101850"/>
            <a:ext cx="28575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78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09625" y="447675"/>
            <a:ext cx="10572750" cy="969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b="1" dirty="0">
                <a:latin typeface="+mn-lt"/>
              </a:rPr>
              <a:t>Основные идеи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90694" y="1882343"/>
            <a:ext cx="8594869" cy="41084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/>
              <a:t>Описанием “работы” не может выступать список характеристик </a:t>
            </a:r>
            <a:r>
              <a:rPr lang="ru-RU" sz="2000" dirty="0" smtClean="0"/>
              <a:t>продукта</a:t>
            </a:r>
          </a:p>
          <a:p>
            <a:pPr>
              <a:defRPr/>
            </a:pPr>
            <a:r>
              <a:rPr lang="ru-RU" sz="2000" dirty="0"/>
              <a:t>Способы, которыми потребители компенсируют недостатки уже имеющихся товаров и услуг, указывают на возможности для создания новых продуктов</a:t>
            </a:r>
            <a:r>
              <a:rPr lang="ru-RU" sz="2000" dirty="0" smtClean="0"/>
              <a:t>.</a:t>
            </a:r>
          </a:p>
          <a:p>
            <a:pPr>
              <a:defRPr/>
            </a:pPr>
            <a:r>
              <a:rPr lang="ru-RU" sz="2000" dirty="0"/>
              <a:t>Еще одним сигналом о незаполненной нише служит необычный способ применения существующего продукта.</a:t>
            </a:r>
          </a:p>
          <a:p>
            <a:pPr>
              <a:defRPr/>
            </a:pPr>
            <a:r>
              <a:rPr lang="ru-RU" sz="2000" dirty="0"/>
              <a:t>Часто главным конкурентом оказывается не другой продукт, а “</a:t>
            </a:r>
            <a:r>
              <a:rPr lang="ru-RU" sz="2000" dirty="0" err="1"/>
              <a:t>непотребление</a:t>
            </a:r>
            <a:r>
              <a:rPr lang="ru-RU" sz="2000" dirty="0"/>
              <a:t>”, то есть нежелание или отсутствие возможности купить данный продукт.</a:t>
            </a:r>
          </a:p>
          <a:p>
            <a:pPr marL="0" indent="0">
              <a:buNone/>
              <a:defRPr/>
            </a:pPr>
            <a:endParaRPr lang="ru-RU" sz="2000" dirty="0"/>
          </a:p>
          <a:p>
            <a:pPr marL="0" indent="0" fontAlgn="auto">
              <a:buNone/>
              <a:defRPr/>
            </a:pPr>
            <a:endParaRPr lang="ru-RU" sz="3600" dirty="0"/>
          </a:p>
        </p:txBody>
      </p:sp>
      <p:pic>
        <p:nvPicPr>
          <p:cNvPr id="225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10255" y="932656"/>
            <a:ext cx="2266084" cy="225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ÐÐ°ÑÑÐ¸Ð½ÐºÐ¸ Ð¿Ð¾ Ð·Ð°Ð¿ÑÐ¾ÑÑ Arm &amp; Hamm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8892" y="3936568"/>
            <a:ext cx="4602163" cy="2630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2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2278" y="1156115"/>
            <a:ext cx="9144000" cy="2387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Кейс «Автомобиль будущего»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842" y="3349752"/>
            <a:ext cx="5905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Карта </a:t>
            </a:r>
            <a:r>
              <a:rPr lang="ru-RU" sz="2400" b="1" dirty="0" smtClean="0">
                <a:solidFill>
                  <a:srgbClr val="C00000"/>
                </a:solidFill>
              </a:rPr>
              <a:t>позиционирования </a:t>
            </a:r>
            <a:r>
              <a:rPr lang="ru-RU" sz="2400" b="1" dirty="0">
                <a:solidFill>
                  <a:srgbClr val="C00000"/>
                </a:solidFill>
              </a:rPr>
              <a:t>«Дизайн-Технологии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-136901" y="2001856"/>
          <a:ext cx="6402315" cy="3668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46913" y="5977720"/>
            <a:ext cx="1985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Уровень технологий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313" y="3193065"/>
            <a:ext cx="430887" cy="163192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Уровень дизайна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179" y="5669943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низкий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4675746"/>
            <a:ext cx="400110" cy="64056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400" dirty="0" smtClean="0"/>
              <a:t>низкий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66010" y="5669943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высокий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2819084"/>
            <a:ext cx="400110" cy="74796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400" dirty="0" smtClean="0"/>
              <a:t>высокий</a:t>
            </a:r>
            <a:endParaRPr lang="ru-RU" sz="1400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5653024" y="1582153"/>
            <a:ext cx="6380238" cy="1448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чем заключается конъюнктурный «разрыв» данного рынка? </a:t>
            </a: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Заполните таблицу распределения желаемого и фактического в разрезе групп факторов: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653024" y="3341625"/>
          <a:ext cx="6005796" cy="1974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1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1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1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6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Факторы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Желания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670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670">
                <a:tc>
                  <a:txBody>
                    <a:bodyPr/>
                    <a:lstStyle/>
                    <a:p>
                      <a:r>
                        <a:rPr lang="ru-RU" dirty="0" smtClean="0"/>
                        <a:t>Экономические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670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Технологические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1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Инновационный </a:t>
            </a:r>
            <a:r>
              <a:rPr lang="ru-RU" sz="2400" b="1" dirty="0" smtClean="0">
                <a:solidFill>
                  <a:srgbClr val="C00000"/>
                </a:solidFill>
              </a:rPr>
              <a:t>потенциал новых товаров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(глубина изменений)</a:t>
            </a: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6126328" y="6514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579965"/>
            <a:ext cx="807378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Глубина вносимых изменений ранжируется по восьми иерархическим уровням, включающим инновации:</a:t>
            </a:r>
          </a:p>
          <a:p>
            <a:pPr marL="0" indent="0">
              <a:buNone/>
            </a:pPr>
            <a:r>
              <a:rPr lang="ru-RU" sz="1600" dirty="0"/>
              <a:t>• нулевого уровня — </a:t>
            </a:r>
            <a:r>
              <a:rPr lang="ru-RU" sz="1600" dirty="0" err="1"/>
              <a:t>регенерирование</a:t>
            </a:r>
            <a:r>
              <a:rPr lang="ru-RU" sz="1600" dirty="0"/>
              <a:t> первоначальных свойств системы, сохранение и обновление ее существующих функций;</a:t>
            </a:r>
          </a:p>
          <a:p>
            <a:pPr marL="0" indent="0">
              <a:buNone/>
            </a:pPr>
            <a:r>
              <a:rPr lang="ru-RU" sz="1600" dirty="0"/>
              <a:t>• 1-го уровня – изменение количественных свойств системы;</a:t>
            </a:r>
          </a:p>
          <a:p>
            <a:pPr marL="0" indent="0">
              <a:buNone/>
            </a:pPr>
            <a:r>
              <a:rPr lang="ru-RU" sz="1600" dirty="0"/>
              <a:t>• 2-го уровня – перегруппировка составных частей системы с целью улучшения ее </a:t>
            </a:r>
            <a:r>
              <a:rPr lang="ru-RU" sz="1600" dirty="0" err="1"/>
              <a:t>функцио-нирования</a:t>
            </a:r>
            <a:r>
              <a:rPr lang="ru-RU" sz="1600" dirty="0"/>
              <a:t>;</a:t>
            </a:r>
          </a:p>
          <a:p>
            <a:pPr marL="0" indent="0">
              <a:buNone/>
            </a:pPr>
            <a:r>
              <a:rPr lang="ru-RU" sz="1600" dirty="0"/>
              <a:t>• 3-го уровня – адаптивные изменения элементов производственной системы с целью </a:t>
            </a:r>
            <a:r>
              <a:rPr lang="ru-RU" sz="1600" dirty="0" err="1"/>
              <a:t>приспо-собления</a:t>
            </a:r>
            <a:r>
              <a:rPr lang="ru-RU" sz="1600" dirty="0"/>
              <a:t> друг к другу;</a:t>
            </a:r>
          </a:p>
          <a:p>
            <a:pPr marL="0" indent="0">
              <a:buNone/>
            </a:pPr>
            <a:r>
              <a:rPr lang="ru-RU" sz="1600" dirty="0"/>
              <a:t>• 4-го уровня – новый вариант, простое качественное улучшение полезных свойств без изменений первоначальных свойств системы;</a:t>
            </a:r>
          </a:p>
          <a:p>
            <a:pPr marL="0" indent="0">
              <a:buNone/>
            </a:pPr>
            <a:r>
              <a:rPr lang="ru-RU" sz="1600" dirty="0"/>
              <a:t>• 5-го уровня – новое поколение, меняются все или большинство свойств системы, однако базовая структурная концепция остается;</a:t>
            </a:r>
          </a:p>
          <a:p>
            <a:pPr marL="0" indent="0">
              <a:buNone/>
            </a:pPr>
            <a:r>
              <a:rPr lang="ru-RU" sz="1600" dirty="0"/>
              <a:t>• 6-го уровня – новый вид, качественное изменение первоначальных свойств и концепции без включения новых функций;</a:t>
            </a:r>
          </a:p>
          <a:p>
            <a:pPr marL="0" indent="0">
              <a:buNone/>
            </a:pPr>
            <a:r>
              <a:rPr lang="ru-RU" sz="1600" dirty="0"/>
              <a:t>• 7-го уровня – изменение функций всей системы или ее большей части.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487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928" y="529717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Группы потребителей, уже сегодня желающие купить автомобиль будущего, … мотивации? </a:t>
            </a:r>
            <a:endParaRPr lang="ru-RU" sz="3600" dirty="0"/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1172464" y="2048256"/>
          <a:ext cx="7678928" cy="4144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69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Компания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1 июля 2003 года была основана американская компания </a:t>
            </a:r>
            <a:r>
              <a:rPr lang="ru-RU" sz="1800" dirty="0" err="1" smtClean="0"/>
              <a:t>TeslaMotors</a:t>
            </a:r>
            <a:r>
              <a:rPr lang="ru-RU" sz="1800" dirty="0" smtClean="0"/>
              <a:t>. Учитывая, что компания не имела никакого опыта в производстве автомобилей, ей удалось стать практически самым обсуждаемым </a:t>
            </a:r>
            <a:r>
              <a:rPr lang="ru-RU" sz="1800" dirty="0" err="1" smtClean="0"/>
              <a:t>автопроизводителем</a:t>
            </a:r>
            <a:r>
              <a:rPr lang="ru-RU" sz="1800" dirty="0" smtClean="0"/>
              <a:t> в мире.</a:t>
            </a:r>
          </a:p>
          <a:p>
            <a:r>
              <a:rPr lang="ru-RU" sz="1800" dirty="0" smtClean="0"/>
              <a:t> Свое название она получила в честь известного электротехника и физика Николы Тесла. Инвесторами компании являются основатели компании </a:t>
            </a:r>
            <a:r>
              <a:rPr lang="ru-RU" sz="1800" dirty="0" err="1" smtClean="0"/>
              <a:t>Google</a:t>
            </a:r>
            <a:r>
              <a:rPr lang="ru-RU" sz="1800" dirty="0" smtClean="0"/>
              <a:t> </a:t>
            </a:r>
            <a:r>
              <a:rPr lang="ru-RU" sz="1800" dirty="0" err="1" smtClean="0"/>
              <a:t>Ларри</a:t>
            </a:r>
            <a:r>
              <a:rPr lang="ru-RU" sz="1800" dirty="0" smtClean="0"/>
              <a:t> Пейдж и Сергей </a:t>
            </a:r>
            <a:r>
              <a:rPr lang="ru-RU" sz="1800" dirty="0" err="1" smtClean="0"/>
              <a:t>Брин</a:t>
            </a:r>
            <a:r>
              <a:rPr lang="ru-RU" sz="1800" dirty="0" smtClean="0"/>
              <a:t>, основатель платежной системы </a:t>
            </a:r>
            <a:r>
              <a:rPr lang="ru-RU" sz="1800" dirty="0" err="1" smtClean="0"/>
              <a:t>PayPalЭлонМаск</a:t>
            </a:r>
            <a:r>
              <a:rPr lang="ru-RU" sz="1800" dirty="0" smtClean="0"/>
              <a:t> и основатель и президент компании </a:t>
            </a:r>
            <a:r>
              <a:rPr lang="ru-RU" sz="1800" dirty="0" err="1" smtClean="0"/>
              <a:t>eBay</a:t>
            </a:r>
            <a:r>
              <a:rPr lang="ru-RU" sz="1800" dirty="0" smtClean="0"/>
              <a:t> </a:t>
            </a:r>
            <a:r>
              <a:rPr lang="ru-RU" sz="1800" dirty="0" err="1" smtClean="0"/>
              <a:t>Джефри</a:t>
            </a:r>
            <a:r>
              <a:rPr lang="ru-RU" sz="1800" dirty="0" smtClean="0"/>
              <a:t> </a:t>
            </a:r>
            <a:r>
              <a:rPr lang="ru-RU" sz="1800" dirty="0" err="1" smtClean="0"/>
              <a:t>Сколл</a:t>
            </a:r>
            <a:r>
              <a:rPr lang="ru-RU" sz="1800" dirty="0" smtClean="0"/>
              <a:t>.</a:t>
            </a:r>
          </a:p>
          <a:p>
            <a:endParaRPr lang="ru-RU" sz="1800" dirty="0"/>
          </a:p>
        </p:txBody>
      </p:sp>
      <p:pic>
        <p:nvPicPr>
          <p:cNvPr id="4" name="Рисунок 3" descr="http://www.infox.ru/photos/2014/38/175638/331x252_WQpiL3RRtFEASRoWlWkMHxo1hn3MxBs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488" y="692260"/>
            <a:ext cx="3162300" cy="240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66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Факторы успеха </a:t>
            </a:r>
            <a:r>
              <a:rPr lang="ru-RU" sz="4000" dirty="0" err="1" smtClean="0"/>
              <a:t>TeslaMotors</a:t>
            </a:r>
            <a:r>
              <a:rPr lang="ru-RU" sz="4000" dirty="0" smtClean="0"/>
              <a:t> 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Технология</a:t>
            </a:r>
          </a:p>
          <a:p>
            <a:endParaRPr lang="ru-RU" dirty="0" smtClean="0"/>
          </a:p>
          <a:p>
            <a:r>
              <a:rPr lang="ru-RU" sz="2200" b="1" dirty="0" smtClean="0"/>
              <a:t>Эксклюзивные нагнетатели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Автомобили </a:t>
            </a:r>
            <a:r>
              <a:rPr lang="ru-RU" sz="2200" dirty="0" err="1" smtClean="0"/>
              <a:t>Tesla</a:t>
            </a:r>
            <a:r>
              <a:rPr lang="ru-RU" sz="2200" dirty="0" smtClean="0"/>
              <a:t> не используют те зарядные устройства, что применяются в других электрокарах производства </a:t>
            </a:r>
            <a:r>
              <a:rPr lang="ru-RU" sz="2200" dirty="0" err="1" smtClean="0"/>
              <a:t>Nissan</a:t>
            </a:r>
            <a:r>
              <a:rPr lang="ru-RU" sz="2200" dirty="0" smtClean="0"/>
              <a:t> или BMW.</a:t>
            </a:r>
          </a:p>
          <a:p>
            <a:endParaRPr lang="ru-RU" sz="2200" dirty="0" smtClean="0"/>
          </a:p>
          <a:p>
            <a:r>
              <a:rPr lang="ru-RU" sz="2200" dirty="0" err="1" smtClean="0"/>
              <a:t>Model</a:t>
            </a:r>
            <a:r>
              <a:rPr lang="ru-RU" sz="2200" dirty="0" smtClean="0"/>
              <a:t> S с мощными аккумуляторами заправляется электричеством в 16 раз быстрее, нежели большинство других электромобилей. Для зарядки батареи на 50% владельцу машины необходимо подождать всего 20 минут. В июне 2013 года компания продемонстрировала возможность перезарядки </a:t>
            </a:r>
            <a:r>
              <a:rPr lang="ru-RU" sz="2200" dirty="0" err="1" smtClean="0"/>
              <a:t>Model</a:t>
            </a:r>
            <a:r>
              <a:rPr lang="ru-RU" sz="2200" dirty="0" smtClean="0"/>
              <a:t> S путем </a:t>
            </a:r>
            <a:r>
              <a:rPr lang="ru-RU" sz="2200" dirty="0" err="1" smtClean="0"/>
              <a:t>автозамены</a:t>
            </a:r>
            <a:r>
              <a:rPr lang="ru-RU" sz="2200" dirty="0" smtClean="0"/>
              <a:t> батареи. Процедура замены занимает порядка 90 секунд, что в два раза больше, чем заправка полного бака аналогичного бензинового автомобиля. «Медленная» зарядка (20 минут для 50% заряда) батареи бесплатна, а быстрая замена обойдётся в $60-80.</a:t>
            </a:r>
            <a:endParaRPr lang="ru-RU" sz="2200" dirty="0"/>
          </a:p>
        </p:txBody>
      </p:sp>
      <p:pic>
        <p:nvPicPr>
          <p:cNvPr id="18434" name="Picture 2" descr="Автомобиль Тесла Модель S НовыйВе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4557" y="487900"/>
            <a:ext cx="3803374" cy="2348064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1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4705" y="990737"/>
            <a:ext cx="7351643" cy="4402897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Особый подход к производству</a:t>
            </a:r>
          </a:p>
          <a:p>
            <a:pPr>
              <a:buNone/>
            </a:pPr>
            <a:r>
              <a:rPr lang="ru-RU" sz="1800" dirty="0" smtClean="0"/>
              <a:t>В основе каждого электрокара находится стандартная платформа с установленной на нее батареей. К ней при помощи болтов и крепежных элементов «подключаются» остальные детали модели. </a:t>
            </a:r>
          </a:p>
          <a:p>
            <a:pPr>
              <a:buNone/>
            </a:pPr>
            <a:r>
              <a:rPr lang="ru-RU" sz="1800" dirty="0" smtClean="0"/>
              <a:t>Электродвигатель </a:t>
            </a:r>
            <a:r>
              <a:rPr lang="ru-RU" sz="1800" dirty="0" err="1" smtClean="0"/>
              <a:t>Tesla</a:t>
            </a:r>
            <a:r>
              <a:rPr lang="ru-RU" sz="1800" dirty="0" smtClean="0"/>
              <a:t> имеет в диаметре лишь несколько сантиметров, что позволяет довольно быстро его установить без лишних причин. 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Платформа от </a:t>
            </a:r>
            <a:r>
              <a:rPr lang="ru-RU" sz="1800" dirty="0" err="1" smtClean="0"/>
              <a:t>Model</a:t>
            </a:r>
            <a:r>
              <a:rPr lang="ru-RU" sz="1800" dirty="0" smtClean="0"/>
              <a:t> S может служить основой для большого количества автомобилей с разными типами кузова. </a:t>
            </a:r>
            <a:endParaRPr lang="en-US" sz="1800" dirty="0" smtClean="0"/>
          </a:p>
          <a:p>
            <a:r>
              <a:rPr lang="ru-RU" sz="1800" dirty="0" smtClean="0"/>
              <a:t>Быстро осуществляемый выпуск новых моделей электрокаров на базе одной платформы и дешевая постройка завода по сборке автомобилей сулит компании огромные перспективы.</a:t>
            </a:r>
            <a:endParaRPr lang="ru-RU" sz="1800" dirty="0"/>
          </a:p>
        </p:txBody>
      </p:sp>
      <p:pic>
        <p:nvPicPr>
          <p:cNvPr id="17414" name="Picture 6" descr="Будущее за электромобилями. - Форум Санкт-Петербурга, Питерский форум, СПб, Петербург, Питер, районы Петербур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6005" y="688387"/>
            <a:ext cx="3358185" cy="2518639"/>
          </a:xfrm>
          <a:prstGeom prst="rect">
            <a:avLst/>
          </a:prstGeom>
          <a:noFill/>
        </p:spPr>
      </p:pic>
      <p:pic>
        <p:nvPicPr>
          <p:cNvPr id="17416" name="Picture 8" descr="Tesla Motors Club - Клуб владельцев и почитателей электромобилей Tesla Motors - Записи в Май 3, 2013 - Дневники"/>
          <p:cNvPicPr>
            <a:picLocks noChangeAspect="1" noChangeArrowheads="1"/>
          </p:cNvPicPr>
          <p:nvPr/>
        </p:nvPicPr>
        <p:blipFill>
          <a:blip r:embed="rId3"/>
          <a:srcRect l="292" t="20181"/>
          <a:stretch>
            <a:fillRect/>
          </a:stretch>
        </p:blipFill>
        <p:spPr bwMode="auto">
          <a:xfrm>
            <a:off x="8150225" y="3542297"/>
            <a:ext cx="3869497" cy="2503939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Факторы успеха </a:t>
            </a:r>
            <a:r>
              <a:rPr lang="ru-RU" sz="4000" dirty="0" err="1" smtClean="0"/>
              <a:t>TeslaMotors</a:t>
            </a:r>
            <a:r>
              <a:rPr lang="ru-RU" sz="4000" dirty="0" smtClean="0"/>
              <a:t> 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600" dirty="0" smtClean="0">
                <a:solidFill>
                  <a:srgbClr val="C00000"/>
                </a:solidFill>
              </a:rPr>
              <a:t>Инвестиции</a:t>
            </a:r>
          </a:p>
          <a:p>
            <a:r>
              <a:rPr lang="ru-RU" sz="2200" dirty="0" err="1" smtClean="0"/>
              <a:t>Tesla</a:t>
            </a:r>
            <a:r>
              <a:rPr lang="ru-RU" sz="2200" dirty="0" smtClean="0"/>
              <a:t> — производитель инновационных автомобилей, которым под силу изменить облик отрасли. Инвесторы по собственному желанию переплачивают за ее акции с расчетом на быстрое обогащение. За счет этого капитализация компании уже превысила отметку в $20 млрд. </a:t>
            </a:r>
          </a:p>
          <a:p>
            <a:r>
              <a:rPr lang="ru-RU" sz="2200" dirty="0" smtClean="0"/>
              <a:t>Для производителя дорогих штучных товаров это довольно высокий показатель. Компания также призналась, что от инвесторов было получено даже больше денег, чем нужно на текущем этапе развития. Имея такую силу капитализации, </a:t>
            </a:r>
            <a:r>
              <a:rPr lang="ru-RU" sz="2200" dirty="0" err="1" smtClean="0"/>
              <a:t>ЭлонМаск</a:t>
            </a:r>
            <a:r>
              <a:rPr lang="ru-RU" sz="2200" dirty="0" smtClean="0"/>
              <a:t> способен вкладывать в исследования и разработки необходимое количество денежных средств, не дожидаясь реинвестиций тех сумм, которые были получены из прибыли. Это делает развитие компании быстрым.</a:t>
            </a:r>
            <a:br>
              <a:rPr lang="ru-RU" sz="2200" dirty="0" smtClean="0"/>
            </a:br>
            <a:endParaRPr lang="ru-RU" sz="2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3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Факторы успеха </a:t>
            </a:r>
            <a:r>
              <a:rPr lang="ru-RU" dirty="0" err="1" smtClean="0"/>
              <a:t>TeslaMotors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5678" y="1759364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400" dirty="0" smtClean="0">
                <a:solidFill>
                  <a:srgbClr val="C00000"/>
                </a:solidFill>
              </a:rPr>
              <a:t>Недооценка компании конкурентами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Автолюбители требуют от своих автомобилей как мощности и надежности, так и комфорта и экономичности. </a:t>
            </a:r>
          </a:p>
          <a:p>
            <a:pPr>
              <a:buNone/>
            </a:pPr>
            <a:r>
              <a:rPr lang="ru-RU" dirty="0" smtClean="0"/>
              <a:t>Так, большинство </a:t>
            </a:r>
            <a:r>
              <a:rPr lang="ru-RU" dirty="0" err="1" smtClean="0"/>
              <a:t>автопроизводителей</a:t>
            </a:r>
            <a:r>
              <a:rPr lang="ru-RU" dirty="0" smtClean="0"/>
              <a:t> обычно занижают показатели расхода топлива своих автомобилей в маркетинговых буклетах. В результате автомобилист может добиться заявленного уровня расхода топлива лишь тогда, когда он все время едет по трассе со скоростью 70–80 км/час на максимально высокой ступени трансмиссии. </a:t>
            </a:r>
            <a:r>
              <a:rPr lang="ru-RU" dirty="0" err="1" smtClean="0"/>
              <a:t>Tesla</a:t>
            </a:r>
            <a:r>
              <a:rPr lang="ru-RU" dirty="0" smtClean="0"/>
              <a:t> заявила, что ее батареи достаточно на 410 км пути, однако на практике оказалось, что водители могут добиться лучшего результата. Такая честность играет компании только на руку.</a:t>
            </a:r>
          </a:p>
          <a:p>
            <a:pPr>
              <a:buNone/>
            </a:pPr>
            <a:r>
              <a:rPr lang="ru-RU" dirty="0" smtClean="0"/>
              <a:t> Потенциальных покупателей подкупает данный фактор и они сами рекламируют друзьям машины, рассказывая о том, что они превзошли заявленные характеристики.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Факторы успеха </a:t>
            </a:r>
            <a:r>
              <a:rPr lang="ru-RU" dirty="0" err="1" smtClean="0"/>
              <a:t>TeslaMotors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700" dirty="0" smtClean="0">
                <a:solidFill>
                  <a:srgbClr val="C00000"/>
                </a:solidFill>
              </a:rPr>
              <a:t>Уникальные методы продвижения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Компания </a:t>
            </a:r>
            <a:r>
              <a:rPr lang="ru-RU" dirty="0" err="1" smtClean="0"/>
              <a:t>Tesla</a:t>
            </a:r>
            <a:r>
              <a:rPr lang="ru-RU" dirty="0" smtClean="0"/>
              <a:t> не тратит деньги на ретрансляцию телевизионных роликов и на создание собственной дилерской сети для сбыта. </a:t>
            </a:r>
          </a:p>
          <a:p>
            <a:endParaRPr lang="ru-RU" dirty="0" smtClean="0"/>
          </a:p>
          <a:p>
            <a:r>
              <a:rPr lang="ru-RU" dirty="0" smtClean="0"/>
              <a:t>Ей по душе строить на трассах уникальные </a:t>
            </a:r>
            <a:r>
              <a:rPr lang="ru-RU" dirty="0" err="1" smtClean="0"/>
              <a:t>шоурумы</a:t>
            </a:r>
            <a:r>
              <a:rPr lang="ru-RU" dirty="0" smtClean="0"/>
              <a:t>, где любой человек может зайти и сфотографироваться с машиной. При этом заказать нужный автомобиль можно в нужной комплектации прямо на сайте компании.</a:t>
            </a:r>
          </a:p>
          <a:p>
            <a:endParaRPr lang="ru-RU" dirty="0" smtClean="0"/>
          </a:p>
          <a:p>
            <a:r>
              <a:rPr lang="ru-RU" dirty="0" smtClean="0"/>
              <a:t>Продвижением автомобилей своей марки занимается собственноручно основатель компании </a:t>
            </a:r>
            <a:r>
              <a:rPr lang="ru-RU" dirty="0" err="1" smtClean="0"/>
              <a:t>ЭлонМаск</a:t>
            </a:r>
            <a:r>
              <a:rPr lang="ru-RU" dirty="0" smtClean="0"/>
              <a:t>. Он очень любит спорить с журналистами и все эти скандалы только добавляют бренду популярности. </a:t>
            </a:r>
          </a:p>
          <a:p>
            <a:r>
              <a:rPr lang="ru-RU" dirty="0" err="1" smtClean="0"/>
              <a:t>Tesla</a:t>
            </a:r>
            <a:r>
              <a:rPr lang="ru-RU" dirty="0" smtClean="0"/>
              <a:t> также делает акцент на послепродажное обслуживание. Специалисты регулярно обзванивают потребителей и спрашивают, довольны ли они покупкой. Если у </a:t>
            </a:r>
            <a:r>
              <a:rPr lang="ru-RU" dirty="0" err="1" smtClean="0"/>
              <a:t>автовладельца</a:t>
            </a:r>
            <a:r>
              <a:rPr lang="ru-RU" dirty="0" smtClean="0"/>
              <a:t> появились проблемы, менеджер посоветует, как разрешить проблему.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9673" t="8528" r="9534" b="10990"/>
          <a:stretch>
            <a:fillRect/>
          </a:stretch>
        </p:blipFill>
        <p:spPr>
          <a:xfrm>
            <a:off x="1524001" y="728870"/>
            <a:ext cx="8612914" cy="482379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Использование </a:t>
            </a:r>
            <a:r>
              <a:rPr lang="en-US" sz="3600" dirty="0" smtClean="0"/>
              <a:t>event</a:t>
            </a:r>
            <a:r>
              <a:rPr lang="ru-RU" sz="3600" dirty="0" smtClean="0"/>
              <a:t> –</a:t>
            </a:r>
            <a:r>
              <a:rPr lang="en-US" sz="3600" dirty="0" smtClean="0"/>
              <a:t> </a:t>
            </a:r>
            <a:r>
              <a:rPr lang="ru-RU" sz="3600" dirty="0" smtClean="0"/>
              <a:t>маркетинга (событийного)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17425" t="7836" r="21983" b="9905"/>
          <a:stretch>
            <a:fillRect/>
          </a:stretch>
        </p:blipFill>
        <p:spPr>
          <a:xfrm>
            <a:off x="1104900" y="2278723"/>
            <a:ext cx="5342281" cy="40776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4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96" t="27808" r="34952" b="13853"/>
          <a:stretch/>
        </p:blipFill>
        <p:spPr>
          <a:xfrm>
            <a:off x="6223398" y="3348950"/>
            <a:ext cx="4353636" cy="253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694" t="7210" r="20351" b="14208"/>
          <a:stretch/>
        </p:blipFill>
        <p:spPr>
          <a:xfrm>
            <a:off x="689103" y="797169"/>
            <a:ext cx="5534295" cy="338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8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2144" y="1546876"/>
            <a:ext cx="5666511" cy="47824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Для систематизации сведений о зарегистрированных интеллектуальных правах, на международном уровне действует патентная классификация. В зависимости от вида объекта, применяются более узкие классификаторы. Например, международная классификация изобретений (МКИ) применяется с 1968 года наряду с аналогичными национальными реестрами.</a:t>
            </a:r>
          </a:p>
          <a:p>
            <a:pPr marL="0" indent="0">
              <a:buNone/>
            </a:pPr>
            <a:r>
              <a:rPr lang="ru-RU" dirty="0"/>
              <a:t>Необходимость ведения классификаторов связана с упрощением процедуры информационного поиска при рассмотрении заявок от соискателей, своевременного обновления данных о правообладателях и описании технических решений. На территории СССР классификатор МКИ используется с 1970 года, а Россия в полном объеме применяет эти сведения для регистрации прав.</a:t>
            </a:r>
          </a:p>
          <a:p>
            <a:pPr marL="0" indent="0">
              <a:buNone/>
            </a:pPr>
            <a:r>
              <a:rPr lang="ru-RU" dirty="0"/>
              <a:t>При регистрации национальных или международных патентов, номер изобретения будет содержать ссылку на индекс МКИ.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054"/>
            <a:ext cx="5736068" cy="3477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9855" y="900545"/>
            <a:ext cx="483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Международная классификация изобретений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1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Ценовая политика согласно официального </a:t>
            </a:r>
            <a:br>
              <a:rPr lang="ru-RU" sz="3200" dirty="0" smtClean="0"/>
            </a:br>
            <a:r>
              <a:rPr lang="ru-RU" sz="3200" dirty="0" smtClean="0"/>
              <a:t>корпоративного сайта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00" t="21715" r="21903" b="33121"/>
          <a:stretch/>
        </p:blipFill>
        <p:spPr>
          <a:xfrm>
            <a:off x="6775658" y="1965135"/>
            <a:ext cx="4558352" cy="19652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24" t="9083" r="24057" b="10750"/>
          <a:stretch/>
        </p:blipFill>
        <p:spPr>
          <a:xfrm>
            <a:off x="974360" y="1777395"/>
            <a:ext cx="5487966" cy="4578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9790" t="23648" r="21329" b="39039"/>
          <a:stretch/>
        </p:blipFill>
        <p:spPr>
          <a:xfrm>
            <a:off x="9054834" y="4295538"/>
            <a:ext cx="1854731" cy="2060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9559" t="23642" r="21494" b="36149"/>
          <a:stretch/>
        </p:blipFill>
        <p:spPr>
          <a:xfrm>
            <a:off x="6956555" y="4066872"/>
            <a:ext cx="1972783" cy="235426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Ценовая политика в Москве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454" t="19718" r="21645" b="13678"/>
          <a:stretch/>
        </p:blipFill>
        <p:spPr>
          <a:xfrm>
            <a:off x="2448634" y="1394405"/>
            <a:ext cx="7533566" cy="487225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8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Смена стратегии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Раньше компания </a:t>
            </a:r>
            <a:r>
              <a:rPr lang="ru-RU" dirty="0" err="1" smtClean="0"/>
              <a:t>TeslaMotors</a:t>
            </a:r>
            <a:r>
              <a:rPr lang="ru-RU" dirty="0" smtClean="0"/>
              <a:t>  стремилась патентовать уникальные технологии, чтобы защититься от конкуренции со стороны крупных </a:t>
            </a:r>
            <a:r>
              <a:rPr lang="ru-RU" dirty="0" err="1" smtClean="0"/>
              <a:t>автоконцернов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Предполагалось, что они тоже начнут массово производить электромобили. </a:t>
            </a:r>
          </a:p>
          <a:p>
            <a:r>
              <a:rPr lang="ru-RU" dirty="0" smtClean="0"/>
              <a:t>Как показала реальность, концерны вообще не слишком заинтересованы в продвижении этой технологии. До сих пор машины на углеводородном топливе составляют 99% или больше продаж любого крупного концерна.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Другими словами, большие компании плохо восприимчивы к настоящим, революционным инновациям. Они слишком сконцентрированы на привычном бизнесе. </a:t>
            </a:r>
          </a:p>
          <a:p>
            <a:endParaRPr lang="ru-RU" dirty="0" smtClean="0"/>
          </a:p>
          <a:p>
            <a:r>
              <a:rPr lang="ru-RU" dirty="0" err="1" smtClean="0"/>
              <a:t>Илон</a:t>
            </a:r>
            <a:r>
              <a:rPr lang="ru-RU" dirty="0" smtClean="0"/>
              <a:t> </a:t>
            </a:r>
            <a:r>
              <a:rPr lang="ru-RU" dirty="0" err="1" smtClean="0"/>
              <a:t>Маск</a:t>
            </a:r>
            <a:r>
              <a:rPr lang="ru-RU" dirty="0" smtClean="0"/>
              <a:t> понял, что бизнесу </a:t>
            </a:r>
            <a:r>
              <a:rPr lang="ru-RU" dirty="0" err="1" smtClean="0"/>
              <a:t>TeslaMotors</a:t>
            </a:r>
            <a:r>
              <a:rPr lang="ru-RU" dirty="0" smtClean="0"/>
              <a:t> угрожает не столько конкуренция со стороны других электромобилей, сколько отсутствие этой конкуренции, то есть слишком большое количество бензиновых автомобилей, сходящих с конвейеров.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1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Opensource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6280" y="124650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Несколько дней назад </a:t>
            </a:r>
            <a:r>
              <a:rPr lang="ru-RU" sz="1600" dirty="0" err="1" smtClean="0"/>
              <a:t>Илон</a:t>
            </a:r>
            <a:r>
              <a:rPr lang="ru-RU" sz="1600" dirty="0" smtClean="0"/>
              <a:t> </a:t>
            </a:r>
            <a:r>
              <a:rPr lang="ru-RU" sz="1600" dirty="0" err="1" smtClean="0"/>
              <a:t>Маск</a:t>
            </a:r>
            <a:r>
              <a:rPr lang="ru-RU" sz="1600" dirty="0" smtClean="0"/>
              <a:t> на собрании акционеров объявил о передаче корпоративных патентов в общественное пользование. Тогда казалось, что речь идет о патентах, которые затрагивают лишь незначительные части электромобиля. Однако в своем </a:t>
            </a:r>
            <a:r>
              <a:rPr lang="ru-RU" sz="1600" dirty="0" err="1" smtClean="0"/>
              <a:t>блоге</a:t>
            </a:r>
            <a:r>
              <a:rPr lang="ru-RU" sz="1600" dirty="0" smtClean="0"/>
              <a:t> основатель </a:t>
            </a:r>
            <a:r>
              <a:rPr lang="ru-RU" sz="1600" dirty="0" err="1" smtClean="0"/>
              <a:t>TeslaMotors</a:t>
            </a:r>
            <a:r>
              <a:rPr lang="ru-RU" sz="1600" dirty="0" smtClean="0"/>
              <a:t> дал понять, что компания намерена снять ограничения на все патенты!</a:t>
            </a:r>
          </a:p>
          <a:p>
            <a:r>
              <a:rPr lang="ru-RU" sz="1600" dirty="0" smtClean="0"/>
              <a:t> «Еще вчера в фойе штаб-квартиры в Пало-Альто стену занимали патенты </a:t>
            </a:r>
            <a:r>
              <a:rPr lang="ru-RU" sz="1600" dirty="0" err="1" smtClean="0"/>
              <a:t>Tesla</a:t>
            </a:r>
            <a:r>
              <a:rPr lang="ru-RU" sz="1600" dirty="0" smtClean="0"/>
              <a:t>. Их сняли, в духе движения «</a:t>
            </a:r>
            <a:r>
              <a:rPr lang="ru-RU" sz="1600" dirty="0" err="1" smtClean="0"/>
              <a:t>opensource</a:t>
            </a:r>
            <a:r>
              <a:rPr lang="ru-RU" sz="1600" dirty="0" smtClean="0"/>
              <a:t>», для продвижения технологий электрических автомобилей.</a:t>
            </a:r>
          </a:p>
          <a:p>
            <a:r>
              <a:rPr lang="ru-RU" sz="1600" dirty="0" smtClean="0"/>
              <a:t> </a:t>
            </a:r>
            <a:r>
              <a:rPr lang="ru-RU" sz="1600" dirty="0" err="1" smtClean="0"/>
              <a:t>TeslaMotors</a:t>
            </a:r>
            <a:r>
              <a:rPr lang="ru-RU" sz="1600" dirty="0" smtClean="0"/>
              <a:t> не будет инициировать патентные судебные иски против тех, кто будет добросовестно использовать нашу технологию», – заявил </a:t>
            </a:r>
            <a:r>
              <a:rPr lang="ru-RU" sz="1600" dirty="0" err="1" smtClean="0"/>
              <a:t>Маск</a:t>
            </a:r>
            <a:r>
              <a:rPr lang="ru-RU" sz="1600" dirty="0" smtClean="0"/>
              <a:t>.</a:t>
            </a:r>
          </a:p>
          <a:p>
            <a:pPr>
              <a:buNone/>
            </a:pPr>
            <a:endParaRPr lang="ru-RU" sz="1600" dirty="0" smtClean="0"/>
          </a:p>
          <a:p>
            <a:r>
              <a:rPr lang="ru-RU" sz="1600" dirty="0" smtClean="0"/>
              <a:t>Патенты  - это способ защиты от конкурентов, однако  </a:t>
            </a:r>
          </a:p>
          <a:p>
            <a:pPr>
              <a:buNone/>
            </a:pPr>
            <a:r>
              <a:rPr lang="ru-RU" sz="1600" dirty="0" err="1" smtClean="0"/>
              <a:t>Маск</a:t>
            </a:r>
            <a:r>
              <a:rPr lang="ru-RU" sz="1600" dirty="0" smtClean="0"/>
              <a:t> не опасается за свой бизнес, открывая разработки общественности. По его мнению, технологическое лидерство определяется не патентами, а способностью привлекать на работу лучших в своем деле специалистов. Кроме того, такой шаг выгоден и самой </a:t>
            </a:r>
            <a:r>
              <a:rPr lang="ru-RU" sz="1600" dirty="0" err="1" smtClean="0"/>
              <a:t>TeslaMotors</a:t>
            </a:r>
            <a:r>
              <a:rPr lang="ru-RU" sz="1600" dirty="0" smtClean="0"/>
              <a:t>. Без конкурентоспособного рынка не будет ни инфраструктуры, ни соответствующего законодательства для продвижения электрического транспорта.</a:t>
            </a:r>
          </a:p>
          <a:p>
            <a:r>
              <a:rPr lang="ru-RU" sz="1600" dirty="0" smtClean="0"/>
              <a:t>Успех компании на рынке – это не только патенты, но «огромный опыт, высокотехнологичные предприятия и ведущие инженеры, продолжающие разработки и исследования в области </a:t>
            </a:r>
            <a:r>
              <a:rPr lang="ru-RU" sz="1600" dirty="0" err="1" smtClean="0"/>
              <a:t>электромобилестроения</a:t>
            </a:r>
            <a:r>
              <a:rPr lang="ru-RU" sz="1600" dirty="0" smtClean="0"/>
              <a:t>».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91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Продвижение. Китай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err="1" smtClean="0"/>
              <a:t>TeslaMotors</a:t>
            </a:r>
            <a:r>
              <a:rPr lang="ru-RU" dirty="0" smtClean="0"/>
              <a:t> заключила соглашения с рядом китайских продавцов автомобилей, которые теперь будут предлагать своим клиентам обменять машины по системе </a:t>
            </a:r>
            <a:r>
              <a:rPr lang="ru-RU" dirty="0" err="1" smtClean="0"/>
              <a:t>Trade-In</a:t>
            </a:r>
            <a:r>
              <a:rPr lang="ru-RU" dirty="0" smtClean="0"/>
              <a:t>. </a:t>
            </a:r>
          </a:p>
          <a:p>
            <a:r>
              <a:rPr lang="ru-RU" dirty="0" smtClean="0"/>
              <a:t>Покупатели смогут сдать свои старые автомобили в Пекине, Шанхае и Ханчжоу и получить скидку в размере стоимости отдаваемого транспортного средства на покупку электромобиля </a:t>
            </a:r>
            <a:r>
              <a:rPr lang="ru-RU" dirty="0" err="1" smtClean="0"/>
              <a:t>Tesla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Китае можно приобрести версию </a:t>
            </a:r>
            <a:r>
              <a:rPr lang="ru-RU" dirty="0" err="1" smtClean="0"/>
              <a:t>TeslaModel</a:t>
            </a:r>
            <a:r>
              <a:rPr lang="ru-RU" dirty="0" smtClean="0"/>
              <a:t> S как с одним, так и двумя электродвигателями. При этом мощность силового агрегата может варьироваться от 362 до 700 л.с. Запас хода автомобиля при условии полного заряда аккумуляторных батарей составляет до 475 километров.</a:t>
            </a:r>
          </a:p>
          <a:p>
            <a:r>
              <a:rPr lang="ru-RU" dirty="0" smtClean="0"/>
              <a:t>Эксперты прогнозируют большое будущее электрокарам в Китае. Уже сейчас в Поднебесной существует довольно развитая сеть электрических заправок. Стоит отметить, что за 2013 год в Китае приобрели 18 млн. автомобилей, из которых 38 тыс. были электрическими.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1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Рынок электромобилей. Норвегия.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8656320" cy="4351338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 smtClean="0"/>
              <a:t>Норвегия поистине считается раем для электромобилей, несмотря на суровый климат. И причиной тому правительственные субсидии, которые выдаются покупателям электромобилей</a:t>
            </a:r>
          </a:p>
          <a:p>
            <a:endParaRPr lang="ru-RU" sz="1800" dirty="0" smtClean="0"/>
          </a:p>
          <a:p>
            <a:r>
              <a:rPr lang="ru-RU" sz="1800" dirty="0" smtClean="0"/>
              <a:t>Американский производитель </a:t>
            </a:r>
            <a:r>
              <a:rPr lang="ru-RU" sz="1800" dirty="0" err="1" smtClean="0"/>
              <a:t>TeslaMotorsInc</a:t>
            </a:r>
            <a:r>
              <a:rPr lang="ru-RU" sz="1800" dirty="0" smtClean="0"/>
              <a:t>. начал европейские продажи </a:t>
            </a:r>
            <a:r>
              <a:rPr lang="ru-RU" sz="1800" dirty="0" err="1" smtClean="0"/>
              <a:t>электро-седана</a:t>
            </a:r>
            <a:r>
              <a:rPr lang="ru-RU" sz="1800" dirty="0" smtClean="0"/>
              <a:t> </a:t>
            </a:r>
            <a:r>
              <a:rPr lang="ru-RU" sz="1800" dirty="0" err="1" smtClean="0"/>
              <a:t>Model</a:t>
            </a:r>
            <a:r>
              <a:rPr lang="ru-RU" sz="1800" dirty="0" smtClean="0"/>
              <a:t> S именно с Норвегии. </a:t>
            </a:r>
          </a:p>
          <a:p>
            <a:r>
              <a:rPr lang="ru-RU" sz="1800" dirty="0" smtClean="0"/>
              <a:t>Люксовый автомобиль, эксплуатация которого сложнее, чем обычной бензиновой машины, и стоимость которого можно сравнить с ценой новенького </a:t>
            </a:r>
            <a:r>
              <a:rPr lang="ru-RU" sz="1800" dirty="0" err="1" smtClean="0"/>
              <a:t>Porsche</a:t>
            </a:r>
            <a:r>
              <a:rPr lang="ru-RU" sz="1800" dirty="0" smtClean="0"/>
              <a:t> – на самый простой для продвижения продукт. Но в Норвегии эту задачу облегчает местное правительство.</a:t>
            </a:r>
          </a:p>
          <a:p>
            <a:r>
              <a:rPr lang="ru-RU" sz="1800" dirty="0" smtClean="0"/>
              <a:t>Как сообщает </a:t>
            </a:r>
            <a:r>
              <a:rPr lang="ru-RU" sz="1800" dirty="0" err="1" smtClean="0"/>
              <a:t>InternationalBusinessTimes</a:t>
            </a:r>
            <a:r>
              <a:rPr lang="ru-RU" sz="1800" dirty="0" smtClean="0"/>
              <a:t>, налоговые послабления, предоставляемые при покупке электромобиля, превысили стоимость самого электромобиля. </a:t>
            </a:r>
          </a:p>
          <a:p>
            <a:r>
              <a:rPr lang="ru-RU" sz="1800" dirty="0" smtClean="0"/>
              <a:t>В частности скидка на сборы, которыми правительство облагает приобретение автомобиля в рассрочку, в размере 135 тысяч долларов, превышает стоимость </a:t>
            </a:r>
            <a:r>
              <a:rPr lang="ru-RU" sz="1800" dirty="0" err="1" smtClean="0"/>
              <a:t>TeslaModel</a:t>
            </a:r>
            <a:r>
              <a:rPr lang="ru-RU" sz="1800" dirty="0" smtClean="0"/>
              <a:t> S в размере 112 тысяч долларов. </a:t>
            </a:r>
          </a:p>
          <a:p>
            <a:r>
              <a:rPr lang="ru-RU" sz="1800" dirty="0" smtClean="0"/>
              <a:t>Другими словами, если бы </a:t>
            </a:r>
            <a:r>
              <a:rPr lang="ru-RU" sz="1800" dirty="0" err="1" smtClean="0"/>
              <a:t>Model</a:t>
            </a:r>
            <a:r>
              <a:rPr lang="ru-RU" sz="1800" dirty="0" smtClean="0"/>
              <a:t> S оснащался обычным бензиновым мотором, как сравнимые по классу и оснащенности люксовые машины, то в Норвегии его можно было бы купить не дешевле 250 тысяч.</a:t>
            </a:r>
          </a:p>
          <a:p>
            <a:r>
              <a:rPr lang="ru-RU" sz="1800" dirty="0" smtClean="0"/>
              <a:t>К примеру, </a:t>
            </a:r>
            <a:r>
              <a:rPr lang="ru-RU" sz="1800" dirty="0" err="1" smtClean="0"/>
              <a:t>PorschePanamera</a:t>
            </a:r>
            <a:r>
              <a:rPr lang="ru-RU" sz="1800" dirty="0" smtClean="0"/>
              <a:t> S стоит в Норвегии 290 тысяч долларов, а </a:t>
            </a:r>
            <a:r>
              <a:rPr lang="ru-RU" sz="1800" dirty="0" err="1" smtClean="0"/>
              <a:t>Audi</a:t>
            </a:r>
            <a:r>
              <a:rPr lang="ru-RU" sz="1800" dirty="0" smtClean="0"/>
              <a:t> S6 – 240 тысяч долларов.</a:t>
            </a:r>
            <a:endParaRPr lang="ru-RU" sz="1800" dirty="0"/>
          </a:p>
        </p:txBody>
      </p:sp>
      <p:pic>
        <p:nvPicPr>
          <p:cNvPr id="4" name="Рисунок 3" descr="http://auto.vesti.ru/p/m_455665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2461260"/>
            <a:ext cx="21336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149840" y="4373880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Норвегии</a:t>
            </a:r>
          </a:p>
          <a:p>
            <a:r>
              <a:rPr lang="ru-RU" dirty="0" smtClean="0"/>
              <a:t> дорогой бензин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Владельцы электрокаров не только получают значительные льготы от правительства, но также легально пользуются выделенными полосами для общественного транспорта, бесплатной транспортировкой на паромах и скидками на ежегодный транспортный налог. Все эти преимущества закончатся в 2017 году. К этому сроку правительство должно решить продлевать их или нет. 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Исследователь из норвежского Института транспортной экономики Центра транспортных исследований Эрик </a:t>
            </a:r>
            <a:r>
              <a:rPr lang="ru-RU" sz="1800" dirty="0" err="1" smtClean="0"/>
              <a:t>Фигенбаум</a:t>
            </a:r>
            <a:r>
              <a:rPr lang="ru-RU" sz="1800" dirty="0" smtClean="0"/>
              <a:t> задается вопросом, были бы все эти льготы такими высокими, если бы в стране не продавались люксовые электрокары. «В то время, когда эти инициативы были представлены (в 2001 году), речь шли о более простых электромобилях», - отметил </a:t>
            </a:r>
            <a:r>
              <a:rPr lang="ru-RU" sz="1800" dirty="0" err="1" smtClean="0"/>
              <a:t>Фигенбаум</a:t>
            </a:r>
            <a:r>
              <a:rPr lang="ru-RU" sz="1800" dirty="0" smtClean="0"/>
              <a:t>. </a:t>
            </a:r>
          </a:p>
          <a:p>
            <a:pPr>
              <a:buNone/>
            </a:pPr>
            <a:r>
              <a:rPr lang="ru-RU" sz="1800" dirty="0" smtClean="0"/>
              <a:t>В то время в Норвегии продавались только </a:t>
            </a:r>
            <a:r>
              <a:rPr lang="ru-RU" sz="1800" dirty="0" err="1" smtClean="0"/>
              <a:t>NissanLeaf</a:t>
            </a:r>
            <a:r>
              <a:rPr lang="ru-RU" sz="1800" dirty="0" smtClean="0"/>
              <a:t>, </a:t>
            </a:r>
            <a:r>
              <a:rPr lang="ru-RU" sz="1800" dirty="0" err="1" smtClean="0"/>
              <a:t>Mitsubishi</a:t>
            </a:r>
            <a:r>
              <a:rPr lang="ru-RU" sz="1800" dirty="0" smtClean="0"/>
              <a:t> </a:t>
            </a:r>
            <a:r>
              <a:rPr lang="ru-RU" sz="1800" dirty="0" err="1" smtClean="0"/>
              <a:t>i-MiEV</a:t>
            </a:r>
            <a:r>
              <a:rPr lang="ru-RU" sz="1800" dirty="0" smtClean="0"/>
              <a:t> и компактные автомобили собственного производства </a:t>
            </a:r>
            <a:r>
              <a:rPr lang="ru-RU" sz="1800" dirty="0" err="1" smtClean="0"/>
              <a:t>Think</a:t>
            </a:r>
            <a:r>
              <a:rPr lang="ru-RU" sz="1800" dirty="0" smtClean="0"/>
              <a:t> и </a:t>
            </a:r>
            <a:r>
              <a:rPr lang="ru-RU" sz="1800" dirty="0" err="1" smtClean="0"/>
              <a:t>Buddy</a:t>
            </a:r>
            <a:r>
              <a:rPr lang="ru-RU" sz="1800" dirty="0" smtClean="0"/>
              <a:t>. </a:t>
            </a:r>
            <a:r>
              <a:rPr lang="ru-RU" sz="1800" dirty="0" err="1" smtClean="0"/>
              <a:t>Tesla</a:t>
            </a:r>
            <a:r>
              <a:rPr lang="ru-RU" sz="1800" dirty="0" smtClean="0"/>
              <a:t> вывел свой седан на рынок страны только в августе 2013.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Рынок электромобилей. Норвегия. </a:t>
            </a:r>
            <a:endParaRPr lang="ru-RU" sz="4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100" dirty="0" smtClean="0"/>
              <a:t>В Санкт-Петербурге установлены две первые зарядные станции для электромобилей, а к концу 2015 года их число планируется довести до 18. </a:t>
            </a:r>
          </a:p>
          <a:p>
            <a:r>
              <a:rPr lang="ru-RU" sz="2100" dirty="0" smtClean="0"/>
              <a:t>В настоящее время разрабатывается необходимая документация для создания сети зарядных станций в Краснодарском крае.</a:t>
            </a:r>
          </a:p>
          <a:p>
            <a:r>
              <a:rPr lang="ru-RU" sz="2100" dirty="0" smtClean="0"/>
              <a:t>В 2015 году в столице появится порядка 250 станций под единым брендом Правительства Москвы – «Московский транспорт», 100 из которых установят «</a:t>
            </a:r>
            <a:r>
              <a:rPr lang="ru-RU" sz="2100" dirty="0" err="1" smtClean="0"/>
              <a:t>Россети</a:t>
            </a:r>
            <a:r>
              <a:rPr lang="ru-RU" sz="2100" dirty="0" smtClean="0"/>
              <a:t>». Планируется, что число зарядных станций в Москве к концу года достигнет 250-280 штук.</a:t>
            </a:r>
          </a:p>
          <a:p>
            <a:r>
              <a:rPr lang="ru-RU" sz="2100" dirty="0" smtClean="0"/>
              <a:t>Среди других мер по созданию условий для развития электротранспорта в Москве прорабатывается вопрос обозначения специальными знаками мест расположения зарядных станций и парковок для экологически чистого транспорта, а также вопрос возможного введения штрафов за парковку автомобилей с двигателем внутреннего сгорания в местах, предназначенных для электромобилей.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Рынок электромобилей. Россия. </a:t>
            </a:r>
            <a:endParaRPr lang="ru-RU" sz="4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1667" r="34844" b="9583"/>
          <a:stretch>
            <a:fillRect/>
          </a:stretch>
        </p:blipFill>
        <p:spPr bwMode="auto">
          <a:xfrm>
            <a:off x="548640" y="487240"/>
            <a:ext cx="3398520" cy="3080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358640" y="533400"/>
            <a:ext cx="7790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Покупка и доставка</a:t>
            </a:r>
          </a:p>
          <a:p>
            <a:pPr marL="342900" indent="-342900"/>
            <a:r>
              <a:rPr lang="ru-RU" sz="1600" dirty="0" smtClean="0"/>
              <a:t>Дмитрий Гришин купил автомобиль </a:t>
            </a:r>
            <a:r>
              <a:rPr lang="ru-RU" sz="1600" dirty="0" err="1" smtClean="0"/>
              <a:t>Tesla</a:t>
            </a:r>
            <a:r>
              <a:rPr lang="ru-RU" sz="1600" dirty="0" smtClean="0"/>
              <a:t> </a:t>
            </a:r>
            <a:r>
              <a:rPr lang="ru-RU" sz="1600" dirty="0" err="1" smtClean="0"/>
              <a:t>Model</a:t>
            </a:r>
            <a:r>
              <a:rPr lang="ru-RU" sz="1600" dirty="0" smtClean="0"/>
              <a:t> S в Амстердаме в «полной»</a:t>
            </a:r>
          </a:p>
          <a:p>
            <a:pPr marL="342900" indent="-342900"/>
            <a:r>
              <a:rPr lang="ru-RU" sz="1600" dirty="0" smtClean="0"/>
              <a:t> комплектации за 6,5 </a:t>
            </a:r>
            <a:r>
              <a:rPr lang="ru-RU" sz="1600" dirty="0" err="1" smtClean="0"/>
              <a:t>млн</a:t>
            </a:r>
            <a:r>
              <a:rPr lang="ru-RU" sz="1600" dirty="0" smtClean="0"/>
              <a:t> рублей, ему потребовалось около трех недель на то,</a:t>
            </a:r>
          </a:p>
          <a:p>
            <a:pPr marL="342900" indent="-342900"/>
            <a:r>
              <a:rPr lang="ru-RU" sz="1600" dirty="0" smtClean="0"/>
              <a:t> чтобы доставить электрокар из Голландии в Германию, и оттуда на границу с Россией. </a:t>
            </a:r>
          </a:p>
          <a:p>
            <a:pPr marL="342900" indent="-342900"/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389120" y="1844040"/>
            <a:ext cx="72437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«Было очень забавно, потому что у пограничников не было этой </a:t>
            </a:r>
          </a:p>
          <a:p>
            <a:r>
              <a:rPr lang="ru-RU" i="1" dirty="0" smtClean="0"/>
              <a:t>машины в базе данных. Для них это было очень веселым занятием —</a:t>
            </a:r>
          </a:p>
          <a:p>
            <a:r>
              <a:rPr lang="ru-RU" i="1" dirty="0" smtClean="0"/>
              <a:t> увидеть как автомобиль работает: </a:t>
            </a:r>
          </a:p>
          <a:p>
            <a:r>
              <a:rPr lang="ru-RU" i="1" dirty="0" smtClean="0"/>
              <a:t>«Это правда? Она едет без бензина?».</a:t>
            </a:r>
            <a:endParaRPr lang="ru-RU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401598" y="3352800"/>
            <a:ext cx="745492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ru-RU" sz="1600" dirty="0" smtClean="0"/>
              <a:t>2. Страховка и ремонт</a:t>
            </a:r>
          </a:p>
          <a:p>
            <a:pPr marL="342900" indent="-342900"/>
            <a:r>
              <a:rPr lang="ru-RU" sz="1600" dirty="0" smtClean="0"/>
              <a:t>Гришин не смог найти компанию, которая застрахует автомобиль от повреждений,</a:t>
            </a:r>
          </a:p>
          <a:p>
            <a:pPr marL="342900" indent="-342900"/>
            <a:r>
              <a:rPr lang="ru-RU" sz="1600" dirty="0" smtClean="0"/>
              <a:t> так как в России нет возможности ремонтировать </a:t>
            </a:r>
            <a:r>
              <a:rPr lang="ru-RU" sz="1600" dirty="0" err="1" smtClean="0"/>
              <a:t>Tesla</a:t>
            </a:r>
            <a:r>
              <a:rPr lang="ru-RU" sz="1600" dirty="0" smtClean="0"/>
              <a:t>.</a:t>
            </a:r>
          </a:p>
          <a:p>
            <a:pPr marL="342900" indent="-342900"/>
            <a:r>
              <a:rPr lang="ru-RU" sz="1600" dirty="0" smtClean="0"/>
              <a:t> В случае незначительных проблем с электрокаром владелец собирается</a:t>
            </a:r>
          </a:p>
          <a:p>
            <a:pPr marL="342900" indent="-342900"/>
            <a:r>
              <a:rPr lang="ru-RU" sz="1600" dirty="0" smtClean="0"/>
              <a:t> импортировать запчасти и ремонтировать автомобиль на месте.  </a:t>
            </a:r>
          </a:p>
          <a:p>
            <a:pPr marL="342900" indent="-342900"/>
            <a:endParaRPr lang="ru-RU" sz="1600" dirty="0" smtClean="0"/>
          </a:p>
          <a:p>
            <a:pPr marL="342900" indent="-342900"/>
            <a:r>
              <a:rPr lang="ru-RU" sz="1600" dirty="0" smtClean="0"/>
              <a:t>3. Подключение </a:t>
            </a:r>
            <a:r>
              <a:rPr lang="ru-RU" sz="1600" dirty="0" err="1" smtClean="0"/>
              <a:t>Tesla</a:t>
            </a:r>
            <a:endParaRPr lang="ru-RU" sz="1600" dirty="0" smtClean="0"/>
          </a:p>
          <a:p>
            <a:pPr marL="342900" indent="-342900"/>
            <a:r>
              <a:rPr lang="ru-RU" sz="1600" dirty="0" smtClean="0"/>
              <a:t>Автомобили </a:t>
            </a:r>
            <a:r>
              <a:rPr lang="ru-RU" sz="1600" dirty="0" err="1" smtClean="0"/>
              <a:t>Tesla</a:t>
            </a:r>
            <a:r>
              <a:rPr lang="ru-RU" sz="1600" dirty="0" smtClean="0"/>
              <a:t> оборудованы выходом в интернет.</a:t>
            </a:r>
          </a:p>
          <a:p>
            <a:pPr marL="342900" indent="-342900"/>
            <a:r>
              <a:rPr lang="ru-RU" sz="1600" dirty="0" smtClean="0"/>
              <a:t> Однако в России эта сеть не работает. Поэтому Гришин использует свой </a:t>
            </a:r>
            <a:r>
              <a:rPr lang="ru-RU" sz="1600" dirty="0" err="1" smtClean="0"/>
              <a:t>iPhone</a:t>
            </a:r>
            <a:r>
              <a:rPr lang="ru-RU" sz="1600" dirty="0" smtClean="0"/>
              <a:t> </a:t>
            </a:r>
          </a:p>
          <a:p>
            <a:pPr marL="342900" indent="-342900"/>
            <a:r>
              <a:rPr lang="ru-RU" sz="1600" dirty="0" smtClean="0"/>
              <a:t>в режиме трансляции </a:t>
            </a:r>
            <a:r>
              <a:rPr lang="ru-RU" sz="1600" dirty="0" err="1" smtClean="0"/>
              <a:t>интернет-соединения</a:t>
            </a:r>
            <a:r>
              <a:rPr lang="ru-RU" sz="1600" dirty="0" smtClean="0"/>
              <a:t>. </a:t>
            </a:r>
          </a:p>
          <a:p>
            <a:pPr marL="342900" indent="-342900"/>
            <a:endParaRPr lang="ru-RU" sz="1600" dirty="0"/>
          </a:p>
        </p:txBody>
      </p:sp>
      <p:sp>
        <p:nvSpPr>
          <p:cNvPr id="1028" name="AutoShape 4" descr="E:\%D0%A3%D1%87%D0%B5%D0%B1%D0%BD%D0%B0%D1%8F\%D0%98%D0%9C\%D0%BA%D0%B5%D0%B9%D1%81 %D0%A2%D0%B5%D1%81%D0%BB%D0%B0\5 %D1%84%D0%B0%D0%BA%D1%82%D0%BE%D0%B2 %D0%BE %D0%B2%D0%BB%D0%B0%D0%B4%D0%B5%D0%BD%D0%B8%D0%B8 Tesla Model S %D0%B2 %D0%A0%D0%BE%D1%81%D1%81%D0%B8%D0%B8 %D0%BE%D1%82 %D1%80%D1%83%D0%BA%D0%BE%D0%B2%D0%BE%D0%B4%D0%B8%D1%82%D0%B5%D0%BB%D1%8F Mail.Ru %D0%94%D0%BC%D0%B8%D1%82%D1%80%D0%B8%D1%8F %D0%93%D1%80%D0%B8%D1%88%D0%B8%D0%BD%D0%B0_files\28ae9390e2005d18201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E:\%D0%A3%D1%87%D0%B5%D0%B1%D0%BD%D0%B0%D1%8F\%D0%98%D0%9C\%D0%BA%D0%B5%D0%B9%D1%81 %D0%A2%D0%B5%D1%81%D0%BB%D0%B0\5 %D1%84%D0%B0%D0%BA%D1%82%D0%BE%D0%B2 %D0%BE %D0%B2%D0%BB%D0%B0%D0%B4%D0%B5%D0%BD%D0%B8%D0%B8 Tesla Model S %D0%B2 %D0%A0%D0%BE%D1%81%D1%81%D0%B8%D0%B8 %D0%BE%D1%82 %D1%80%D1%83%D0%BA%D0%BE%D0%B2%D0%BE%D0%B4%D0%B8%D1%82%D0%B5%D0%BB%D1%8F Mail.Ru %D0%94%D0%BC%D0%B8%D1%82%D1%80%D0%B8%D1%8F %D0%93%D1%80%D0%B8%D1%88%D0%B8%D0%BD%D0%B0_files\28ae9390e2005d18201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E:\%D0%A3%D1%87%D0%B5%D0%B1%D0%BD%D0%B0%D1%8F\%D0%98%D0%9C\%D0%BA%D0%B5%D0%B9%D1%81 %D0%A2%D0%B5%D1%81%D0%BB%D0%B0\5 %D1%84%D0%B0%D0%BA%D1%82%D0%BE%D0%B2 %D0%BE %D0%B2%D0%BB%D0%B0%D0%B4%D0%B5%D0%BD%D0%B8%D0%B8 Tesla Model S %D0%B2 %D0%A0%D0%BE%D1%81%D1%81%D0%B8%D0%B8 %D0%BE%D1%82 %D1%80%D1%83%D0%BA%D0%BE%D0%B2%D0%BE%D0%B4%D0%B8%D1%82%D0%B5%D0%BB%D1%8F Mail.Ru %D0%94%D0%BC%D0%B8%D1%82%D1%80%D0%B8%D1%8F %D0%93%D1%80%D0%B8%D1%88%D0%B8%D0%BD%D0%B0_files\28ae9390e2005d18201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Составьте карту позиционирования </a:t>
            </a:r>
            <a:r>
              <a:rPr lang="ru-RU" dirty="0" err="1" smtClean="0"/>
              <a:t>Кейгана</a:t>
            </a:r>
            <a:r>
              <a:rPr lang="ru-RU" dirty="0" smtClean="0"/>
              <a:t> и </a:t>
            </a:r>
            <a:r>
              <a:rPr lang="ru-RU" dirty="0" err="1" smtClean="0"/>
              <a:t>Вогеля</a:t>
            </a:r>
            <a:r>
              <a:rPr lang="ru-RU" dirty="0" smtClean="0"/>
              <a:t>, опишите </a:t>
            </a:r>
            <a:r>
              <a:rPr lang="en-US" dirty="0" smtClean="0"/>
              <a:t>SET-</a:t>
            </a:r>
            <a:r>
              <a:rPr lang="ru-RU" dirty="0" smtClean="0"/>
              <a:t>разрыв на рынке;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Выявите признаки осознанной потребности и стабильного спроса на электромобили;</a:t>
            </a:r>
          </a:p>
          <a:p>
            <a:pPr marL="514350" indent="-514350">
              <a:buAutoNum type="arabicPeriod"/>
            </a:pPr>
            <a:r>
              <a:rPr lang="ru-RU" dirty="0" smtClean="0"/>
              <a:t>Согласно распределению </a:t>
            </a:r>
            <a:r>
              <a:rPr lang="ru-RU" dirty="0" err="1" smtClean="0"/>
              <a:t>Эв.Роджерса</a:t>
            </a:r>
            <a:r>
              <a:rPr lang="ru-RU" dirty="0" smtClean="0"/>
              <a:t>, опишите характерные особенности покупательского поведения групп новаторов и ранних последователей (провидцев) на российском рынке электромобилей. </a:t>
            </a:r>
          </a:p>
          <a:p>
            <a:pPr marL="514350" indent="-514350">
              <a:buAutoNum type="arabicPeriod"/>
            </a:pPr>
            <a:r>
              <a:rPr lang="ru-RU" dirty="0" smtClean="0"/>
              <a:t>Как вы думаете, на какие именно элементы маркетинг-</a:t>
            </a:r>
            <a:r>
              <a:rPr lang="ru-RU" dirty="0" err="1" smtClean="0"/>
              <a:t>микса</a:t>
            </a:r>
            <a:r>
              <a:rPr lang="ru-RU" dirty="0" smtClean="0"/>
              <a:t> и в какой мере наиболее чувствительно реагируют российские потребители группы раннего большинства, что необходимо сделать товаропроизводителям, маркетологам для преодоления «пропасти» Дж. Мура? </a:t>
            </a:r>
          </a:p>
          <a:p>
            <a:pPr marL="514350" indent="-514350">
              <a:buAutoNum type="arabicPeriod"/>
            </a:pPr>
            <a:r>
              <a:rPr lang="ru-RU" dirty="0"/>
              <a:t> </a:t>
            </a:r>
            <a:r>
              <a:rPr lang="ru-RU" dirty="0" smtClean="0"/>
              <a:t>На основе опыта компании </a:t>
            </a:r>
            <a:r>
              <a:rPr lang="en-US" dirty="0" smtClean="0"/>
              <a:t>Tesla</a:t>
            </a:r>
            <a:r>
              <a:rPr lang="ru-RU" dirty="0" smtClean="0"/>
              <a:t> сформулируйте предложения по продвижению электромобилей на рынке РФ;</a:t>
            </a:r>
          </a:p>
          <a:p>
            <a:pPr marL="514350" indent="-514350">
              <a:buAutoNum type="arabicPeriod"/>
            </a:pPr>
            <a:r>
              <a:rPr lang="ru-RU" dirty="0" smtClean="0"/>
              <a:t>Нуждается ли данная отрасль в поддержке государства, какой именно?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75EE6FE-9003-4EF0-A342-F14C2CECA720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Этапы разработки </a:t>
            </a:r>
            <a:r>
              <a:rPr lang="ru-RU" sz="2800" b="1" dirty="0" smtClean="0">
                <a:solidFill>
                  <a:srgbClr val="C00000"/>
                </a:solidFill>
              </a:rPr>
              <a:t>инновации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401782" y="1233054"/>
          <a:ext cx="10952018" cy="54610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405745">
                  <a:extLst>
                    <a:ext uri="{9D8B030D-6E8A-4147-A177-3AD203B41FA5}">
                      <a16:colId xmlns:a16="http://schemas.microsoft.com/office/drawing/2014/main" val="1218950612"/>
                    </a:ext>
                  </a:extLst>
                </a:gridCol>
                <a:gridCol w="6546273">
                  <a:extLst>
                    <a:ext uri="{9D8B030D-6E8A-4147-A177-3AD203B41FA5}">
                      <a16:colId xmlns:a16="http://schemas.microsoft.com/office/drawing/2014/main" val="2306999216"/>
                    </a:ext>
                  </a:extLst>
                </a:gridCol>
              </a:tblGrid>
              <a:tr h="471055"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effectLst/>
                        </a:rPr>
                        <a:t>Этап</a:t>
                      </a:r>
                    </a:p>
                    <a:p>
                      <a:pPr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Получаемый </a:t>
                      </a:r>
                      <a:r>
                        <a:rPr lang="ru-RU" sz="1400" b="1" dirty="0" smtClean="0">
                          <a:effectLst/>
                        </a:rPr>
                        <a:t>результат</a:t>
                      </a:r>
                    </a:p>
                    <a:p>
                      <a:pPr algn="ctr"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2851395032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 Свободные теоретические исследования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Данные, собранные об изучаемом объекте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.</a:t>
                      </a:r>
                    </a:p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Гипотеза о закономерностях развития объекта исследования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249039974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 Целенаправленные теоретические исследования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Открытие нового явления либо закона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1878374754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3 Поисковые исследования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Научно-технический принцип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719394415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4 Прикладные научно-исследовательские работы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Макет инновации. Результаты испытания макета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3170778844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5 Опытно-конструкторские разработки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Опытный образец. Результаты испытания опытного образца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3078988081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 Проектно-технологические работы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Проект новой технологии производства товара.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Оборудование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под новую технологию производства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3211766186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7 Проектно-изыскательские работы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Проект зданий, сооружений, необходимых для начала производства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нового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товара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831292320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8 Техническое освоение инновации в производстве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Установочная партия новых изделий.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Достижение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технических характеристик инновации при производстве на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серийном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оборудовании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2226066058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9 Экономическое освоение инновации в производстве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Достижение запланированных экономических 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показателей</a:t>
                      </a:r>
                    </a:p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(себестоимость, объем выпуска) при производстве нового товара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2559021305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>
                        <a:lnSpc>
                          <a:spcPts val="96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 Техническое </a:t>
                      </a:r>
                      <a:r>
                        <a:rPr lang="ru-RU" sz="1400" b="1" dirty="0" smtClean="0">
                          <a:effectLst/>
                        </a:rPr>
                        <a:t>освоение инновации </a:t>
                      </a:r>
                      <a:r>
                        <a:rPr lang="ru-RU" sz="1400" b="1" dirty="0">
                          <a:effectLst/>
                        </a:rPr>
                        <a:t>в потреблении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Достижение потребителем требуемых технических характеристик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в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процессе эксплуатации инновации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2430208694"/>
                  </a:ext>
                </a:extLst>
              </a:tr>
              <a:tr h="453633">
                <a:tc>
                  <a:txBody>
                    <a:bodyPr/>
                    <a:lstStyle/>
                    <a:p>
                      <a:pPr indent="-231775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11 Экономическое освоение инновации в потреблении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tc>
                  <a:txBody>
                    <a:bodyPr/>
                    <a:lstStyle/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Достижение потребителем требуемых экономических характеристик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indent="3600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в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процессе эксплуатации инновации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776" marR="22776" marT="0" marB="0" anchor="ctr"/>
                </a:tc>
                <a:extLst>
                  <a:ext uri="{0D108BD9-81ED-4DB2-BD59-A6C34878D82A}">
                    <a16:rowId xmlns:a16="http://schemas.microsoft.com/office/drawing/2014/main" val="2109228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47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26127" y="24294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Оценка эффективности инновационной деятельности и проектов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4563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964" y="91903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100" b="1" dirty="0">
                <a:ea typeface="+mj-ea"/>
                <a:cs typeface="+mj-cs"/>
              </a:rPr>
              <a:t>Затратные </a:t>
            </a:r>
            <a:r>
              <a:rPr lang="ru-RU" sz="3100" b="1" dirty="0" smtClean="0">
                <a:ea typeface="+mj-ea"/>
                <a:cs typeface="+mj-cs"/>
              </a:rPr>
              <a:t>показатели оценки: </a:t>
            </a:r>
            <a:endParaRPr lang="ru-RU" sz="3100" b="1" dirty="0">
              <a:ea typeface="+mj-ea"/>
              <a:cs typeface="+mj-cs"/>
            </a:endParaRPr>
          </a:p>
          <a:p>
            <a:pPr lvl="0"/>
            <a:r>
              <a:rPr lang="ru-RU" sz="1600" dirty="0"/>
              <a:t>совокупные и удельные затраты на НИОКР в объеме продаж, которые характеризуют показатель </a:t>
            </a:r>
            <a:r>
              <a:rPr lang="ru-RU" sz="1600" dirty="0" err="1"/>
              <a:t>наукоемкости</a:t>
            </a:r>
            <a:r>
              <a:rPr lang="ru-RU" sz="1600" dirty="0"/>
              <a:t> продукции фирмы; </a:t>
            </a:r>
          </a:p>
          <a:p>
            <a:pPr lvl="0"/>
            <a:r>
              <a:rPr lang="ru-RU" sz="1600" dirty="0"/>
              <a:t>удельные затраты на приобретение лицензий, патентов, ноу-хау; </a:t>
            </a:r>
          </a:p>
          <a:p>
            <a:pPr lvl="0"/>
            <a:r>
              <a:rPr lang="ru-RU" sz="1600" dirty="0"/>
              <a:t>затраты на приобретение инновационных фирм; </a:t>
            </a:r>
          </a:p>
          <a:p>
            <a:pPr lvl="0"/>
            <a:r>
              <a:rPr lang="ru-RU" sz="1600" dirty="0"/>
              <a:t>наличие фондов на развитие инициативных разработок.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55" y="3463636"/>
            <a:ext cx="9054923" cy="25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71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3273" y="1604655"/>
            <a:ext cx="9157853" cy="354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ea typeface="+mj-ea"/>
                <a:cs typeface="+mj-cs"/>
              </a:rPr>
              <a:t>Показатели, характеризующие динамику инновационного процесса: </a:t>
            </a:r>
            <a:endParaRPr lang="ru-RU" sz="2800" b="1" dirty="0" smtClean="0"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2800" b="1" dirty="0">
              <a:ea typeface="+mj-ea"/>
              <a:cs typeface="+mj-cs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показатель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инновационности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ТАТ, происходит от словосочетания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(«успевай поворачиваться»). Под этим понимают время с момента осознания потребности или спроса на новый продукт до момента его отправки на рынок или потребителю в больших количествах.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длительность процесса разработки нового продукта (новой технологии);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длительность подготовки производства нового продукта;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длительность производственного цикла нового продукта. </a:t>
            </a:r>
          </a:p>
        </p:txBody>
      </p:sp>
    </p:spTree>
    <p:extLst>
      <p:ext uri="{BB962C8B-B14F-4D97-AF65-F5344CB8AC3E}">
        <p14:creationId xmlns:p14="http://schemas.microsoft.com/office/powerpoint/2010/main" val="36016074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81" y="1057853"/>
            <a:ext cx="10515600" cy="1325563"/>
          </a:xfrm>
        </p:spPr>
        <p:txBody>
          <a:bodyPr/>
          <a:lstStyle/>
          <a:p>
            <a:r>
              <a:rPr lang="ru-RU" sz="2800" b="1" dirty="0">
                <a:latin typeface="+mn-lt"/>
              </a:rPr>
              <a:t>Показатели </a:t>
            </a:r>
            <a:r>
              <a:rPr lang="ru-RU" sz="2800" b="1" dirty="0" err="1">
                <a:latin typeface="+mn-lt"/>
              </a:rPr>
              <a:t>обновляемости</a:t>
            </a:r>
            <a:r>
              <a:rPr lang="ru-RU" sz="2800" b="1" dirty="0">
                <a:latin typeface="+mn-lt"/>
              </a:rPr>
              <a:t>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181" y="2506662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разработок или внедрений нововведений-продуктов и нововведений-процессов; 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динамики обновления портфеля продукции (удельный вес продукции, выпускаемой 2, 3, 5 и 10 лет); 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приобретенных (переданных) новых технологий (технических достижений); 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экспортируемой инновационной продукции в общем объеме реализации продукции компании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предоставляемых новых услуг в общем объеме.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85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655" y="85003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Структурные показатели: </a:t>
            </a:r>
            <a:br>
              <a:rPr lang="ru-RU" sz="2800" b="1" dirty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655" y="2338243"/>
            <a:ext cx="10515600" cy="2940339"/>
          </a:xfrm>
        </p:spPr>
        <p:txBody>
          <a:bodyPr>
            <a:normAutofit/>
          </a:bodyPr>
          <a:lstStyle/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 количество исследовательских, разрабатывающих и других научно-технических структурных подразделений (включая экспериментальные и испытательные комплексы); 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и количество совместных предприятий, занятых использованием новой технологии и созданием новой продукции; 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и структура сотрудников, занятых НИОКР; 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и число творческих инициативных временных бригад, групп.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391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Основные виды эффектов от реализации инноваций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998161"/>
              </p:ext>
            </p:extLst>
          </p:nvPr>
        </p:nvGraphicFramePr>
        <p:xfrm>
          <a:off x="651164" y="1312788"/>
          <a:ext cx="10571017" cy="52238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34116">
                  <a:extLst>
                    <a:ext uri="{9D8B030D-6E8A-4147-A177-3AD203B41FA5}">
                      <a16:colId xmlns:a16="http://schemas.microsoft.com/office/drawing/2014/main" val="3652985253"/>
                    </a:ext>
                  </a:extLst>
                </a:gridCol>
                <a:gridCol w="8136901">
                  <a:extLst>
                    <a:ext uri="{9D8B030D-6E8A-4147-A177-3AD203B41FA5}">
                      <a16:colId xmlns:a16="http://schemas.microsoft.com/office/drawing/2014/main" val="968743428"/>
                    </a:ext>
                  </a:extLst>
                </a:gridCol>
              </a:tblGrid>
              <a:tr h="176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Вид эффекта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Показатели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extLst>
                  <a:ext uri="{0D108BD9-81ED-4DB2-BD59-A6C34878D82A}">
                    <a16:rowId xmlns:a16="http://schemas.microsoft.com/office/drawing/2014/main" val="2238747890"/>
                  </a:ext>
                </a:extLst>
              </a:tr>
              <a:tr h="35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Экономический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Показатели определяются в стоимостном выражении для всех видов результатов, полученных в качестве итога инновационной деятельности.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extLst>
                  <a:ext uri="{0D108BD9-81ED-4DB2-BD59-A6C34878D82A}">
                    <a16:rowId xmlns:a16="http://schemas.microsoft.com/office/drawing/2014/main" val="1682805155"/>
                  </a:ext>
                </a:extLst>
              </a:tr>
              <a:tr h="7586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Научно-технический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Состоит в развитии научных, технических и технологических отраслей в процессе инновационной деятельности.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Может быть оценен через ожидаемый экономический эффект и определен посредством оценочных балльных показателей, учитывающих новизну, уровень изобретения и практическую применимость.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Он выражается в приросте научной информации, создании научно-технической продукции, формировании научно-технических знаний.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extLst>
                  <a:ext uri="{0D108BD9-81ED-4DB2-BD59-A6C34878D82A}">
                    <a16:rowId xmlns:a16="http://schemas.microsoft.com/office/drawing/2014/main" val="2209433257"/>
                  </a:ext>
                </a:extLst>
              </a:tr>
              <a:tr h="437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Финансовый, финансово-экономический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Отражает финансовые результаты от реализации инноваций в качестве продукта или услуги на рынке: прибыли от коммерциализации инноваций, размер дивидендов, получаемых участниками инновационного проекта, увеличения стоимости капитала и т.п.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extLst>
                  <a:ext uri="{0D108BD9-81ED-4DB2-BD59-A6C34878D82A}">
                    <a16:rowId xmlns:a16="http://schemas.microsoft.com/office/drawing/2014/main" val="3137459140"/>
                  </a:ext>
                </a:extLst>
              </a:tr>
              <a:tr h="12930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Ресурсный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Отражает возможность получения дополнительных эффектов от взаимодействия разных ресурсов или вариантов их сочетания, с возмещением дефицитного ресурса, вовлечением в хозяйственно-экономический оборот ресурсов, которые ранее не использовались.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Показатели ресурсного эффекта – сокращение занятой рабочей силы, доля ресурсосберегающих технологий и эффект от их применения, комплексное использование сырья и др.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Особое место в получении ресурсного эффекта занимают интеллектуальные ресурсы, которые во многом определяют все виды эффектов в процессе реализации инновационной деятельности. С ресурсным эффектом тесно увязан экологический эффект, который может быть как положительным, так и отрицательным.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extLst>
                  <a:ext uri="{0D108BD9-81ED-4DB2-BD59-A6C34878D82A}">
                    <a16:rowId xmlns:a16="http://schemas.microsoft.com/office/drawing/2014/main" val="88163480"/>
                  </a:ext>
                </a:extLst>
              </a:tr>
              <a:tr h="1229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Социальный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Результат нововведений, способствующих удовлетворению потребностей человека и общества, не получающий, как правило, стоимостной оценки.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Многие проявления социального эффекта нельзя измерить прямо или косвенно количественными экономическими показателями, но можно оценить лишь качественными показателями, которые определяются такими социальными показателями, как: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– уровень жизни и доходы населения;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– образ жизни (уровень занятости населения, новые рабочие места, уровень подготовки кадров, уровень социальной безопасности);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– здоровье и продолжительность жизни (уровень развития сферы здравоохранения).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extLst>
                  <a:ext uri="{0D108BD9-81ED-4DB2-BD59-A6C34878D82A}">
                    <a16:rowId xmlns:a16="http://schemas.microsoft.com/office/drawing/2014/main" val="3623073022"/>
                  </a:ext>
                </a:extLst>
              </a:tr>
              <a:tr h="972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Экологический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это результат, получаемый от реализации инноваций при производстве, эксплуатации и утилизации, относительно свободный от негативного воздействия на окружающую среду. Его составляющие: </a:t>
                      </a:r>
                      <a:r>
                        <a:rPr lang="ru-RU" sz="1050" dirty="0" err="1">
                          <a:effectLst/>
                        </a:rPr>
                        <a:t>ресурсо</a:t>
                      </a:r>
                      <a:r>
                        <a:rPr lang="ru-RU" sz="1050" dirty="0">
                          <a:effectLst/>
                        </a:rPr>
                        <a:t>- и энергоемкость, уровень выбросов различных отходов в окружающую среду, сроки использования, возможность повторного использования после истечения срока использования. Экологическая оценка инновационного проекта подразумевает учет реальных и потенциальных экологических рисков, анализ экологической безопасности. Учитывается влияние результатов инновационной деятельности на экологию и окружающую среду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37" marR="4537" marT="4537" marB="4537" anchor="ctr"/>
                </a:tc>
                <a:extLst>
                  <a:ext uri="{0D108BD9-81ED-4DB2-BD59-A6C34878D82A}">
                    <a16:rowId xmlns:a16="http://schemas.microsoft.com/office/drawing/2014/main" val="2055143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434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Метод "чистой текущей стоимости" (NPV </a:t>
            </a:r>
            <a:r>
              <a:rPr lang="ru-RU" sz="2800" b="1" dirty="0" err="1">
                <a:latin typeface="+mn-lt"/>
              </a:rPr>
              <a:t>Net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Present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Value</a:t>
            </a:r>
            <a:r>
              <a:rPr lang="ru-RU" sz="2800" b="1" dirty="0">
                <a:latin typeface="+mn-lt"/>
              </a:rPr>
              <a:t>)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034" y="1873046"/>
            <a:ext cx="9345931" cy="40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5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Формула NPV </a:t>
            </a:r>
            <a:r>
              <a:rPr lang="ru-RU" sz="2800" b="1" dirty="0" err="1">
                <a:latin typeface="+mn-lt"/>
              </a:rPr>
              <a:t>Net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Present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 smtClean="0">
                <a:latin typeface="+mn-lt"/>
              </a:rPr>
              <a:t>Value</a:t>
            </a:r>
            <a:endParaRPr lang="ru-RU" sz="28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3639" y="2050745"/>
            <a:ext cx="5207343" cy="16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69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Многокритериальная оценка инновационных проектов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964" y="1396134"/>
            <a:ext cx="10515600" cy="4351338"/>
          </a:xfrm>
        </p:spPr>
        <p:txBody>
          <a:bodyPr/>
          <a:lstStyle/>
          <a:p>
            <a:r>
              <a:rPr lang="ru-RU" sz="1800" dirty="0"/>
              <a:t>Суть метода заключается в том, что исследуется соответствие проекта каждому из установленных показателей и по каждому из них дается оценка проекта. Для удобства все критерии группируют следующим образом: цели организации, стратегия и политика; рыночные критерии; финансовые; научно-технические; производственные; правовые и экологические критерии.</a:t>
            </a:r>
          </a:p>
          <a:p>
            <a:pPr marL="0" indent="0">
              <a:buNone/>
            </a:pPr>
            <a:r>
              <a:rPr lang="ru-RU" dirty="0" smtClean="0"/>
              <a:t>Пример.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539045"/>
              </p:ext>
            </p:extLst>
          </p:nvPr>
        </p:nvGraphicFramePr>
        <p:xfrm>
          <a:off x="1717964" y="3340541"/>
          <a:ext cx="8229599" cy="28225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1826">
                  <a:extLst>
                    <a:ext uri="{9D8B030D-6E8A-4147-A177-3AD203B41FA5}">
                      <a16:colId xmlns:a16="http://schemas.microsoft.com/office/drawing/2014/main" val="2588369332"/>
                    </a:ext>
                  </a:extLst>
                </a:gridCol>
                <a:gridCol w="6507773">
                  <a:extLst>
                    <a:ext uri="{9D8B030D-6E8A-4147-A177-3AD203B41FA5}">
                      <a16:colId xmlns:a16="http://schemas.microsoft.com/office/drawing/2014/main" val="3122313926"/>
                    </a:ext>
                  </a:extLst>
                </a:gridCol>
              </a:tblGrid>
              <a:tr h="28225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Б. Рыночные критерии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 Оценка соответствия проекта четко определенным потребностям рынка.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 Оценка общей емкости рынка.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3. Оценка доли рынка.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4. Оценка периода выпуска продукта.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5. Вероятность коммерческого успеха.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6. Вероятный объем продаж.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 Воздействие на существующие продукты.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8. Ценообразование и его восприятие потребителями.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9. Позиция в конкурентной борьбе.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10. Соответствие существующим каналам распределения.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11. Оценка стартовых затрат.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3574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3083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+mn-lt"/>
              </a:rPr>
              <a:t>Модель «</a:t>
            </a:r>
            <a:r>
              <a:rPr lang="ru-RU" sz="2800" b="1" dirty="0" err="1" smtClean="0">
                <a:latin typeface="+mn-lt"/>
              </a:rPr>
              <a:t>Континентал</a:t>
            </a:r>
            <a:r>
              <a:rPr lang="ru-RU" sz="2800" b="1" dirty="0" smtClean="0">
                <a:latin typeface="+mn-lt"/>
              </a:rPr>
              <a:t> групп, Инк»</a:t>
            </a:r>
            <a:br>
              <a:rPr lang="ru-RU" sz="2800" b="1" dirty="0" smtClean="0"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Модель давала достоверную оценку в 8 случаях из 10. Проекты в ней анализируются по 12 факторам: по 6 факторам привлекательности и 6 ресурсным.</a:t>
            </a:r>
            <a:br>
              <a:rPr lang="ru-RU" sz="1800" dirty="0" smtClean="0"/>
            </a:br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969436"/>
              </p:ext>
            </p:extLst>
          </p:nvPr>
        </p:nvGraphicFramePr>
        <p:xfrm>
          <a:off x="2297862" y="2846661"/>
          <a:ext cx="6654165" cy="3195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6765">
                  <a:extLst>
                    <a:ext uri="{9D8B030D-6E8A-4147-A177-3AD203B41FA5}">
                      <a16:colId xmlns:a16="http://schemas.microsoft.com/office/drawing/2014/main" val="2751133267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8259854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Факторы коммерческой привлекательности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Факторы ресурсных ограничений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5135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Потенциальная прибыль от продаж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Необходимость затрат капитала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2029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Темпы роста продаж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Собственные маркетинговые возможности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9473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Конкуренция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Производственные мощности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0778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Степень распределения риска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Потенциал научно-технической базы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3934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Возможность структурной перестройки отраслей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сырьевой базы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0297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Политические, социальные, географические последствия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творчески мыслящих управляющих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4443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201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582" y="280911"/>
            <a:ext cx="7600372" cy="628479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980881" y="438902"/>
            <a:ext cx="37656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 smtClean="0">
                <a:solidFill>
                  <a:srgbClr val="C00000"/>
                </a:solidFill>
              </a:rPr>
              <a:t>Жизненный цикл </a:t>
            </a:r>
          </a:p>
          <a:p>
            <a:pPr algn="r"/>
            <a:r>
              <a:rPr lang="ru-RU" sz="1600" b="1" dirty="0" smtClean="0">
                <a:solidFill>
                  <a:srgbClr val="C00000"/>
                </a:solidFill>
              </a:rPr>
              <a:t>продуктовой инновации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47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4" y="30113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Спасибо за внимание</a:t>
            </a:r>
            <a:endParaRPr lang="ru-RU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796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5758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Инновационные идеи могут иметь различное происхождение. </a:t>
            </a:r>
            <a:r>
              <a:rPr lang="ru-RU" b="1" i="1" dirty="0"/>
              <a:t>Источниками </a:t>
            </a:r>
            <a:r>
              <a:rPr lang="ru-RU" dirty="0"/>
              <a:t>таких идей выступают: </a:t>
            </a:r>
          </a:p>
          <a:p>
            <a:pPr lvl="0"/>
            <a:r>
              <a:rPr lang="ru-RU" sz="2000" dirty="0"/>
              <a:t>видение изобретателя; </a:t>
            </a:r>
          </a:p>
          <a:p>
            <a:pPr lvl="0"/>
            <a:r>
              <a:rPr lang="ru-RU" sz="2000" dirty="0"/>
              <a:t>сигналы рынка; </a:t>
            </a:r>
          </a:p>
          <a:p>
            <a:pPr lvl="0"/>
            <a:r>
              <a:rPr lang="ru-RU" sz="2000" dirty="0"/>
              <a:t>логика развития отрасли; </a:t>
            </a:r>
          </a:p>
          <a:p>
            <a:pPr lvl="0"/>
            <a:r>
              <a:rPr lang="ru-RU" sz="2000" dirty="0"/>
              <a:t>результаты научных исследований; </a:t>
            </a:r>
          </a:p>
          <a:p>
            <a:pPr lvl="0"/>
            <a:r>
              <a:rPr lang="ru-RU" sz="2000" dirty="0"/>
              <a:t>действия конкурентов.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967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584" y="455324"/>
            <a:ext cx="5128601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Методы поиска </a:t>
            </a:r>
            <a:r>
              <a:rPr lang="ru-RU" sz="2400" b="1" dirty="0" smtClean="0">
                <a:solidFill>
                  <a:srgbClr val="C00000"/>
                </a:solidFill>
              </a:rPr>
              <a:t>идей инноваций</a:t>
            </a:r>
            <a:r>
              <a:rPr lang="ru-RU" sz="1800" b="1" dirty="0">
                <a:solidFill>
                  <a:srgbClr val="C00000"/>
                </a:solidFill>
              </a:rPr>
              <a:t/>
            </a:r>
            <a:br>
              <a:rPr lang="ru-RU" sz="1800" b="1" dirty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… традиционные </a:t>
            </a:r>
            <a:r>
              <a:rPr lang="ru-RU" sz="1800" b="1" dirty="0">
                <a:solidFill>
                  <a:srgbClr val="C00000"/>
                </a:solidFill>
              </a:rPr>
              <a:t>и </a:t>
            </a:r>
            <a:r>
              <a:rPr lang="ru-RU" sz="1800" b="1" dirty="0" smtClean="0">
                <a:solidFill>
                  <a:srgbClr val="C00000"/>
                </a:solidFill>
              </a:rPr>
              <a:t>нет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183" y="2376633"/>
            <a:ext cx="8002035" cy="3525404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 мозгового штурма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 шести шляп Эдварда де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Боно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 активный поиск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(поиск возможностей применения, товарной формы изобретения, пример-липкая лента)</a:t>
            </a:r>
          </a:p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Обратная мозговая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атака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(выявляются возможные недостатки модифицируемого товара – задачи – мозговой штурм)</a:t>
            </a: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 фокальных объектов</a:t>
            </a:r>
          </a:p>
          <a:p>
            <a:pPr marL="0" indent="0">
              <a:buNone/>
            </a:pP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(объединение признаков разных объектов в одном предмете)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Техника «Ч</a:t>
            </a:r>
            <a:r>
              <a:rPr lang="ru-RU" sz="1600" b="1" dirty="0" smtClean="0"/>
              <a:t>то </a:t>
            </a:r>
            <a:r>
              <a:rPr lang="ru-RU" sz="1600" b="1" dirty="0"/>
              <a:t>нужно </a:t>
            </a:r>
            <a:r>
              <a:rPr lang="ru-RU" sz="1600" b="1" dirty="0" smtClean="0"/>
              <a:t>людям»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3752</Words>
  <Application>Microsoft Office PowerPoint</Application>
  <PresentationFormat>Широкоэкранный</PresentationFormat>
  <Paragraphs>614</Paragraphs>
  <Slides>70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8" baseType="lpstr">
      <vt:lpstr>Arial</vt:lpstr>
      <vt:lpstr>Calibri</vt:lpstr>
      <vt:lpstr>Calibri Light</vt:lpstr>
      <vt:lpstr>Tahoma</vt:lpstr>
      <vt:lpstr>Times New Roman</vt:lpstr>
      <vt:lpstr>Wingdings 2</vt:lpstr>
      <vt:lpstr>Тема Office</vt:lpstr>
      <vt:lpstr>Equation.3</vt:lpstr>
      <vt:lpstr>Инновационный маркетинг</vt:lpstr>
      <vt:lpstr>Инновационный маркетинг</vt:lpstr>
      <vt:lpstr>Инновация</vt:lpstr>
      <vt:lpstr>Инновационный потенциал новых товаров (глубина изменений)</vt:lpstr>
      <vt:lpstr>Презентация PowerPoint</vt:lpstr>
      <vt:lpstr>Этапы разработки инновации</vt:lpstr>
      <vt:lpstr>Презентация PowerPoint</vt:lpstr>
      <vt:lpstr>Презентация PowerPoint</vt:lpstr>
      <vt:lpstr>Методы поиска идей инноваций … традиционные и нет</vt:lpstr>
      <vt:lpstr>Пример использования метода фокальных объектов.  Э. Кунце, Ч. Вайтинг (1958 г.)</vt:lpstr>
      <vt:lpstr>Метод шести  шляп Эдварда  де Боно</vt:lpstr>
      <vt:lpstr>Задание "Метод шести шляп Эдварда де Боно" </vt:lpstr>
      <vt:lpstr>Презентация PowerPoint</vt:lpstr>
      <vt:lpstr>Форсайт  (от анг. foresight – «предвидение»)</vt:lpstr>
      <vt:lpstr>Презентация PowerPoint</vt:lpstr>
      <vt:lpstr>Генри Чесбро (1956) профессор  </vt:lpstr>
      <vt:lpstr>Презентация PowerPoint</vt:lpstr>
      <vt:lpstr>(теоретический аспект)</vt:lpstr>
      <vt:lpstr>(на основе опросов 80 менеджеров, занимающихся разработкой новых продуктов, данные характеризуют процент опрошенных, отметивших важность данных факторов)</vt:lpstr>
      <vt:lpstr>Субъекты рынка</vt:lpstr>
      <vt:lpstr>Эверетт Роджерс (1931 - 2004) — американский ученый </vt:lpstr>
      <vt:lpstr>Элементы процесса распространения инновации на рынке  (на основе теории Э.Роджерса)</vt:lpstr>
      <vt:lpstr>Результаты 14 маркетинговых исследований потребительского поведения, инновации в сфере автомобилестроения Германия, США</vt:lpstr>
      <vt:lpstr>Процесс восприятия инновации  каждому этапу процесса восприятия инновации соответствует определенный уровень потребительской реакции (Ж.-Ж.Ламбен)</vt:lpstr>
      <vt:lpstr>Модель потребительской ценности  Каждый инструмент маркетинга должен приносить выгоду потребителю (по Ф.Котлеру)</vt:lpstr>
      <vt:lpstr>Поведение потребителей – совокупность действий людей в процессе выбора, покупки и использования продуктов и услуг для удовлетворения собственных потребностей и желаний. </vt:lpstr>
      <vt:lpstr>Три подхода к изучению поведения потребителя</vt:lpstr>
      <vt:lpstr>Современные подходы и методики. Jobs to be done </vt:lpstr>
      <vt:lpstr>Презентация PowerPoint</vt:lpstr>
      <vt:lpstr>Предпосылки идеи  Jobs to be done</vt:lpstr>
      <vt:lpstr>Основные идеи</vt:lpstr>
      <vt:lpstr>«Теория необходимых для выполнения работ»</vt:lpstr>
      <vt:lpstr>Социальные и эмоциональные аспекты</vt:lpstr>
      <vt:lpstr>Конкурентное преимущество</vt:lpstr>
      <vt:lpstr>«Теория работ» и маргарин</vt:lpstr>
      <vt:lpstr>«Теория работ»</vt:lpstr>
      <vt:lpstr>Основные идеи</vt:lpstr>
      <vt:lpstr>Кейс «Автомобиль будущего»  </vt:lpstr>
      <vt:lpstr>Карта позиционирования «Дизайн-Технологии» </vt:lpstr>
      <vt:lpstr>Группы потребителей, уже сегодня желающие купить автомобиль будущего, … мотивации? </vt:lpstr>
      <vt:lpstr>Компания</vt:lpstr>
      <vt:lpstr>Факторы успеха TeslaMotors  </vt:lpstr>
      <vt:lpstr>Презентация PowerPoint</vt:lpstr>
      <vt:lpstr>Факторы успеха TeslaMotors  </vt:lpstr>
      <vt:lpstr>Факторы успеха TeslaMotors  </vt:lpstr>
      <vt:lpstr>Факторы успеха TeslaMotors  </vt:lpstr>
      <vt:lpstr>Презентация PowerPoint</vt:lpstr>
      <vt:lpstr>Использование event – маркетинга (событийного)</vt:lpstr>
      <vt:lpstr>Презентация PowerPoint</vt:lpstr>
      <vt:lpstr>Ценовая политика согласно официального  корпоративного сайта</vt:lpstr>
      <vt:lpstr>Ценовая политика в Москве</vt:lpstr>
      <vt:lpstr>Смена стратегии </vt:lpstr>
      <vt:lpstr>Opensource </vt:lpstr>
      <vt:lpstr>Продвижение. Китай</vt:lpstr>
      <vt:lpstr>Рынок электромобилей. Норвегия. </vt:lpstr>
      <vt:lpstr>Рынок электромобилей. Норвегия. </vt:lpstr>
      <vt:lpstr>Рынок электромобилей. Россия. </vt:lpstr>
      <vt:lpstr>Презентация PowerPoint</vt:lpstr>
      <vt:lpstr>Вопросы</vt:lpstr>
      <vt:lpstr>Оценка эффективности инновационной деятельности и проектов</vt:lpstr>
      <vt:lpstr>Презентация PowerPoint</vt:lpstr>
      <vt:lpstr>Презентация PowerPoint</vt:lpstr>
      <vt:lpstr>Показатели обновляемости:  </vt:lpstr>
      <vt:lpstr>Структурные показатели:  </vt:lpstr>
      <vt:lpstr>Основные виды эффектов от реализации инноваций</vt:lpstr>
      <vt:lpstr>Метод "чистой текущей стоимости" (NPV Net Present Value)</vt:lpstr>
      <vt:lpstr>Формула NPV Net Present Value</vt:lpstr>
      <vt:lpstr>Многокритериальная оценка инновационных проектов</vt:lpstr>
      <vt:lpstr>Модель «Континентал групп, Инк» </vt:lpstr>
      <vt:lpstr>Спасибо за внимание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Инновационный маркетинг</dc:title>
  <dc:creator>User</dc:creator>
  <cp:lastModifiedBy>User</cp:lastModifiedBy>
  <cp:revision>17</cp:revision>
  <dcterms:created xsi:type="dcterms:W3CDTF">2019-05-30T09:24:07Z</dcterms:created>
  <dcterms:modified xsi:type="dcterms:W3CDTF">2019-06-17T04:54:59Z</dcterms:modified>
</cp:coreProperties>
</file>