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  <p:sldMasterId id="2147483751" r:id="rId3"/>
    <p:sldMasterId id="2147483766" r:id="rId4"/>
  </p:sldMasterIdLst>
  <p:notesMasterIdLst>
    <p:notesMasterId r:id="rId78"/>
  </p:notesMasterIdLst>
  <p:handoutMasterIdLst>
    <p:handoutMasterId r:id="rId79"/>
  </p:handoutMasterIdLst>
  <p:sldIdLst>
    <p:sldId id="413" r:id="rId5"/>
    <p:sldId id="451" r:id="rId6"/>
    <p:sldId id="412" r:id="rId7"/>
    <p:sldId id="414" r:id="rId8"/>
    <p:sldId id="415" r:id="rId9"/>
    <p:sldId id="256" r:id="rId10"/>
    <p:sldId id="258" r:id="rId11"/>
    <p:sldId id="416" r:id="rId12"/>
    <p:sldId id="265" r:id="rId13"/>
    <p:sldId id="266" r:id="rId14"/>
    <p:sldId id="417" r:id="rId15"/>
    <p:sldId id="277" r:id="rId16"/>
    <p:sldId id="290" r:id="rId17"/>
    <p:sldId id="291" r:id="rId18"/>
    <p:sldId id="294" r:id="rId19"/>
    <p:sldId id="295" r:id="rId20"/>
    <p:sldId id="418" r:id="rId21"/>
    <p:sldId id="297" r:id="rId22"/>
    <p:sldId id="298" r:id="rId23"/>
    <p:sldId id="299" r:id="rId24"/>
    <p:sldId id="301" r:id="rId25"/>
    <p:sldId id="307" r:id="rId26"/>
    <p:sldId id="308" r:id="rId27"/>
    <p:sldId id="419" r:id="rId28"/>
    <p:sldId id="420" r:id="rId29"/>
    <p:sldId id="315" r:id="rId30"/>
    <p:sldId id="320" r:id="rId31"/>
    <p:sldId id="326" r:id="rId32"/>
    <p:sldId id="327" r:id="rId33"/>
    <p:sldId id="421" r:id="rId34"/>
    <p:sldId id="423" r:id="rId35"/>
    <p:sldId id="441" r:id="rId36"/>
    <p:sldId id="440" r:id="rId37"/>
    <p:sldId id="425" r:id="rId38"/>
    <p:sldId id="426" r:id="rId39"/>
    <p:sldId id="427" r:id="rId40"/>
    <p:sldId id="428" r:id="rId41"/>
    <p:sldId id="429" r:id="rId42"/>
    <p:sldId id="430" r:id="rId43"/>
    <p:sldId id="431" r:id="rId44"/>
    <p:sldId id="432" r:id="rId45"/>
    <p:sldId id="436" r:id="rId46"/>
    <p:sldId id="437" r:id="rId47"/>
    <p:sldId id="438" r:id="rId48"/>
    <p:sldId id="439" r:id="rId49"/>
    <p:sldId id="443" r:id="rId50"/>
    <p:sldId id="446" r:id="rId51"/>
    <p:sldId id="444" r:id="rId52"/>
    <p:sldId id="445" r:id="rId53"/>
    <p:sldId id="447" r:id="rId54"/>
    <p:sldId id="448" r:id="rId55"/>
    <p:sldId id="449" r:id="rId56"/>
    <p:sldId id="452" r:id="rId57"/>
    <p:sldId id="453" r:id="rId58"/>
    <p:sldId id="454" r:id="rId59"/>
    <p:sldId id="455" r:id="rId60"/>
    <p:sldId id="456" r:id="rId61"/>
    <p:sldId id="457" r:id="rId62"/>
    <p:sldId id="458" r:id="rId63"/>
    <p:sldId id="459" r:id="rId64"/>
    <p:sldId id="460" r:id="rId65"/>
    <p:sldId id="461" r:id="rId66"/>
    <p:sldId id="462" r:id="rId67"/>
    <p:sldId id="463" r:id="rId68"/>
    <p:sldId id="464" r:id="rId69"/>
    <p:sldId id="465" r:id="rId70"/>
    <p:sldId id="466" r:id="rId71"/>
    <p:sldId id="467" r:id="rId72"/>
    <p:sldId id="468" r:id="rId73"/>
    <p:sldId id="470" r:id="rId74"/>
    <p:sldId id="469" r:id="rId75"/>
    <p:sldId id="471" r:id="rId76"/>
    <p:sldId id="472" r:id="rId7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DC2E"/>
    <a:srgbClr val="DA4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5" d="100"/>
          <a:sy n="105" d="100"/>
        </p:scale>
        <p:origin x="13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theme" Target="theme/them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15D9658-11BC-4EEF-B410-23078D2282F6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2EFE56-604A-4511-BA2F-EAFFF62BFDB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5A399A2-45C0-414B-A299-0995CFDDE9D8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755092-B8B0-42CB-86D8-11AEDE74C87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A41593-9B85-40E8-9CFB-8CB89C2670D1}" type="slidenum">
              <a:rPr lang="ru-RU" altLang="ru-RU"/>
              <a:pPr/>
              <a:t>61</a:t>
            </a:fld>
            <a:endParaRPr lang="ru-RU" altLang="ru-RU"/>
          </a:p>
        </p:txBody>
      </p:sp>
      <p:sp>
        <p:nvSpPr>
          <p:cNvPr id="9625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EA292F-567A-4769-B5E7-078F2314E1D0}" type="slidenum">
              <a:rPr lang="ru-RU" altLang="ru-RU"/>
              <a:pPr/>
              <a:t>62</a:t>
            </a:fld>
            <a:endParaRPr lang="ru-RU" altLang="ru-RU"/>
          </a:p>
        </p:txBody>
      </p:sp>
      <p:sp>
        <p:nvSpPr>
          <p:cNvPr id="9728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434177-3989-422C-942D-5F74522BE105}" type="slidenum">
              <a:rPr lang="ru-RU" altLang="ru-RU"/>
              <a:pPr/>
              <a:t>63</a:t>
            </a:fld>
            <a:endParaRPr lang="ru-RU" altLang="ru-RU"/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CC3496-8C3A-4E38-B5A7-598124309692}" type="slidenum">
              <a:rPr lang="ru-RU" altLang="ru-RU"/>
              <a:pPr/>
              <a:t>64</a:t>
            </a:fld>
            <a:endParaRPr lang="ru-RU" altLang="ru-RU"/>
          </a:p>
        </p:txBody>
      </p:sp>
      <p:sp>
        <p:nvSpPr>
          <p:cNvPr id="9933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8ACE03-E530-4734-9BE9-E3D4385D9D9E}" type="slidenum">
              <a:rPr lang="ru-RU" altLang="ru-RU"/>
              <a:pPr/>
              <a:t>70</a:t>
            </a:fld>
            <a:endParaRPr lang="ru-RU" altLang="ru-RU"/>
          </a:p>
        </p:txBody>
      </p:sp>
      <p:sp>
        <p:nvSpPr>
          <p:cNvPr id="1003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326828-D4A2-4F1F-A87B-5527315E37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006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4D2A3-1909-46CA-A34F-E2EBBD1121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923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EFF79-1BA8-444E-88A0-E6ED43BB2A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3012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CCE32-9294-4988-B128-7EFD5B20A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0802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62369-C597-40CA-9506-8BB17C7BA6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7212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5C2A2-DDFE-46B6-8C23-149900C1EF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8792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8696C-AEE3-4A3A-B3E2-22B9BCF49F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5930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702D8C-9DD0-40AA-A983-CBA5FE6554C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570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24174-16EE-4155-91A1-0DDA80FF71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6056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D9707-F8A5-46F6-964C-F8F0D5C9EC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298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6A9CA-12BD-4388-B581-CA09BC3A66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795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CBF5E-A5C1-47B8-AC3E-58F088D755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2779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C52BB-7192-418F-B922-12DBC94BB9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70581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844B1-91B0-4949-844E-86275BE790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7448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57E02-FA30-4914-B20A-E213088CCB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62324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BEA867-49A2-4DD6-BAC2-50A743CED5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22791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9A913-C343-4B04-8366-7E99901FC5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9340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3DF27-1E85-4A51-8E23-0FDF748D6F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49336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EAC38-5529-4998-A764-21576BB7E2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69299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8A2E13-70E6-4AF7-B7F4-2CF34BBBC48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3001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F6931-B34C-47B1-879B-1C7EF84019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82873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5990B-471B-4750-9425-4A90F6DB82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721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75E09-3477-40A0-82CC-F894D2B1D9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54395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50AA7-1636-4556-9642-E4CCC50279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16363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55E07-B940-43F9-9B03-ECD3E36928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44996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8A883-C665-41DE-9C7B-09AFA7E8A5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67369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520CD-9025-4357-AB99-6AF51BBFFA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04861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59689A-50E5-4783-8137-222FABF59C4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108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8915F35-E209-4AB3-8AEA-7D17C6E81FC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762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D72850-9D29-4FA4-9D88-4C26E87B8D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55414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53B4B3-3721-4FEC-8473-45AF02B634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94269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4329B-5220-4658-A824-9AA01DF099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69461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61377-C0B3-4FD6-B418-3E3ED82520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082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969D8-2A12-433A-9D71-CE545F5CC7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99166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ACEED-C14C-4173-9B97-64CC00AB54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83223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9BFAA7-984A-4D18-B6A0-D01BA52DE18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7458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E5D24-36C6-4400-AE3E-FBBBF6D95D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47716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CB5B2-0E7F-4605-A9FF-700FDA2D6A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59766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F30DA-2364-4A54-AA6B-598F303DCC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81880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DFE18-F216-4DAE-B799-4B7F0D05F2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94770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55417-4142-4E47-B762-879115468C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68799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A2CA2-5ED8-48AB-84F6-7AAC32A9B5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205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D530F9-6337-4941-BBDC-8034E57035C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84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3AAA9-EE38-45C8-9C10-9CB20BF0E3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101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8003D-23C9-457D-AF37-4442FE3703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65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1E495-9A0F-40AC-81F2-4E22D9B450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66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FBE19-D029-4099-AEE0-1032D2B220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783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255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5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fld id="{AF5D3A39-8D97-4688-A0AE-5BAE1AC751B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16" r:id="rId2"/>
    <p:sldLayoutId id="2147483917" r:id="rId3"/>
    <p:sldLayoutId id="2147483918" r:id="rId4"/>
    <p:sldLayoutId id="2147483949" r:id="rId5"/>
    <p:sldLayoutId id="2147483950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27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128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fld id="{B95C6B91-1F9F-48B0-89C5-EFBBB425B14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24" r:id="rId2"/>
    <p:sldLayoutId id="2147483925" r:id="rId3"/>
    <p:sldLayoutId id="2147483926" r:id="rId4"/>
    <p:sldLayoutId id="2147483952" r:id="rId5"/>
    <p:sldLayoutId id="2147483953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303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230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fld id="{C65F272A-8B6C-45E4-A1A5-E3DFD5B1F4B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32" r:id="rId2"/>
    <p:sldLayoutId id="2147483933" r:id="rId3"/>
    <p:sldLayoutId id="2147483934" r:id="rId4"/>
    <p:sldLayoutId id="2147483955" r:id="rId5"/>
    <p:sldLayoutId id="2147483956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57" r:id="rId12"/>
    <p:sldLayoutId id="2147483958" r:id="rId13"/>
    <p:sldLayoutId id="214748395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3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33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fld id="{6AF7AEE6-3E1F-461E-878C-FFBAB6CC67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40" r:id="rId2"/>
    <p:sldLayoutId id="2147483941" r:id="rId3"/>
    <p:sldLayoutId id="2147483942" r:id="rId4"/>
    <p:sldLayoutId id="2147483961" r:id="rId5"/>
    <p:sldLayoutId id="214748396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2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emf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emf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ctrTitle"/>
          </p:nvPr>
        </p:nvSpPr>
        <p:spPr>
          <a:xfrm>
            <a:off x="827088" y="404813"/>
            <a:ext cx="7772400" cy="3311525"/>
          </a:xfrm>
        </p:spPr>
        <p:txBody>
          <a:bodyPr/>
          <a:lstStyle/>
          <a:p>
            <a:pPr algn="ctr" eaLnBrk="1" hangingPunct="1"/>
            <a:r>
              <a:rPr lang="ru-RU" altLang="ru-RU" sz="2000" smtClean="0"/>
              <a:t>Министерство науки и высшего образования Российской Федерации</a:t>
            </a:r>
            <a:br>
              <a:rPr lang="ru-RU" altLang="ru-RU" sz="2000" smtClean="0"/>
            </a:br>
            <a:r>
              <a:rPr lang="ru-RU" altLang="ru-RU" sz="2000" smtClean="0"/>
              <a:t>Федеральное государственное бюджетное образовательное учреждение</a:t>
            </a:r>
            <a:br>
              <a:rPr lang="ru-RU" altLang="ru-RU" sz="2000" smtClean="0"/>
            </a:br>
            <a:r>
              <a:rPr lang="ru-RU" altLang="ru-RU" sz="2000" smtClean="0"/>
              <a:t>высшего образования</a:t>
            </a:r>
            <a:br>
              <a:rPr lang="ru-RU" altLang="ru-RU" sz="2000" smtClean="0"/>
            </a:br>
            <a:r>
              <a:rPr lang="en-US" altLang="ru-RU" sz="2000" smtClean="0"/>
              <a:t>«Самарский государственный экономический университет»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>Институт коммерции, маркетинга и логистики</a:t>
            </a:r>
            <a:br>
              <a:rPr lang="ru-RU" altLang="ru-RU" sz="2000" smtClean="0"/>
            </a:br>
            <a:r>
              <a:rPr lang="ru-RU" altLang="ru-RU" sz="2000" smtClean="0"/>
              <a:t>Кафедра маркетинга, логистики и рекламы</a:t>
            </a:r>
            <a:br>
              <a:rPr lang="ru-RU" altLang="ru-RU" sz="2000" smtClean="0"/>
            </a:br>
            <a:r>
              <a:rPr lang="ru-RU" altLang="ru-RU" sz="1200" smtClean="0"/>
              <a:t/>
            </a:r>
            <a:br>
              <a:rPr lang="ru-RU" altLang="ru-RU" sz="1200" smtClean="0"/>
            </a:br>
            <a:r>
              <a:rPr lang="ru-RU" altLang="ru-RU" sz="1200" smtClean="0"/>
              <a:t/>
            </a:r>
            <a:br>
              <a:rPr lang="ru-RU" altLang="ru-RU" sz="1200" smtClean="0"/>
            </a:br>
            <a:endParaRPr lang="ru-RU" altLang="ru-RU" sz="12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2408237"/>
          </a:xfrm>
        </p:spPr>
        <p:txBody>
          <a:bodyPr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600" dirty="0" smtClean="0"/>
              <a:t>Дисциплина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600" b="1" dirty="0" smtClean="0"/>
              <a:t>Методы и модели оптимизации в логистике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600" b="1" dirty="0" smtClean="0"/>
              <a:t>Автор: </a:t>
            </a:r>
            <a:r>
              <a:rPr lang="ru-RU" sz="3600" b="1" dirty="0" err="1" smtClean="0"/>
              <a:t>к.э.н</a:t>
            </a:r>
            <a:r>
              <a:rPr lang="ru-RU" sz="3600" b="1" dirty="0" smtClean="0"/>
              <a:t>., доцент </a:t>
            </a:r>
            <a:r>
              <a:rPr lang="ru-RU" sz="3600" b="1" dirty="0" err="1" smtClean="0"/>
              <a:t>Швецова</a:t>
            </a:r>
            <a:r>
              <a:rPr lang="ru-RU" sz="3600" b="1" dirty="0" smtClean="0"/>
              <a:t> Е.В.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smtClean="0">
                <a:solidFill>
                  <a:schemeClr val="tx1"/>
                </a:solidFill>
              </a:rPr>
              <a:t>Резервы времени работ</a:t>
            </a:r>
            <a:endParaRPr lang="en-US" altLang="ru-RU" sz="2800" smtClean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575"/>
            <a:ext cx="8229600" cy="4513263"/>
          </a:xfrm>
        </p:spPr>
        <p:txBody>
          <a:bodyPr/>
          <a:lstStyle/>
          <a:p>
            <a:pPr marL="0" indent="0" eaLnBrk="1" hangingPunct="1">
              <a:buFont typeface="Georgia" panose="02040502050405020303" pitchFamily="18" charset="0"/>
              <a:buNone/>
            </a:pPr>
            <a:r>
              <a:rPr lang="ru-RU" altLang="ru-RU" sz="3200" smtClean="0"/>
              <a:t>Резерв времени пути (</a:t>
            </a:r>
            <a:r>
              <a:rPr lang="en-US" altLang="ru-RU" sz="3200" smtClean="0"/>
              <a:t>L</a:t>
            </a:r>
            <a:r>
              <a:rPr lang="ru-RU" altLang="ru-RU" sz="3200" smtClean="0"/>
              <a:t>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ru-RU" sz="3200" smtClean="0"/>
              <a:t>R</a:t>
            </a:r>
            <a:r>
              <a:rPr lang="ru-RU" altLang="ru-RU" sz="3200" smtClean="0"/>
              <a:t>(</a:t>
            </a:r>
            <a:r>
              <a:rPr lang="en-US" altLang="ru-RU" sz="3200" smtClean="0"/>
              <a:t>L</a:t>
            </a:r>
            <a:r>
              <a:rPr lang="ru-RU" altLang="ru-RU" sz="3200" smtClean="0"/>
              <a:t>) = </a:t>
            </a:r>
            <a:r>
              <a:rPr lang="en-US" altLang="ru-RU" sz="3200" smtClean="0"/>
              <a:t>t</a:t>
            </a:r>
            <a:r>
              <a:rPr lang="ru-RU" altLang="ru-RU" sz="3200" baseline="-25000" smtClean="0"/>
              <a:t>кр</a:t>
            </a:r>
            <a:r>
              <a:rPr lang="ru-RU" altLang="ru-RU" sz="3200" smtClean="0"/>
              <a:t>- </a:t>
            </a:r>
            <a:r>
              <a:rPr lang="en-US" altLang="ru-RU" sz="3200" smtClean="0"/>
              <a:t>t</a:t>
            </a:r>
            <a:r>
              <a:rPr lang="ru-RU" altLang="ru-RU" sz="3200" smtClean="0"/>
              <a:t>(</a:t>
            </a:r>
            <a:r>
              <a:rPr lang="en-US" altLang="ru-RU" sz="3200" smtClean="0"/>
              <a:t>L</a:t>
            </a:r>
            <a:r>
              <a:rPr lang="ru-RU" altLang="ru-RU" sz="3200" smtClean="0"/>
              <a:t>) – на сколько в сумме могут быть увеличены продолжительности всех работ этого пути </a:t>
            </a:r>
            <a:endParaRPr lang="en-US" altLang="ru-RU" sz="3200" smtClean="0"/>
          </a:p>
          <a:p>
            <a:pPr marL="0" indent="0" eaLnBrk="1" hangingPunct="1">
              <a:buFont typeface="Georgia" panose="02040502050405020303" pitchFamily="18" charset="0"/>
              <a:buNone/>
            </a:pPr>
            <a:r>
              <a:rPr lang="en-US" altLang="ru-RU" sz="3200" smtClean="0"/>
              <a:t>R</a:t>
            </a:r>
            <a:r>
              <a:rPr lang="ru-RU" altLang="ru-RU" sz="3200" baseline="-25000" smtClean="0"/>
              <a:t>п</a:t>
            </a:r>
            <a:r>
              <a:rPr lang="en-US" altLang="ru-RU" sz="3200" smtClean="0"/>
              <a:t>(i,j) = t</a:t>
            </a:r>
            <a:r>
              <a:rPr lang="ru-RU" altLang="ru-RU" sz="3200" baseline="-25000" smtClean="0"/>
              <a:t>п</a:t>
            </a:r>
            <a:r>
              <a:rPr lang="en-US" altLang="ru-RU" sz="3200" smtClean="0"/>
              <a:t>(j) - t</a:t>
            </a:r>
            <a:r>
              <a:rPr lang="ru-RU" altLang="ru-RU" sz="3200" baseline="-25000" smtClean="0"/>
              <a:t>р</a:t>
            </a:r>
            <a:r>
              <a:rPr lang="en-US" altLang="ru-RU" sz="3200" smtClean="0"/>
              <a:t>(i) - t(i,j)</a:t>
            </a:r>
            <a:r>
              <a:rPr lang="ru-RU" altLang="ru-RU" sz="3200" smtClean="0"/>
              <a:t>– полный резерв</a:t>
            </a:r>
            <a:endParaRPr lang="en-US" altLang="ru-RU" sz="3200" smtClean="0"/>
          </a:p>
          <a:p>
            <a:pPr marL="0" indent="0" eaLnBrk="1" hangingPunct="1">
              <a:buFont typeface="Georgia" panose="02040502050405020303" pitchFamily="18" charset="0"/>
              <a:buNone/>
            </a:pPr>
            <a:r>
              <a:rPr lang="en-US" altLang="ru-RU" sz="3200" smtClean="0"/>
              <a:t>R</a:t>
            </a:r>
            <a:r>
              <a:rPr lang="ru-RU" altLang="ru-RU" sz="3200" baseline="-25000" smtClean="0"/>
              <a:t>ч</a:t>
            </a:r>
            <a:r>
              <a:rPr lang="en-US" altLang="ru-RU" sz="3200" smtClean="0"/>
              <a:t>(i,j) = t</a:t>
            </a:r>
            <a:r>
              <a:rPr lang="ru-RU" altLang="ru-RU" sz="3200" baseline="-25000" smtClean="0"/>
              <a:t>п</a:t>
            </a:r>
            <a:r>
              <a:rPr lang="en-US" altLang="ru-RU" sz="3200" smtClean="0"/>
              <a:t>(j) - t</a:t>
            </a:r>
            <a:r>
              <a:rPr lang="ru-RU" altLang="ru-RU" sz="3200" baseline="-25000" smtClean="0"/>
              <a:t>п</a:t>
            </a:r>
            <a:r>
              <a:rPr lang="en-US" altLang="ru-RU" sz="3200" smtClean="0"/>
              <a:t>(i) - t(i,j)</a:t>
            </a:r>
            <a:r>
              <a:rPr lang="ru-RU" altLang="ru-RU" sz="3200" smtClean="0"/>
              <a:t> – частный резерв</a:t>
            </a:r>
            <a:endParaRPr lang="en-US" altLang="ru-RU" sz="3200" smtClean="0"/>
          </a:p>
          <a:p>
            <a:pPr marL="0" indent="0" eaLnBrk="1" hangingPunct="1">
              <a:buFont typeface="Georgia" panose="02040502050405020303" pitchFamily="18" charset="0"/>
              <a:buNone/>
            </a:pPr>
            <a:r>
              <a:rPr lang="en-US" altLang="ru-RU" sz="3200" smtClean="0"/>
              <a:t>R</a:t>
            </a:r>
            <a:r>
              <a:rPr lang="ru-RU" altLang="ru-RU" sz="3200" baseline="-25000" smtClean="0"/>
              <a:t>с</a:t>
            </a:r>
            <a:r>
              <a:rPr lang="en-US" altLang="ru-RU" sz="3200" smtClean="0"/>
              <a:t>(i,j) = t</a:t>
            </a:r>
            <a:r>
              <a:rPr lang="ru-RU" altLang="ru-RU" sz="3200" baseline="-25000" smtClean="0"/>
              <a:t>р</a:t>
            </a:r>
            <a:r>
              <a:rPr lang="en-US" altLang="ru-RU" sz="3200" smtClean="0"/>
              <a:t>(j) – t</a:t>
            </a:r>
            <a:r>
              <a:rPr lang="ru-RU" altLang="ru-RU" sz="3200" baseline="-25000" smtClean="0"/>
              <a:t>р</a:t>
            </a:r>
            <a:r>
              <a:rPr lang="en-US" altLang="ru-RU" sz="3200" smtClean="0"/>
              <a:t>(i) - t(i,j)</a:t>
            </a:r>
            <a:r>
              <a:rPr lang="ru-RU" altLang="ru-RU" sz="3200" smtClean="0"/>
              <a:t>– свободный резерв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4213" y="476250"/>
          <a:ext cx="8229600" cy="6380163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Длит-ть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(1,2)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Выбор перевозчика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(1,3)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 заказа и его согласование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(1,5)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Оформление/продление договора с поставщиком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(2,4)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Выбор транспортного средства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(2,6)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маршрута следования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(3,5)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Отправка заказа поставщику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(3,6)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Регистрация отправки заказа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(4,8)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 товарно-сопроводительных документов (товарно-транспортные накладные, путевые листы)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6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(5,6)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условий выполнения закупки (инвайса) от поставщика в ответ на отправленный заказ и их согласование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(5,7)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обязательств по оплате заказа поставщику наряду с согласованием инвайса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(6,8)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Доставка товара на место назначения, указанное фирмой по договору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7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(6,9)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Отслеживание местонахождения груза в пути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7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(7,10)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 счетов (финансовых потоков) в процессе выполнения условий договора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7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(8,10)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Прием заказа данной фирмой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486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(9,10)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Выставление претензий по факту отступления от условий договора в части нарушения местонахождения и времени доставки товара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>
                <a:solidFill>
                  <a:schemeClr val="tx1"/>
                </a:solidFill>
              </a:rPr>
              <a:t>Временные параметры событий</a:t>
            </a:r>
          </a:p>
        </p:txBody>
      </p:sp>
      <p:graphicFrame>
        <p:nvGraphicFramePr>
          <p:cNvPr id="23651" name="Group 99"/>
          <p:cNvGraphicFramePr>
            <a:graphicFrameLocks noGrp="1"/>
          </p:cNvGraphicFramePr>
          <p:nvPr>
            <p:ph type="tbl" idx="1"/>
          </p:nvPr>
        </p:nvGraphicFramePr>
        <p:xfrm>
          <a:off x="1042988" y="1600200"/>
          <a:ext cx="7416800" cy="4754563"/>
        </p:xfrm>
        <a:graphic>
          <a:graphicData uri="http://schemas.openxmlformats.org/drawingml/2006/table">
            <a:tbl>
              <a:tblPr/>
              <a:tblGrid>
                <a:gridCol w="144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9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1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Номер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события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Сроки свершения события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Резерв времени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ранний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поздний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400" smtClean="0">
                <a:solidFill>
                  <a:schemeClr val="tx1"/>
                </a:solidFill>
              </a:rPr>
              <a:t>Сводная таблица по временным параметрам для нескольких работ</a:t>
            </a:r>
          </a:p>
        </p:txBody>
      </p:sp>
      <p:graphicFrame>
        <p:nvGraphicFramePr>
          <p:cNvPr id="36967" name="Group 10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18488" cy="3789363"/>
        </p:xfrm>
        <a:graphic>
          <a:graphicData uri="http://schemas.openxmlformats.org/drawingml/2006/table">
            <a:tbl>
              <a:tblPr/>
              <a:tblGrid>
                <a:gridCol w="801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89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Работа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Продолжи-тельность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Сроки начала и окончания работы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Резервы времени работ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рн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(i,j)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(i,j)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пн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(i,j)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по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(i,j)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(i,j)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(i,j)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(i,j)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5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(1,2)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(1,3)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(1,5)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908050"/>
            <a:ext cx="8229600" cy="7921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Выводы по сводной </a:t>
            </a:r>
            <a:r>
              <a:rPr lang="ru-RU" sz="2400" dirty="0" smtClean="0">
                <a:solidFill>
                  <a:schemeClr val="tx1"/>
                </a:solidFill>
              </a:rPr>
              <a:t>таблице, например, для работы (1,5)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50847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Работа (1,5) должна начаться в интервале (0,3) суток и окончиться в интервале (6,9) суток от начала выполнения комплекса работ.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Полный резерв времени равен 3, т.е. срок выполнения этой работы можно увеличить на 3 дня, при этом срок выполнения проекта не изменится.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Частный резерв времени равен 3, т.е. при сохранении общего срока выполнения проекта может быть задержано выполнение работы  (1,5) и последующих работ по любому пути на 3-е суток (без затрат резерва времени предшествующих ей работ, если они есть).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Свободный резерв времени равен 3, т.е. при сохранении общего срока выполнения проекта работа (1,5) и предшествующие ей работы могут быть задержаны на 3-е суток без нарушения резерва времени последующих работ.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765175"/>
            <a:ext cx="8229600" cy="628650"/>
          </a:xfrm>
        </p:spPr>
        <p:txBody>
          <a:bodyPr/>
          <a:lstStyle/>
          <a:p>
            <a:pPr algn="ctr" eaLnBrk="1" hangingPunct="1"/>
            <a:r>
              <a:rPr lang="ru-RU" altLang="ru-RU" sz="2800" smtClean="0">
                <a:solidFill>
                  <a:schemeClr val="tx1"/>
                </a:solidFill>
              </a:rPr>
              <a:t>Анализ сетевых моделей</a:t>
            </a:r>
            <a:endParaRPr lang="en-US" altLang="ru-RU" sz="2800" smtClean="0">
              <a:solidFill>
                <a:schemeClr val="tx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ru-RU" altLang="ru-RU" smtClean="0"/>
              <a:t>Контроль построения сетевого графика, установление целесообразности выбора работ, степени их разбиения.</a:t>
            </a:r>
          </a:p>
          <a:p>
            <a:pPr marL="609600" indent="-609600" eaLnBrk="1" hangingPunct="1"/>
            <a:r>
              <a:rPr lang="ru-RU" altLang="ru-RU" smtClean="0"/>
              <a:t> Классификация и группировка работ по величинам резервов времени. </a:t>
            </a:r>
          </a:p>
          <a:p>
            <a:pPr marL="609600" indent="-609600" eaLnBrk="1" hangingPunct="1"/>
            <a:r>
              <a:rPr lang="ru-RU" altLang="ru-RU" smtClean="0"/>
              <a:t> Определение степени сложности выполнения в срок группы работ некритического пути.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8218488" cy="5000625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ru-RU" altLang="ru-RU" b="1" smtClean="0"/>
              <a:t>Коэффициент напряженности Кн работы (</a:t>
            </a:r>
            <a:r>
              <a:rPr lang="en-US" altLang="ru-RU" b="1" smtClean="0"/>
              <a:t>i</a:t>
            </a:r>
            <a:r>
              <a:rPr lang="ru-RU" altLang="ru-RU" b="1" smtClean="0"/>
              <a:t>,</a:t>
            </a:r>
            <a:r>
              <a:rPr lang="en-US" altLang="ru-RU" b="1" smtClean="0"/>
              <a:t>j</a:t>
            </a:r>
            <a:r>
              <a:rPr lang="ru-RU" altLang="ru-RU" b="1" smtClean="0"/>
              <a:t>)  </a:t>
            </a:r>
            <a:r>
              <a:rPr lang="ru-RU" altLang="ru-RU" smtClean="0"/>
              <a:t>- это отношение продолжительности несовпадающих (но между одними и теми же событиями) отрезков пути, одним из которых является путь максимальной продолжительности, проходящий через данную работу, а другим – критический путь. Коэффициент характеризует напряженность по срокам выполнения работы (</a:t>
            </a:r>
            <a:r>
              <a:rPr lang="en-US" altLang="ru-RU" smtClean="0"/>
              <a:t>i</a:t>
            </a:r>
            <a:r>
              <a:rPr lang="ru-RU" altLang="ru-RU" smtClean="0"/>
              <a:t>,</a:t>
            </a:r>
            <a:r>
              <a:rPr lang="en-US" altLang="ru-RU" smtClean="0"/>
              <a:t>j</a:t>
            </a:r>
            <a:r>
              <a:rPr lang="ru-RU" altLang="ru-RU" smtClean="0"/>
              <a:t>):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                    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                              Кн</a:t>
            </a:r>
            <a:r>
              <a:rPr lang="en-US" altLang="ru-RU" smtClean="0"/>
              <a:t>(i,j) = </a:t>
            </a:r>
            <a:endParaRPr lang="ru-RU" altLang="ru-RU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826000" y="5013325"/>
          <a:ext cx="204946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3" imgW="761760" imgH="482400" progId="Equation.3">
                  <p:embed/>
                </p:oleObj>
              </mc:Choice>
              <mc:Fallback>
                <p:oleObj name="Формула" r:id="rId3" imgW="76176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0" y="5013325"/>
                        <a:ext cx="204946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113"/>
          </a:xfrm>
        </p:spPr>
        <p:txBody>
          <a:bodyPr/>
          <a:lstStyle/>
          <a:p>
            <a:pPr algn="ctr" eaLnBrk="1" hangingPunct="1"/>
            <a:r>
              <a:rPr lang="ru-RU" altLang="ru-RU" sz="3200" smtClean="0"/>
              <a:t>Классификация работ по зонам</a:t>
            </a:r>
          </a:p>
        </p:txBody>
      </p:sp>
      <p:sp>
        <p:nvSpPr>
          <p:cNvPr id="45059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К</a:t>
            </a:r>
            <a:r>
              <a:rPr lang="ru-RU" altLang="ru-RU" sz="4000" baseline="-25000" smtClean="0"/>
              <a:t>н</a:t>
            </a:r>
            <a:r>
              <a:rPr lang="ru-RU" altLang="ru-RU" sz="4000" smtClean="0"/>
              <a:t>(</a:t>
            </a:r>
            <a:r>
              <a:rPr lang="en-US" altLang="ru-RU" sz="4000" smtClean="0"/>
              <a:t>i</a:t>
            </a:r>
            <a:r>
              <a:rPr lang="ru-RU" altLang="ru-RU" sz="4000" smtClean="0"/>
              <a:t>,</a:t>
            </a:r>
            <a:r>
              <a:rPr lang="en-US" altLang="ru-RU" sz="4000" smtClean="0"/>
              <a:t>j</a:t>
            </a:r>
            <a:r>
              <a:rPr lang="ru-RU" altLang="ru-RU" sz="4000" smtClean="0"/>
              <a:t>) &gt; 0,8 – критическая зона;</a:t>
            </a:r>
          </a:p>
          <a:p>
            <a:pPr eaLnBrk="1" hangingPunct="1"/>
            <a:r>
              <a:rPr lang="ru-RU" altLang="ru-RU" sz="4000" smtClean="0"/>
              <a:t>0,6</a:t>
            </a:r>
            <a:r>
              <a:rPr lang="en-US" altLang="ru-RU" sz="4000" smtClean="0"/>
              <a:t>&lt;</a:t>
            </a:r>
            <a:r>
              <a:rPr lang="ru-RU" altLang="ru-RU" sz="4000" smtClean="0"/>
              <a:t>  К</a:t>
            </a:r>
            <a:r>
              <a:rPr lang="ru-RU" altLang="ru-RU" sz="4000" baseline="-25000" smtClean="0"/>
              <a:t>н</a:t>
            </a:r>
            <a:r>
              <a:rPr lang="ru-RU" altLang="ru-RU" sz="4000" smtClean="0"/>
              <a:t>(</a:t>
            </a:r>
            <a:r>
              <a:rPr lang="en-US" altLang="ru-RU" sz="4000" smtClean="0"/>
              <a:t>i</a:t>
            </a:r>
            <a:r>
              <a:rPr lang="ru-RU" altLang="ru-RU" sz="4000" smtClean="0"/>
              <a:t>,</a:t>
            </a:r>
            <a:r>
              <a:rPr lang="en-US" altLang="ru-RU" sz="4000" smtClean="0"/>
              <a:t>j</a:t>
            </a:r>
            <a:r>
              <a:rPr lang="ru-RU" altLang="ru-RU" sz="4000" smtClean="0"/>
              <a:t>) </a:t>
            </a:r>
            <a:r>
              <a:rPr lang="en-US" altLang="ru-RU" sz="4000" smtClean="0"/>
              <a:t>&lt;</a:t>
            </a:r>
            <a:r>
              <a:rPr lang="ru-RU" altLang="ru-RU" sz="4000" smtClean="0"/>
              <a:t> 0,8 – подкритическая зона;</a:t>
            </a:r>
          </a:p>
          <a:p>
            <a:pPr eaLnBrk="1" hangingPunct="1"/>
            <a:r>
              <a:rPr lang="ru-RU" altLang="ru-RU" sz="4000" smtClean="0"/>
              <a:t>К</a:t>
            </a:r>
            <a:r>
              <a:rPr lang="ru-RU" altLang="ru-RU" sz="4000" baseline="-25000" smtClean="0"/>
              <a:t>н</a:t>
            </a:r>
            <a:r>
              <a:rPr lang="ru-RU" altLang="ru-RU" sz="4000" smtClean="0"/>
              <a:t>(</a:t>
            </a:r>
            <a:r>
              <a:rPr lang="en-US" altLang="ru-RU" sz="4000" smtClean="0"/>
              <a:t>i</a:t>
            </a:r>
            <a:r>
              <a:rPr lang="ru-RU" altLang="ru-RU" sz="4000" smtClean="0"/>
              <a:t>,</a:t>
            </a:r>
            <a:r>
              <a:rPr lang="en-US" altLang="ru-RU" sz="4000" smtClean="0"/>
              <a:t>j</a:t>
            </a:r>
            <a:r>
              <a:rPr lang="ru-RU" altLang="ru-RU" sz="4000" smtClean="0"/>
              <a:t>) &lt; 0,6 – резервная зона.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smtClean="0">
                <a:solidFill>
                  <a:schemeClr val="tx1"/>
                </a:solidFill>
              </a:rPr>
              <a:t>Оптимизация сетевого графика «время-стоимость»</a:t>
            </a:r>
            <a:endParaRPr lang="en-US" altLang="ru-RU" sz="2800" smtClean="0">
              <a:solidFill>
                <a:schemeClr val="tx1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u="sng" smtClean="0"/>
              <a:t>Частная </a:t>
            </a:r>
            <a:r>
              <a:rPr lang="ru-RU" altLang="ru-RU" smtClean="0"/>
              <a:t>оптимизация – это минимизация времени выполнения работ при заданной стоимости или минимизация стоимости комплекса работ при заданном времени выполнения проекта.</a:t>
            </a:r>
            <a:endParaRPr lang="ru-RU" altLang="ru-RU" u="sng" smtClean="0"/>
          </a:p>
          <a:p>
            <a:pPr eaLnBrk="1" hangingPunct="1">
              <a:lnSpc>
                <a:spcPct val="90000"/>
              </a:lnSpc>
            </a:pPr>
            <a:r>
              <a:rPr lang="ru-RU" altLang="ru-RU" u="sng" smtClean="0"/>
              <a:t>Комплексная </a:t>
            </a:r>
            <a:r>
              <a:rPr lang="ru-RU" altLang="ru-RU" smtClean="0"/>
              <a:t>оптимизация – это нахождение оптимального соотношения величин стоимости и сроков выполнения проекта в зависимости от конкретных целей.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smtClean="0">
                <a:solidFill>
                  <a:schemeClr val="tx1"/>
                </a:solidFill>
              </a:rPr>
              <a:t>Сетевая модель по планированию транспортировки</a:t>
            </a:r>
          </a:p>
        </p:txBody>
      </p:sp>
      <p:graphicFrame>
        <p:nvGraphicFramePr>
          <p:cNvPr id="45092" name="Group 36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878388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Работа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Содержание работы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(1,2)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Принятие заказа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(1,4)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Заказ транспорта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(2,3)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Отправка счета на основании принятого заказа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(2,4)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Обработка принятого заказа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5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(3,5)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Получение и проверка оплаты по счету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(4,5)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Доставка товара получателю в момент оплаты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ctrTitle"/>
          </p:nvPr>
        </p:nvSpPr>
        <p:spPr>
          <a:xfrm>
            <a:off x="323850" y="620713"/>
            <a:ext cx="8529638" cy="2046287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Оптимизационные модели в логистике</a:t>
            </a:r>
          </a:p>
        </p:txBody>
      </p:sp>
      <p:sp>
        <p:nvSpPr>
          <p:cNvPr id="307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>
                <a:solidFill>
                  <a:schemeClr val="tx1"/>
                </a:solidFill>
              </a:rPr>
              <a:t>Исходные данные для оптимизации</a:t>
            </a:r>
            <a:endParaRPr lang="en-US" altLang="ru-RU" sz="3200" smtClean="0">
              <a:solidFill>
                <a:schemeClr val="tx1"/>
              </a:solidFill>
            </a:endParaRPr>
          </a:p>
        </p:txBody>
      </p:sp>
      <p:graphicFrame>
        <p:nvGraphicFramePr>
          <p:cNvPr id="46167" name="Group 87"/>
          <p:cNvGraphicFramePr>
            <a:graphicFrameLocks noGrp="1"/>
          </p:cNvGraphicFramePr>
          <p:nvPr>
            <p:ph type="tbl" idx="1"/>
          </p:nvPr>
        </p:nvGraphicFramePr>
        <p:xfrm>
          <a:off x="468313" y="1557338"/>
          <a:ext cx="8229600" cy="5040312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3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1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Работа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j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Продолжительность работы (сут.)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Стоимость работ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Коэфф.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затрат 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ускорение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j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a(i, j)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b(i, j)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cmax(i, j)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cmin(i, j)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(1,2)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(1,4)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(2,3)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(2,4)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(3,5)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(4,5)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549275"/>
            <a:ext cx="8229600" cy="628650"/>
          </a:xfrm>
        </p:spPr>
        <p:txBody>
          <a:bodyPr/>
          <a:lstStyle/>
          <a:p>
            <a:pPr algn="ctr" eaLnBrk="1" hangingPunct="1"/>
            <a:r>
              <a:rPr lang="ru-RU" altLang="ru-RU" sz="2400" smtClean="0">
                <a:solidFill>
                  <a:schemeClr val="tx1"/>
                </a:solidFill>
              </a:rPr>
              <a:t>Ограничения при сокращении длительности работ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ru-RU" altLang="ru-RU" sz="2400" smtClean="0"/>
              <a:t>Запас времени для сокращения длительности работы в текущей момент времени</a:t>
            </a:r>
            <a:endParaRPr lang="en-US" altLang="ru-RU" sz="240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400" smtClean="0"/>
              <a:t>Z(i,j) =t(i,j) – a(i,j),</a:t>
            </a:r>
            <a:endParaRPr lang="ru-RU" altLang="ru-RU" sz="240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 smtClean="0"/>
          </a:p>
          <a:p>
            <a:pPr marL="0" indent="0" eaLnBrk="1" hangingPunct="1">
              <a:lnSpc>
                <a:spcPct val="80000"/>
              </a:lnSpc>
            </a:pPr>
            <a:r>
              <a:rPr lang="ru-RU" altLang="ru-RU" sz="2400" smtClean="0"/>
              <a:t>Максимально возможное значение запаса времени</a:t>
            </a:r>
            <a:endParaRPr lang="en-US" altLang="ru-RU" sz="240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400" smtClean="0"/>
              <a:t>Zmax (i,j)= b(i,j) – a(i,j).</a:t>
            </a:r>
            <a:endParaRPr lang="ru-RU" altLang="ru-RU" sz="240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Ситуация имеет место, когда длительность работы еще ни разу не сокращали, т.е. </a:t>
            </a:r>
            <a:endParaRPr lang="en-US" altLang="ru-RU" sz="240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400" smtClean="0"/>
              <a:t>t(i,j) = b(i,j)</a:t>
            </a:r>
            <a:endParaRPr lang="ru-RU" altLang="ru-RU" sz="240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 smtClean="0"/>
          </a:p>
          <a:p>
            <a:pPr marL="0" indent="0" eaLnBrk="1" hangingPunct="1">
              <a:lnSpc>
                <a:spcPct val="80000"/>
              </a:lnSpc>
            </a:pPr>
            <a:r>
              <a:rPr lang="ru-RU" altLang="ru-RU" sz="2400" smtClean="0"/>
              <a:t>Время Δ</a:t>
            </a:r>
            <a:r>
              <a:rPr lang="en-US" altLang="ru-RU" sz="2400" smtClean="0"/>
              <a:t>t</a:t>
            </a:r>
            <a:r>
              <a:rPr lang="ru-RU" altLang="ru-RU" sz="2400" smtClean="0"/>
              <a:t>, на которое следует сжать длительность работы (</a:t>
            </a:r>
            <a:r>
              <a:rPr lang="en-US" altLang="ru-RU" sz="2400" smtClean="0"/>
              <a:t>i</a:t>
            </a:r>
            <a:r>
              <a:rPr lang="ru-RU" altLang="ru-RU" sz="2400" smtClean="0"/>
              <a:t>,</a:t>
            </a:r>
            <a:r>
              <a:rPr lang="en-US" altLang="ru-RU" sz="2400" smtClean="0"/>
              <a:t>j</a:t>
            </a:r>
            <a:r>
              <a:rPr lang="ru-RU" altLang="ru-RU" sz="2400" smtClean="0"/>
              <a:t>), определяется</a:t>
            </a:r>
            <a:endParaRPr lang="en-US" altLang="ru-RU" sz="240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400" smtClean="0"/>
              <a:t>Δt</a:t>
            </a:r>
            <a:r>
              <a:rPr lang="ru-RU" altLang="ru-RU" sz="2400" smtClean="0"/>
              <a:t>(</a:t>
            </a:r>
            <a:r>
              <a:rPr lang="en-US" altLang="ru-RU" sz="2400" smtClean="0"/>
              <a:t>i</a:t>
            </a:r>
            <a:r>
              <a:rPr lang="ru-RU" altLang="ru-RU" sz="2400" smtClean="0"/>
              <a:t>,</a:t>
            </a:r>
            <a:r>
              <a:rPr lang="en-US" altLang="ru-RU" sz="2400" smtClean="0"/>
              <a:t>j</a:t>
            </a:r>
            <a:r>
              <a:rPr lang="ru-RU" altLang="ru-RU" sz="2400" smtClean="0"/>
              <a:t>) =</a:t>
            </a:r>
            <a:r>
              <a:rPr lang="en-US" altLang="ru-RU" sz="2400" smtClean="0"/>
              <a:t>min </a:t>
            </a:r>
            <a:r>
              <a:rPr lang="ru-RU" altLang="ru-RU" sz="2400" smtClean="0"/>
              <a:t>(</a:t>
            </a:r>
            <a:r>
              <a:rPr lang="en-US" altLang="ru-RU" sz="2400" smtClean="0"/>
              <a:t>Z</a:t>
            </a:r>
            <a:r>
              <a:rPr lang="ru-RU" altLang="ru-RU" sz="2400" smtClean="0"/>
              <a:t>(</a:t>
            </a:r>
            <a:r>
              <a:rPr lang="en-US" altLang="ru-RU" sz="2400" smtClean="0"/>
              <a:t>i</a:t>
            </a:r>
            <a:r>
              <a:rPr lang="ru-RU" altLang="ru-RU" sz="2400" smtClean="0"/>
              <a:t>,</a:t>
            </a:r>
            <a:r>
              <a:rPr lang="en-US" altLang="ru-RU" sz="2400" smtClean="0"/>
              <a:t>j</a:t>
            </a:r>
            <a:r>
              <a:rPr lang="ru-RU" altLang="ru-RU" sz="2400" smtClean="0"/>
              <a:t>) , </a:t>
            </a:r>
            <a:r>
              <a:rPr lang="en-US" altLang="ru-RU" sz="2400" smtClean="0"/>
              <a:t>ΔT</a:t>
            </a:r>
            <a:r>
              <a:rPr lang="ru-RU" altLang="ru-RU" sz="2400" smtClean="0"/>
              <a:t>)  , где  </a:t>
            </a:r>
            <a:r>
              <a:rPr lang="en-US" altLang="ru-RU" sz="2400" smtClean="0"/>
              <a:t>ΔT</a:t>
            </a:r>
            <a:r>
              <a:rPr lang="ru-RU" altLang="ru-RU" sz="2400" smtClean="0"/>
              <a:t> – разность между длительностью критического и подкритического путей в сетевой модели.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>График зависимости стоимости работ от их продолжительности</a:t>
            </a:r>
            <a:endParaRPr lang="en-US" altLang="ru-RU" sz="240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5089525"/>
          </a:xfrm>
        </p:spPr>
        <p:txBody>
          <a:bodyPr/>
          <a:lstStyle/>
          <a:p>
            <a:pPr eaLnBrk="1" hangingPunct="1"/>
            <a:endParaRPr lang="ru-RU" altLang="ru-RU" sz="2000" smtClean="0"/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1187450" y="2924175"/>
            <a:ext cx="6408738" cy="3097213"/>
            <a:chOff x="1745" y="2762"/>
            <a:chExt cx="8502" cy="4492"/>
          </a:xfrm>
        </p:grpSpPr>
        <p:sp>
          <p:nvSpPr>
            <p:cNvPr id="50181" name="Line 5"/>
            <p:cNvSpPr>
              <a:spLocks noChangeShapeType="1"/>
            </p:cNvSpPr>
            <p:nvPr/>
          </p:nvSpPr>
          <p:spPr bwMode="auto">
            <a:xfrm>
              <a:off x="2835" y="6610"/>
              <a:ext cx="74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 flipV="1">
              <a:off x="2835" y="2762"/>
              <a:ext cx="0" cy="38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3" name="Line 7"/>
            <p:cNvSpPr>
              <a:spLocks noChangeShapeType="1"/>
            </p:cNvSpPr>
            <p:nvPr/>
          </p:nvSpPr>
          <p:spPr bwMode="auto">
            <a:xfrm flipV="1">
              <a:off x="3489" y="3258"/>
              <a:ext cx="0" cy="34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4" name="Line 8"/>
            <p:cNvSpPr>
              <a:spLocks noChangeShapeType="1"/>
            </p:cNvSpPr>
            <p:nvPr/>
          </p:nvSpPr>
          <p:spPr bwMode="auto">
            <a:xfrm flipV="1">
              <a:off x="4143" y="3702"/>
              <a:ext cx="0" cy="2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 flipV="1">
              <a:off x="5560" y="4442"/>
              <a:ext cx="0" cy="22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 flipV="1">
              <a:off x="5996" y="4886"/>
              <a:ext cx="0" cy="17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 flipV="1">
              <a:off x="6868" y="5478"/>
              <a:ext cx="0" cy="11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8" name="Line 12"/>
            <p:cNvSpPr>
              <a:spLocks noChangeShapeType="1"/>
            </p:cNvSpPr>
            <p:nvPr/>
          </p:nvSpPr>
          <p:spPr bwMode="auto">
            <a:xfrm flipH="1">
              <a:off x="2835" y="3206"/>
              <a:ext cx="6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9" name="Line 13"/>
            <p:cNvSpPr>
              <a:spLocks noChangeShapeType="1"/>
            </p:cNvSpPr>
            <p:nvPr/>
          </p:nvSpPr>
          <p:spPr bwMode="auto">
            <a:xfrm flipH="1">
              <a:off x="2835" y="3650"/>
              <a:ext cx="13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0" name="Line 14"/>
            <p:cNvSpPr>
              <a:spLocks noChangeShapeType="1"/>
            </p:cNvSpPr>
            <p:nvPr/>
          </p:nvSpPr>
          <p:spPr bwMode="auto">
            <a:xfrm flipH="1">
              <a:off x="2835" y="4390"/>
              <a:ext cx="27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1" name="Line 15"/>
            <p:cNvSpPr>
              <a:spLocks noChangeShapeType="1"/>
            </p:cNvSpPr>
            <p:nvPr/>
          </p:nvSpPr>
          <p:spPr bwMode="auto">
            <a:xfrm flipH="1">
              <a:off x="2835" y="4834"/>
              <a:ext cx="31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2" name="Line 16"/>
            <p:cNvSpPr>
              <a:spLocks noChangeShapeType="1"/>
            </p:cNvSpPr>
            <p:nvPr/>
          </p:nvSpPr>
          <p:spPr bwMode="auto">
            <a:xfrm flipH="1">
              <a:off x="2835" y="5426"/>
              <a:ext cx="40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3" name="Line 17"/>
            <p:cNvSpPr>
              <a:spLocks noChangeShapeType="1"/>
            </p:cNvSpPr>
            <p:nvPr/>
          </p:nvSpPr>
          <p:spPr bwMode="auto">
            <a:xfrm>
              <a:off x="3489" y="3258"/>
              <a:ext cx="654" cy="4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4" name="Line 18"/>
            <p:cNvSpPr>
              <a:spLocks noChangeShapeType="1"/>
            </p:cNvSpPr>
            <p:nvPr/>
          </p:nvSpPr>
          <p:spPr bwMode="auto">
            <a:xfrm>
              <a:off x="4143" y="3702"/>
              <a:ext cx="1417" cy="7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5" name="Line 19"/>
            <p:cNvSpPr>
              <a:spLocks noChangeShapeType="1"/>
            </p:cNvSpPr>
            <p:nvPr/>
          </p:nvSpPr>
          <p:spPr bwMode="auto">
            <a:xfrm>
              <a:off x="5560" y="4442"/>
              <a:ext cx="436" cy="4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6" name="Line 20"/>
            <p:cNvSpPr>
              <a:spLocks noChangeShapeType="1"/>
            </p:cNvSpPr>
            <p:nvPr/>
          </p:nvSpPr>
          <p:spPr bwMode="auto">
            <a:xfrm>
              <a:off x="5996" y="4886"/>
              <a:ext cx="872" cy="5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7" name="Rectangle 21"/>
            <p:cNvSpPr>
              <a:spLocks noChangeArrowheads="1"/>
            </p:cNvSpPr>
            <p:nvPr/>
          </p:nvSpPr>
          <p:spPr bwMode="auto">
            <a:xfrm>
              <a:off x="2072" y="3110"/>
              <a:ext cx="545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100"/>
                <a:t>72</a:t>
              </a:r>
              <a:endParaRPr lang="ru-RU" altLang="ru-RU"/>
            </a:p>
          </p:txBody>
        </p:sp>
        <p:sp>
          <p:nvSpPr>
            <p:cNvPr id="50198" name="Rectangle 22"/>
            <p:cNvSpPr>
              <a:spLocks noChangeArrowheads="1"/>
            </p:cNvSpPr>
            <p:nvPr/>
          </p:nvSpPr>
          <p:spPr bwMode="auto">
            <a:xfrm>
              <a:off x="2072" y="3554"/>
              <a:ext cx="545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100"/>
                <a:t>58</a:t>
              </a:r>
              <a:endParaRPr lang="ru-RU" altLang="ru-RU"/>
            </a:p>
          </p:txBody>
        </p:sp>
        <p:sp>
          <p:nvSpPr>
            <p:cNvPr id="50199" name="Rectangle 23"/>
            <p:cNvSpPr>
              <a:spLocks noChangeArrowheads="1"/>
            </p:cNvSpPr>
            <p:nvPr/>
          </p:nvSpPr>
          <p:spPr bwMode="auto">
            <a:xfrm>
              <a:off x="1745" y="4146"/>
              <a:ext cx="872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ru-RU" altLang="ru-RU" sz="1100"/>
                <a:t>47,6</a:t>
              </a:r>
              <a:endParaRPr lang="ru-RU" altLang="ru-RU"/>
            </a:p>
          </p:txBody>
        </p:sp>
        <p:sp>
          <p:nvSpPr>
            <p:cNvPr id="50200" name="Rectangle 24"/>
            <p:cNvSpPr>
              <a:spLocks noChangeArrowheads="1"/>
            </p:cNvSpPr>
            <p:nvPr/>
          </p:nvSpPr>
          <p:spPr bwMode="auto">
            <a:xfrm>
              <a:off x="2072" y="4738"/>
              <a:ext cx="545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100"/>
                <a:t>46</a:t>
              </a:r>
              <a:endParaRPr lang="ru-RU" altLang="ru-RU"/>
            </a:p>
          </p:txBody>
        </p:sp>
        <p:sp>
          <p:nvSpPr>
            <p:cNvPr id="50201" name="Rectangle 25"/>
            <p:cNvSpPr>
              <a:spLocks noChangeArrowheads="1"/>
            </p:cNvSpPr>
            <p:nvPr/>
          </p:nvSpPr>
          <p:spPr bwMode="auto">
            <a:xfrm>
              <a:off x="2072" y="5330"/>
              <a:ext cx="545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100"/>
                <a:t>44</a:t>
              </a:r>
              <a:endParaRPr lang="ru-RU" altLang="ru-RU"/>
            </a:p>
          </p:txBody>
        </p:sp>
        <p:sp>
          <p:nvSpPr>
            <p:cNvPr id="50202" name="Rectangle 26"/>
            <p:cNvSpPr>
              <a:spLocks noChangeArrowheads="1"/>
            </p:cNvSpPr>
            <p:nvPr/>
          </p:nvSpPr>
          <p:spPr bwMode="auto">
            <a:xfrm>
              <a:off x="3271" y="6810"/>
              <a:ext cx="545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100"/>
                <a:t>7</a:t>
              </a:r>
              <a:endParaRPr lang="ru-RU" altLang="ru-RU"/>
            </a:p>
          </p:txBody>
        </p:sp>
        <p:sp>
          <p:nvSpPr>
            <p:cNvPr id="50203" name="Rectangle 27"/>
            <p:cNvSpPr>
              <a:spLocks noChangeArrowheads="1"/>
            </p:cNvSpPr>
            <p:nvPr/>
          </p:nvSpPr>
          <p:spPr bwMode="auto">
            <a:xfrm>
              <a:off x="3925" y="6810"/>
              <a:ext cx="545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100"/>
                <a:t>9</a:t>
              </a:r>
              <a:endParaRPr lang="ru-RU" altLang="ru-RU"/>
            </a:p>
          </p:txBody>
        </p:sp>
        <p:sp>
          <p:nvSpPr>
            <p:cNvPr id="50204" name="Rectangle 28"/>
            <p:cNvSpPr>
              <a:spLocks noChangeArrowheads="1"/>
            </p:cNvSpPr>
            <p:nvPr/>
          </p:nvSpPr>
          <p:spPr bwMode="auto">
            <a:xfrm>
              <a:off x="5342" y="6810"/>
              <a:ext cx="545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100"/>
                <a:t>13</a:t>
              </a:r>
              <a:endParaRPr lang="ru-RU" altLang="ru-RU"/>
            </a:p>
          </p:txBody>
        </p:sp>
        <p:sp>
          <p:nvSpPr>
            <p:cNvPr id="50205" name="Rectangle 29"/>
            <p:cNvSpPr>
              <a:spLocks noChangeArrowheads="1"/>
            </p:cNvSpPr>
            <p:nvPr/>
          </p:nvSpPr>
          <p:spPr bwMode="auto">
            <a:xfrm>
              <a:off x="5887" y="6810"/>
              <a:ext cx="545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100"/>
                <a:t>14</a:t>
              </a:r>
              <a:endParaRPr lang="ru-RU" altLang="ru-RU"/>
            </a:p>
          </p:txBody>
        </p:sp>
        <p:sp>
          <p:nvSpPr>
            <p:cNvPr id="50206" name="Rectangle 30"/>
            <p:cNvSpPr>
              <a:spLocks noChangeArrowheads="1"/>
            </p:cNvSpPr>
            <p:nvPr/>
          </p:nvSpPr>
          <p:spPr bwMode="auto">
            <a:xfrm>
              <a:off x="6650" y="6810"/>
              <a:ext cx="545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100"/>
                <a:t>16</a:t>
              </a:r>
              <a:endParaRPr lang="ru-RU" alt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Оптимизация сетевых моделей по критерию «минимум исполнителей»</a:t>
            </a:r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ctr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Критерии</a:t>
            </a:r>
          </a:p>
          <a:p>
            <a:pPr marL="609600" indent="-609600" eaLnBrk="1" hangingPunct="1"/>
            <a:r>
              <a:rPr lang="ru-RU" altLang="ru-RU" smtClean="0"/>
              <a:t>количество одновременно занятых исполнителей должно быть минимальным;</a:t>
            </a:r>
          </a:p>
          <a:p>
            <a:pPr marL="609600" indent="-609600" eaLnBrk="1" hangingPunct="1"/>
            <a:r>
              <a:rPr lang="ru-RU" altLang="ru-RU" smtClean="0"/>
              <a:t>потребность в людских ресурсах на протяжении срока выполнения работ должно быть выровнено.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2227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232400"/>
          </a:xfrm>
        </p:spPr>
        <p:txBody>
          <a:bodyPr/>
          <a:lstStyle/>
          <a:p>
            <a:pPr eaLnBrk="1" hangingPunct="1"/>
            <a:r>
              <a:rPr lang="ru-RU" altLang="ru-RU" sz="3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привязки</a:t>
            </a: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отображает взаимосвязь выполняемых работ во времени и строится на основе данных либо о продолжительности работ, либо о ранних сроках начала и окончания работ.</a:t>
            </a:r>
          </a:p>
          <a:p>
            <a:pPr eaLnBrk="1" hangingPunct="1"/>
            <a:r>
              <a:rPr lang="ru-RU" altLang="ru-RU" sz="3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загрузки </a:t>
            </a: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отображает взаимосвязь выполняемых работ и количества задействованных исполнителей.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3251" name="Содержимое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873625"/>
          </a:xfrm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3200" smtClean="0"/>
              <a:t>Для построения </a:t>
            </a:r>
            <a:r>
              <a:rPr lang="ru-RU" altLang="ru-RU" sz="3200" b="1" smtClean="0"/>
              <a:t>графика загрузки </a:t>
            </a:r>
            <a:r>
              <a:rPr lang="ru-RU" altLang="ru-RU" sz="3200" smtClean="0"/>
              <a:t>необходимо:</a:t>
            </a:r>
          </a:p>
          <a:p>
            <a:pPr eaLnBrk="1" hangingPunct="1"/>
            <a:r>
              <a:rPr lang="ru-RU" altLang="ru-RU" sz="3200" smtClean="0"/>
              <a:t>на графике привязки над каждой работой написать количество ее исполнителей;</a:t>
            </a:r>
          </a:p>
          <a:p>
            <a:pPr eaLnBrk="1" hangingPunct="1"/>
            <a:r>
              <a:rPr lang="ru-RU" altLang="ru-RU" sz="3200" smtClean="0"/>
              <a:t>подсчитать количество работающих в каждый день исполнителей и отложить на графике загрузки.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86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algn="ctr" eaLnBrk="1" hangingPunct="1"/>
            <a:r>
              <a:rPr lang="ru-RU" altLang="ru-RU" sz="2400" smtClean="0">
                <a:solidFill>
                  <a:schemeClr val="tx1"/>
                </a:solidFill>
              </a:rPr>
              <a:t>Сетевой график для оптимизации методом «Минимум исполнителей»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ru-RU" smtClean="0"/>
          </a:p>
          <a:p>
            <a:pPr eaLnBrk="1" hangingPunct="1">
              <a:lnSpc>
                <a:spcPct val="90000"/>
              </a:lnSpc>
            </a:pPr>
            <a:endParaRPr lang="en-US" altLang="ru-RU" smtClean="0"/>
          </a:p>
          <a:p>
            <a:pPr eaLnBrk="1" hangingPunct="1">
              <a:lnSpc>
                <a:spcPct val="90000"/>
              </a:lnSpc>
            </a:pPr>
            <a:endParaRPr lang="en-US" altLang="ru-RU" smtClean="0"/>
          </a:p>
          <a:p>
            <a:pPr eaLnBrk="1" hangingPunct="1">
              <a:lnSpc>
                <a:spcPct val="90000"/>
              </a:lnSpc>
            </a:pPr>
            <a:endParaRPr lang="en-US" altLang="ru-RU" smtClean="0"/>
          </a:p>
          <a:p>
            <a:pPr eaLnBrk="1" hangingPunct="1">
              <a:lnSpc>
                <a:spcPct val="90000"/>
              </a:lnSpc>
            </a:pPr>
            <a:endParaRPr lang="en-US" altLang="ru-RU" smtClean="0"/>
          </a:p>
          <a:p>
            <a:pPr eaLnBrk="1" hangingPunct="1">
              <a:lnSpc>
                <a:spcPct val="90000"/>
              </a:lnSpc>
            </a:pPr>
            <a:endParaRPr lang="en-US" altLang="ru-RU" smtClean="0"/>
          </a:p>
          <a:p>
            <a:pPr eaLnBrk="1" hangingPunct="1">
              <a:lnSpc>
                <a:spcPct val="90000"/>
              </a:lnSpc>
            </a:pPr>
            <a:endParaRPr lang="en-US" altLang="ru-RU" smtClean="0"/>
          </a:p>
          <a:p>
            <a:pPr eaLnBrk="1" hangingPunct="1">
              <a:lnSpc>
                <a:spcPct val="90000"/>
              </a:lnSpc>
            </a:pPr>
            <a:endParaRPr lang="en-US" altLang="ru-RU" smtClean="0"/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</p:txBody>
      </p:sp>
      <p:grpSp>
        <p:nvGrpSpPr>
          <p:cNvPr id="54276" name="Group 35"/>
          <p:cNvGrpSpPr>
            <a:grpSpLocks/>
          </p:cNvGrpSpPr>
          <p:nvPr/>
        </p:nvGrpSpPr>
        <p:grpSpPr bwMode="auto">
          <a:xfrm>
            <a:off x="1763713" y="2420938"/>
            <a:ext cx="4948237" cy="2663825"/>
            <a:chOff x="1854" y="1150"/>
            <a:chExt cx="6431" cy="3256"/>
          </a:xfrm>
        </p:grpSpPr>
        <p:sp>
          <p:nvSpPr>
            <p:cNvPr id="54277" name="Rectangle 36"/>
            <p:cNvSpPr>
              <a:spLocks noChangeArrowheads="1"/>
            </p:cNvSpPr>
            <p:nvPr/>
          </p:nvSpPr>
          <p:spPr bwMode="auto">
            <a:xfrm>
              <a:off x="2726" y="3370"/>
              <a:ext cx="763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5</a:t>
              </a:r>
              <a:endParaRPr lang="ru-RU" altLang="ru-RU"/>
            </a:p>
          </p:txBody>
        </p:sp>
        <p:sp>
          <p:nvSpPr>
            <p:cNvPr id="54278" name="Rectangle 37"/>
            <p:cNvSpPr>
              <a:spLocks noChangeArrowheads="1"/>
            </p:cNvSpPr>
            <p:nvPr/>
          </p:nvSpPr>
          <p:spPr bwMode="auto">
            <a:xfrm>
              <a:off x="4579" y="2334"/>
              <a:ext cx="763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8</a:t>
              </a:r>
              <a:endParaRPr lang="ru-RU" altLang="ru-RU"/>
            </a:p>
          </p:txBody>
        </p:sp>
        <p:sp>
          <p:nvSpPr>
            <p:cNvPr id="54279" name="Rectangle 38"/>
            <p:cNvSpPr>
              <a:spLocks noChangeArrowheads="1"/>
            </p:cNvSpPr>
            <p:nvPr/>
          </p:nvSpPr>
          <p:spPr bwMode="auto">
            <a:xfrm>
              <a:off x="4470" y="1890"/>
              <a:ext cx="763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10</a:t>
              </a:r>
              <a:endParaRPr lang="ru-RU" altLang="ru-RU"/>
            </a:p>
          </p:txBody>
        </p:sp>
        <p:sp>
          <p:nvSpPr>
            <p:cNvPr id="54280" name="Rectangle 39"/>
            <p:cNvSpPr>
              <a:spLocks noChangeArrowheads="1"/>
            </p:cNvSpPr>
            <p:nvPr/>
          </p:nvSpPr>
          <p:spPr bwMode="auto">
            <a:xfrm>
              <a:off x="6650" y="2318"/>
              <a:ext cx="763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10</a:t>
              </a:r>
              <a:endParaRPr lang="ru-RU" altLang="ru-RU"/>
            </a:p>
          </p:txBody>
        </p:sp>
        <p:sp>
          <p:nvSpPr>
            <p:cNvPr id="54281" name="Rectangle 40"/>
            <p:cNvSpPr>
              <a:spLocks noChangeArrowheads="1"/>
            </p:cNvSpPr>
            <p:nvPr/>
          </p:nvSpPr>
          <p:spPr bwMode="auto">
            <a:xfrm>
              <a:off x="6650" y="1578"/>
              <a:ext cx="763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8</a:t>
              </a:r>
              <a:endParaRPr lang="ru-RU" altLang="ru-RU"/>
            </a:p>
          </p:txBody>
        </p:sp>
        <p:sp>
          <p:nvSpPr>
            <p:cNvPr id="54282" name="Rectangle 41"/>
            <p:cNvSpPr>
              <a:spLocks noChangeArrowheads="1"/>
            </p:cNvSpPr>
            <p:nvPr/>
          </p:nvSpPr>
          <p:spPr bwMode="auto">
            <a:xfrm>
              <a:off x="4143" y="1150"/>
              <a:ext cx="763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7</a:t>
              </a:r>
              <a:endParaRPr lang="ru-RU" altLang="ru-RU"/>
            </a:p>
          </p:txBody>
        </p:sp>
        <p:sp>
          <p:nvSpPr>
            <p:cNvPr id="54283" name="Rectangle 42"/>
            <p:cNvSpPr>
              <a:spLocks noChangeArrowheads="1"/>
            </p:cNvSpPr>
            <p:nvPr/>
          </p:nvSpPr>
          <p:spPr bwMode="auto">
            <a:xfrm>
              <a:off x="4688" y="3222"/>
              <a:ext cx="763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12</a:t>
              </a:r>
              <a:endParaRPr lang="ru-RU" altLang="ru-RU"/>
            </a:p>
          </p:txBody>
        </p:sp>
        <p:sp>
          <p:nvSpPr>
            <p:cNvPr id="54284" name="Rectangle 43"/>
            <p:cNvSpPr>
              <a:spLocks noChangeArrowheads="1"/>
            </p:cNvSpPr>
            <p:nvPr/>
          </p:nvSpPr>
          <p:spPr bwMode="auto">
            <a:xfrm>
              <a:off x="5560" y="3650"/>
              <a:ext cx="763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9</a:t>
              </a:r>
              <a:endParaRPr lang="ru-RU" altLang="ru-RU"/>
            </a:p>
          </p:txBody>
        </p:sp>
        <p:sp>
          <p:nvSpPr>
            <p:cNvPr id="54285" name="Rectangle 44"/>
            <p:cNvSpPr>
              <a:spLocks noChangeArrowheads="1"/>
            </p:cNvSpPr>
            <p:nvPr/>
          </p:nvSpPr>
          <p:spPr bwMode="auto">
            <a:xfrm>
              <a:off x="7086" y="3058"/>
              <a:ext cx="763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11</a:t>
              </a:r>
              <a:endParaRPr lang="ru-RU" altLang="ru-RU"/>
            </a:p>
          </p:txBody>
        </p:sp>
        <p:sp>
          <p:nvSpPr>
            <p:cNvPr id="54286" name="Rectangle 45"/>
            <p:cNvSpPr>
              <a:spLocks noChangeArrowheads="1"/>
            </p:cNvSpPr>
            <p:nvPr/>
          </p:nvSpPr>
          <p:spPr bwMode="auto">
            <a:xfrm>
              <a:off x="2617" y="2334"/>
              <a:ext cx="763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3</a:t>
              </a:r>
              <a:endParaRPr lang="ru-RU" altLang="ru-RU"/>
            </a:p>
          </p:txBody>
        </p:sp>
        <p:sp>
          <p:nvSpPr>
            <p:cNvPr id="54287" name="Rectangle 46"/>
            <p:cNvSpPr>
              <a:spLocks noChangeArrowheads="1"/>
            </p:cNvSpPr>
            <p:nvPr/>
          </p:nvSpPr>
          <p:spPr bwMode="auto">
            <a:xfrm>
              <a:off x="1854" y="1742"/>
              <a:ext cx="763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4</a:t>
              </a:r>
              <a:endParaRPr lang="ru-RU" altLang="ru-RU"/>
            </a:p>
          </p:txBody>
        </p:sp>
        <p:sp>
          <p:nvSpPr>
            <p:cNvPr id="54288" name="Oval 47"/>
            <p:cNvSpPr>
              <a:spLocks noChangeArrowheads="1"/>
            </p:cNvSpPr>
            <p:nvPr/>
          </p:nvSpPr>
          <p:spPr bwMode="auto">
            <a:xfrm>
              <a:off x="1854" y="2482"/>
              <a:ext cx="545" cy="5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1</a:t>
              </a:r>
              <a:endParaRPr lang="ru-RU" altLang="ru-RU"/>
            </a:p>
          </p:txBody>
        </p:sp>
        <p:sp>
          <p:nvSpPr>
            <p:cNvPr id="54289" name="Oval 48"/>
            <p:cNvSpPr>
              <a:spLocks noChangeArrowheads="1"/>
            </p:cNvSpPr>
            <p:nvPr/>
          </p:nvSpPr>
          <p:spPr bwMode="auto">
            <a:xfrm>
              <a:off x="5887" y="2466"/>
              <a:ext cx="545" cy="5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6</a:t>
              </a:r>
              <a:endParaRPr lang="ru-RU" altLang="ru-RU"/>
            </a:p>
          </p:txBody>
        </p:sp>
        <p:sp>
          <p:nvSpPr>
            <p:cNvPr id="54290" name="Oval 49"/>
            <p:cNvSpPr>
              <a:spLocks noChangeArrowheads="1"/>
            </p:cNvSpPr>
            <p:nvPr/>
          </p:nvSpPr>
          <p:spPr bwMode="auto">
            <a:xfrm>
              <a:off x="3925" y="3814"/>
              <a:ext cx="545" cy="5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4</a:t>
              </a:r>
              <a:endParaRPr lang="ru-RU" altLang="ru-RU"/>
            </a:p>
          </p:txBody>
        </p:sp>
        <p:sp>
          <p:nvSpPr>
            <p:cNvPr id="54291" name="Oval 50"/>
            <p:cNvSpPr>
              <a:spLocks noChangeArrowheads="1"/>
            </p:cNvSpPr>
            <p:nvPr/>
          </p:nvSpPr>
          <p:spPr bwMode="auto">
            <a:xfrm>
              <a:off x="3598" y="2482"/>
              <a:ext cx="545" cy="5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3</a:t>
              </a:r>
              <a:endParaRPr lang="ru-RU" altLang="ru-RU"/>
            </a:p>
          </p:txBody>
        </p:sp>
        <p:sp>
          <p:nvSpPr>
            <p:cNvPr id="54292" name="Oval 51"/>
            <p:cNvSpPr>
              <a:spLocks noChangeArrowheads="1"/>
            </p:cNvSpPr>
            <p:nvPr/>
          </p:nvSpPr>
          <p:spPr bwMode="auto">
            <a:xfrm>
              <a:off x="7740" y="2318"/>
              <a:ext cx="545" cy="5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8</a:t>
              </a:r>
              <a:endParaRPr lang="ru-RU" altLang="ru-RU"/>
            </a:p>
          </p:txBody>
        </p:sp>
        <p:sp>
          <p:nvSpPr>
            <p:cNvPr id="54293" name="Oval 52"/>
            <p:cNvSpPr>
              <a:spLocks noChangeArrowheads="1"/>
            </p:cNvSpPr>
            <p:nvPr/>
          </p:nvSpPr>
          <p:spPr bwMode="auto">
            <a:xfrm>
              <a:off x="5342" y="1282"/>
              <a:ext cx="545" cy="5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5</a:t>
              </a:r>
              <a:endParaRPr lang="ru-RU" altLang="ru-RU"/>
            </a:p>
          </p:txBody>
        </p:sp>
        <p:sp>
          <p:nvSpPr>
            <p:cNvPr id="54294" name="Oval 53"/>
            <p:cNvSpPr>
              <a:spLocks noChangeArrowheads="1"/>
            </p:cNvSpPr>
            <p:nvPr/>
          </p:nvSpPr>
          <p:spPr bwMode="auto">
            <a:xfrm>
              <a:off x="3053" y="1298"/>
              <a:ext cx="545" cy="5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2</a:t>
              </a:r>
              <a:endParaRPr lang="ru-RU" altLang="ru-RU"/>
            </a:p>
          </p:txBody>
        </p:sp>
        <p:sp>
          <p:nvSpPr>
            <p:cNvPr id="54295" name="Oval 54"/>
            <p:cNvSpPr>
              <a:spLocks noChangeArrowheads="1"/>
            </p:cNvSpPr>
            <p:nvPr/>
          </p:nvSpPr>
          <p:spPr bwMode="auto">
            <a:xfrm>
              <a:off x="6759" y="3650"/>
              <a:ext cx="545" cy="5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7</a:t>
              </a:r>
              <a:endParaRPr lang="ru-RU" altLang="ru-RU"/>
            </a:p>
          </p:txBody>
        </p:sp>
        <p:sp>
          <p:nvSpPr>
            <p:cNvPr id="54296" name="Line 55"/>
            <p:cNvSpPr>
              <a:spLocks noChangeShapeType="1"/>
            </p:cNvSpPr>
            <p:nvPr/>
          </p:nvSpPr>
          <p:spPr bwMode="auto">
            <a:xfrm flipV="1">
              <a:off x="2181" y="1594"/>
              <a:ext cx="872" cy="8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97" name="Line 56"/>
            <p:cNvSpPr>
              <a:spLocks noChangeShapeType="1"/>
            </p:cNvSpPr>
            <p:nvPr/>
          </p:nvSpPr>
          <p:spPr bwMode="auto">
            <a:xfrm>
              <a:off x="3707" y="1594"/>
              <a:ext cx="16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98" name="Line 57"/>
            <p:cNvSpPr>
              <a:spLocks noChangeShapeType="1"/>
            </p:cNvSpPr>
            <p:nvPr/>
          </p:nvSpPr>
          <p:spPr bwMode="auto">
            <a:xfrm>
              <a:off x="5887" y="1578"/>
              <a:ext cx="1962" cy="8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99" name="Line 58"/>
            <p:cNvSpPr>
              <a:spLocks noChangeShapeType="1"/>
            </p:cNvSpPr>
            <p:nvPr/>
          </p:nvSpPr>
          <p:spPr bwMode="auto">
            <a:xfrm>
              <a:off x="3598" y="1742"/>
              <a:ext cx="2289" cy="8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300" name="Line 59"/>
            <p:cNvSpPr>
              <a:spLocks noChangeShapeType="1"/>
            </p:cNvSpPr>
            <p:nvPr/>
          </p:nvSpPr>
          <p:spPr bwMode="auto">
            <a:xfrm>
              <a:off x="2399" y="2778"/>
              <a:ext cx="11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301" name="Line 60"/>
            <p:cNvSpPr>
              <a:spLocks noChangeShapeType="1"/>
            </p:cNvSpPr>
            <p:nvPr/>
          </p:nvSpPr>
          <p:spPr bwMode="auto">
            <a:xfrm>
              <a:off x="4143" y="2778"/>
              <a:ext cx="17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302" name="Line 61"/>
            <p:cNvSpPr>
              <a:spLocks noChangeShapeType="1"/>
            </p:cNvSpPr>
            <p:nvPr/>
          </p:nvSpPr>
          <p:spPr bwMode="auto">
            <a:xfrm>
              <a:off x="6432" y="2762"/>
              <a:ext cx="130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303" name="Line 62"/>
            <p:cNvSpPr>
              <a:spLocks noChangeShapeType="1"/>
            </p:cNvSpPr>
            <p:nvPr/>
          </p:nvSpPr>
          <p:spPr bwMode="auto">
            <a:xfrm>
              <a:off x="2290" y="3074"/>
              <a:ext cx="1744" cy="8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304" name="Line 63"/>
            <p:cNvSpPr>
              <a:spLocks noChangeShapeType="1"/>
            </p:cNvSpPr>
            <p:nvPr/>
          </p:nvSpPr>
          <p:spPr bwMode="auto">
            <a:xfrm flipV="1">
              <a:off x="4470" y="3074"/>
              <a:ext cx="1635" cy="8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305" name="Line 64"/>
            <p:cNvSpPr>
              <a:spLocks noChangeShapeType="1"/>
            </p:cNvSpPr>
            <p:nvPr/>
          </p:nvSpPr>
          <p:spPr bwMode="auto">
            <a:xfrm>
              <a:off x="4470" y="4094"/>
              <a:ext cx="228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306" name="Line 65"/>
            <p:cNvSpPr>
              <a:spLocks noChangeShapeType="1"/>
            </p:cNvSpPr>
            <p:nvPr/>
          </p:nvSpPr>
          <p:spPr bwMode="auto">
            <a:xfrm flipV="1">
              <a:off x="7304" y="2910"/>
              <a:ext cx="654" cy="8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ctr" eaLnBrk="1" hangingPunct="1"/>
            <a:r>
              <a:rPr lang="ru-RU" altLang="ru-RU" sz="2400" smtClean="0">
                <a:solidFill>
                  <a:schemeClr val="tx1"/>
                </a:solidFill>
              </a:rPr>
              <a:t>Временные параметры, количество исполнителей</a:t>
            </a:r>
          </a:p>
        </p:txBody>
      </p:sp>
      <p:graphicFrame>
        <p:nvGraphicFramePr>
          <p:cNvPr id="67756" name="Group 172"/>
          <p:cNvGraphicFramePr>
            <a:graphicFrameLocks noGrp="1"/>
          </p:cNvGraphicFramePr>
          <p:nvPr>
            <p:ph type="tbl" idx="1"/>
          </p:nvPr>
        </p:nvGraphicFramePr>
        <p:xfrm>
          <a:off x="323850" y="1268413"/>
          <a:ext cx="8229600" cy="5059362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00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(i, j)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t(i, j)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рн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(i,j)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o(i,j)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пн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(i,j)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o(i,j)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i, j)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(i, j)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Кол. Исп.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(1,2)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(1,3)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(1,4)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(2,5)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(2,6)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(3,6)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(4,6)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(4,7)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(5,8)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(6,8)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(7,8)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algn="ctr" eaLnBrk="1" hangingPunct="1">
              <a:buFont typeface="Georgia" panose="02040502050405020303" pitchFamily="18" charset="0"/>
              <a:buNone/>
            </a:pPr>
            <a:r>
              <a:rPr lang="ru-RU" altLang="ru-RU" sz="2400" smtClean="0"/>
              <a:t>Графики загрузки и привязки до оптимизации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116013" y="1052513"/>
          <a:ext cx="6948487" cy="554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Точечный рисунок" r:id="rId3" imgW="4734586" imgH="3895238" progId="Paint.Picture">
                  <p:embed/>
                </p:oleObj>
              </mc:Choice>
              <mc:Fallback>
                <p:oleObj name="Точечный рисунок" r:id="rId3" imgW="4734586" imgH="389523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0490"/>
                      <a:stretch>
                        <a:fillRect/>
                      </a:stretch>
                    </p:blipFill>
                    <p:spPr bwMode="auto">
                      <a:xfrm>
                        <a:off x="1116013" y="1052513"/>
                        <a:ext cx="6948487" cy="554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6192837"/>
          </a:xfrm>
        </p:spPr>
        <p:txBody>
          <a:bodyPr/>
          <a:lstStyle/>
          <a:p>
            <a:pPr algn="ctr" eaLnBrk="1" hangingPunct="1">
              <a:buFont typeface="Georgia" panose="02040502050405020303" pitchFamily="18" charset="0"/>
              <a:buNone/>
            </a:pPr>
            <a:r>
              <a:rPr lang="ru-RU" altLang="ru-RU" sz="2400" smtClean="0"/>
              <a:t>Графики загрузки и привязки после оптимизации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619250" y="981075"/>
          <a:ext cx="6000750" cy="587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Точечный рисунок" r:id="rId3" imgW="3467584" imgH="3895238" progId="Paint.Picture">
                  <p:embed/>
                </p:oleObj>
              </mc:Choice>
              <mc:Fallback>
                <p:oleObj name="Точечный рисунок" r:id="rId3" imgW="3467584" imgH="389523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6003"/>
                      <a:stretch>
                        <a:fillRect/>
                      </a:stretch>
                    </p:blipFill>
                    <p:spPr bwMode="auto">
                      <a:xfrm>
                        <a:off x="1619250" y="981075"/>
                        <a:ext cx="6000750" cy="587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620713"/>
            <a:ext cx="8529638" cy="20462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Сетевое планирование и управление в логистической деятельности</a:t>
            </a:r>
          </a:p>
        </p:txBody>
      </p:sp>
      <p:sp>
        <p:nvSpPr>
          <p:cNvPr id="317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620713"/>
            <a:ext cx="8529638" cy="20462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Методы принятия оптимальных решений с использованием теории игр</a:t>
            </a:r>
            <a:endParaRPr lang="ru-RU" dirty="0"/>
          </a:p>
        </p:txBody>
      </p:sp>
      <p:sp>
        <p:nvSpPr>
          <p:cNvPr id="563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altLang="ru-RU" sz="2500" smtClean="0"/>
              <a:t>Основные понятия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 smtClean="0"/>
              <a:t>Теория игр – </a:t>
            </a:r>
            <a:r>
              <a:rPr lang="ru-RU" altLang="ru-RU" sz="2400" smtClean="0"/>
              <a:t>это математическая дисциплина, исследующая ситуации, в которых принятие решений зависит от нескольких участников.</a:t>
            </a:r>
            <a:endParaRPr lang="ru-RU" altLang="ru-RU" sz="2400" b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/>
              <a:t>Предметом изучения </a:t>
            </a:r>
            <a:r>
              <a:rPr lang="ru-RU" altLang="ru-RU" sz="2400" smtClean="0"/>
              <a:t>теории игр является ситуация, когда отсутствует полная информация, необходимая для принятия решения.</a:t>
            </a:r>
            <a:endParaRPr lang="ru-RU" altLang="ru-RU" sz="2400" b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/>
              <a:t>Целью</a:t>
            </a:r>
            <a:r>
              <a:rPr lang="ru-RU" altLang="ru-RU" sz="2400" smtClean="0"/>
              <a:t> теории игр является выработка рекомендаций по рациональному образу действия участников многократно повторяющегося конфликта.</a:t>
            </a:r>
            <a:endParaRPr lang="ru-RU" altLang="ru-RU" sz="2400" b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/>
              <a:t>Игра </a:t>
            </a:r>
            <a:r>
              <a:rPr lang="ru-RU" altLang="ru-RU" sz="2400" smtClean="0"/>
              <a:t>– это упрощенная формализованная модель реальной ситуации, описывающая действия двух или более участников. Предполагается, что известны: варианты действий сторон (стратегии), исход игры для каждого участника в случае выбора конкретных действий всеми участниками, степень и порядок информированности каждого участника игры о поведении всех других участников.</a:t>
            </a:r>
            <a:endParaRPr lang="ru-RU" alt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8371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92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 smtClean="0"/>
              <a:t>Игроки</a:t>
            </a:r>
            <a:r>
              <a:rPr lang="ru-RU" altLang="ru-RU" sz="2400" smtClean="0"/>
              <a:t> – стороны, участвующие в конфликте.</a:t>
            </a:r>
            <a:endParaRPr lang="ru-RU" altLang="ru-RU" sz="2400" b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/>
              <a:t>Выигрыш (проигрыш, платеж)</a:t>
            </a:r>
            <a:r>
              <a:rPr lang="ru-RU" altLang="ru-RU" sz="2400" smtClean="0"/>
              <a:t> – результаты конфликта.</a:t>
            </a:r>
            <a:endParaRPr lang="ru-RU" altLang="ru-RU" sz="2400" b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/>
              <a:t>Ходом</a:t>
            </a:r>
            <a:r>
              <a:rPr lang="ru-RU" altLang="ru-RU" sz="2400" smtClean="0"/>
              <a:t> в теории игр называется выбор одного из предложенных правилами игры действий и его осуществление.</a:t>
            </a:r>
            <a:endParaRPr lang="ru-RU" altLang="ru-RU" sz="2400" b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/>
              <a:t>Задачей</a:t>
            </a:r>
            <a:r>
              <a:rPr lang="ru-RU" altLang="ru-RU" sz="2400" smtClean="0"/>
              <a:t> теории игр является определение для каждого игрока его оптимальной стратегии и цены игры.</a:t>
            </a:r>
            <a:endParaRPr lang="ru-RU" altLang="ru-RU" sz="2400" b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/>
              <a:t>Оптимальной</a:t>
            </a:r>
            <a:r>
              <a:rPr lang="ru-RU" altLang="ru-RU" sz="2400" smtClean="0"/>
              <a:t> называется стратегия, которая при многократном повторении игры обеспечивает данному игроку максимально возможный средний выигрыш (или минимально возможный средний проигрыш) независимо от поведения противника.</a:t>
            </a:r>
            <a:endParaRPr lang="ru-RU" altLang="ru-RU" sz="2400" b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/>
              <a:t>Ценой</a:t>
            </a:r>
            <a:r>
              <a:rPr lang="ru-RU" altLang="ru-RU" sz="2400" smtClean="0"/>
              <a:t> игры называется выигрыш (проигрыш), соответствующий оптимальным стратегиям игроков.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8229600" cy="341312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9395" name="Содержимое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024563"/>
          </a:xfrm>
        </p:spPr>
        <p:txBody>
          <a:bodyPr/>
          <a:lstStyle/>
          <a:p>
            <a:pPr algn="just" eaLnBrk="1" hangingPunct="1"/>
            <a:r>
              <a:rPr lang="ru-RU" altLang="ru-RU" sz="2000" b="1" smtClean="0"/>
              <a:t>ЗАДАЧА. </a:t>
            </a:r>
            <a:r>
              <a:rPr lang="ru-RU" altLang="ru-RU" sz="2000" smtClean="0"/>
              <a:t>Коммерческое предприятие заключило договор на централизованную поставку овощей из теплиц на сумму 10000 руб. ежедневно. Если в течение дня овощи не поступают, магазин имеет убытки в размере 20 000 руб. от невыполнения плана товарооборота. Магазин может осуществить самовывоз овощей. Для этого он может сделать заказ в транспортном предприятии, что вызовет дополнительные расходы в размере 500 руб. Однако опыт показывает, что в половине случаев посланные машины возвращаются без овощей. Можно увеличить вероятность получения овощей до 80%, если предварительно посылать туда своего представителя, что требует дополнительных расходов в размере 400 руб. Существует возможность заказать дневную норму овощей у другого надежного поставщика по повышенной на 50% цене. Однако в этом случае, кроме расходов на транспорт (500руб.) возможны дополнительные издержки в размере 300 руб., связанные с трудностями реализации товара, если в тот же день поступит и централизованная поставка. Какой стратегии надлежит придерживаться магазину, если заранее неизвестно, поступит или не поступит централизованная поставка.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649288"/>
          </a:xfrm>
        </p:spPr>
        <p:txBody>
          <a:bodyPr/>
          <a:lstStyle/>
          <a:p>
            <a:pPr algn="ctr" eaLnBrk="1" hangingPunct="1"/>
            <a:r>
              <a:rPr lang="ru-RU" altLang="ru-RU" sz="2000" b="1" smtClean="0">
                <a:solidFill>
                  <a:schemeClr val="tx1"/>
                </a:solidFill>
              </a:rPr>
              <a:t>Постановка игровых задач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305425"/>
          </a:xfrm>
        </p:spPr>
        <p:txBody>
          <a:bodyPr/>
          <a:lstStyle/>
          <a:p>
            <a:pPr marL="2159000" indent="-2159000" eaLnBrk="1" hangingPunct="1">
              <a:buFont typeface="Wingdings" panose="05000000000000000000" pitchFamily="2" charset="2"/>
              <a:buNone/>
            </a:pPr>
            <a:r>
              <a:rPr lang="ru-RU" altLang="ru-RU" sz="2400" smtClean="0"/>
              <a:t>Построим модель игры.</a:t>
            </a:r>
          </a:p>
          <a:p>
            <a:pPr marL="2159000" indent="-2159000" eaLnBrk="1" hangingPunct="1">
              <a:buFont typeface="Wingdings" panose="05000000000000000000" pitchFamily="2" charset="2"/>
              <a:buNone/>
            </a:pPr>
            <a:r>
              <a:rPr lang="ru-RU" altLang="ru-RU" sz="2400" smtClean="0"/>
              <a:t>Поставщик: В1 – поставка своевременная; </a:t>
            </a:r>
          </a:p>
          <a:p>
            <a:pPr marL="2159000" indent="-2159000" eaLnBrk="1" hangingPunct="1">
              <a:buFont typeface="Wingdings" panose="05000000000000000000" pitchFamily="2" charset="2"/>
              <a:buNone/>
            </a:pPr>
            <a:r>
              <a:rPr lang="ru-RU" altLang="ru-RU" sz="2400" smtClean="0"/>
              <a:t>                     В2 – поставки нет.</a:t>
            </a:r>
          </a:p>
          <a:p>
            <a:pPr marL="2159000" indent="-2159000" eaLnBrk="1" hangingPunct="1">
              <a:buFont typeface="Wingdings" panose="05000000000000000000" pitchFamily="2" charset="2"/>
              <a:buNone/>
            </a:pPr>
            <a:r>
              <a:rPr lang="ru-RU" altLang="ru-RU" sz="2400" smtClean="0"/>
              <a:t>Магазин:      А1 – ожидать поставку без дополнительных мер;</a:t>
            </a:r>
          </a:p>
          <a:p>
            <a:pPr marL="2159000" indent="-2159000" eaLnBrk="1" hangingPunct="1">
              <a:buFont typeface="Wingdings" panose="05000000000000000000" pitchFamily="2" charset="2"/>
              <a:buNone/>
            </a:pPr>
            <a:r>
              <a:rPr lang="ru-RU" altLang="ru-RU" sz="2400" smtClean="0"/>
              <a:t>                     А2 – послать поставщику свой транспорт;</a:t>
            </a:r>
          </a:p>
          <a:p>
            <a:pPr marL="2159000" indent="-2159000" eaLnBrk="1" hangingPunct="1">
              <a:buFont typeface="Wingdings" panose="05000000000000000000" pitchFamily="2" charset="2"/>
              <a:buNone/>
            </a:pPr>
            <a:r>
              <a:rPr lang="ru-RU" altLang="ru-RU" sz="2400" smtClean="0"/>
              <a:t>                     А3 – послать к поставщику и транспорт и представителя;</a:t>
            </a:r>
          </a:p>
          <a:p>
            <a:pPr marL="2159000" indent="-2159000" eaLnBrk="1" hangingPunct="1">
              <a:buFont typeface="Wingdings" panose="05000000000000000000" pitchFamily="2" charset="2"/>
              <a:buNone/>
            </a:pPr>
            <a:r>
              <a:rPr lang="ru-RU" altLang="ru-RU" sz="2400" smtClean="0"/>
              <a:t>                     А4 – заказать поставку в другом месте.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ru-RU" altLang="ru-RU" sz="2700" b="1" u="sng" smtClean="0">
                <a:solidFill>
                  <a:schemeClr val="tx1"/>
                </a:solidFill>
              </a:rPr>
              <a:t>8 совместных ситуаций, сведенных в таблицу</a:t>
            </a:r>
            <a:r>
              <a:rPr lang="ru-RU" altLang="ru-RU" smtClean="0"/>
              <a:t> </a:t>
            </a:r>
          </a:p>
        </p:txBody>
      </p:sp>
      <p:graphicFrame>
        <p:nvGraphicFramePr>
          <p:cNvPr id="14438" name="Group 102"/>
          <p:cNvGraphicFramePr>
            <a:graphicFrameLocks noGrp="1"/>
          </p:cNvGraphicFramePr>
          <p:nvPr>
            <p:ph idx="1"/>
          </p:nvPr>
        </p:nvGraphicFramePr>
        <p:xfrm>
          <a:off x="179388" y="1052513"/>
          <a:ext cx="8785225" cy="5353050"/>
        </p:xfrm>
        <a:graphic>
          <a:graphicData uri="http://schemas.openxmlformats.org/drawingml/2006/table">
            <a:tbl>
              <a:tblPr/>
              <a:tblGrid>
                <a:gridCol w="54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1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9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228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№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Ситуация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Стоимость овощей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Убытки от недопост.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Транс. издержки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Командир издержки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Издержки от реализ.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Всего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А1 В1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А1 В2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А2 В1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А2 В2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А3 В1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0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А3 В2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А4 В1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6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А4 В2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Стратегии игроков</a:t>
            </a:r>
          </a:p>
        </p:txBody>
      </p:sp>
      <p:graphicFrame>
        <p:nvGraphicFramePr>
          <p:cNvPr id="29735" name="Group 3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5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Стратегия магазина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Стратегия поставщика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719138"/>
          </a:xfrm>
        </p:spPr>
        <p:txBody>
          <a:bodyPr/>
          <a:lstStyle/>
          <a:p>
            <a:pPr algn="ctr" eaLnBrk="1" hangingPunct="1"/>
            <a:r>
              <a:rPr lang="ru-RU" altLang="ru-RU" sz="2400" b="1" u="sng" smtClean="0">
                <a:solidFill>
                  <a:schemeClr val="tx1"/>
                </a:solidFill>
              </a:rPr>
              <a:t>Зависимость выбора стратегии магазина от надежности поставщика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400" smtClean="0"/>
              <a:t>Z(p)=10000p+20000(1-p)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400" smtClean="0"/>
              <a:t>Z(p)=10500p+15500(1-p)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400" smtClean="0"/>
              <a:t>Z(p)=10900p+12900(1-p)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400" smtClean="0"/>
              <a:t>Z(p)=25800p+15500(1-p).</a:t>
            </a:r>
            <a:endParaRPr lang="ru-RU" altLang="ru-RU" sz="2400" smtClean="0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Если предположить, что своевременная поставка осуществляется с вероятностью р=0,4, то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А1: </a:t>
            </a:r>
            <a:r>
              <a:rPr lang="en-US" altLang="ru-RU" sz="2400" smtClean="0"/>
              <a:t>Z</a:t>
            </a:r>
            <a:r>
              <a:rPr lang="ru-RU" altLang="ru-RU" sz="2400" smtClean="0"/>
              <a:t>(</a:t>
            </a:r>
            <a:r>
              <a:rPr lang="en-US" altLang="ru-RU" sz="2400" smtClean="0"/>
              <a:t>p</a:t>
            </a:r>
            <a:r>
              <a:rPr lang="ru-RU" altLang="ru-RU" sz="2400" smtClean="0"/>
              <a:t>)=16000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А2: </a:t>
            </a:r>
            <a:r>
              <a:rPr lang="en-US" altLang="ru-RU" sz="2400" smtClean="0"/>
              <a:t>Z</a:t>
            </a:r>
            <a:r>
              <a:rPr lang="ru-RU" altLang="ru-RU" sz="2400" smtClean="0"/>
              <a:t>(</a:t>
            </a:r>
            <a:r>
              <a:rPr lang="en-US" altLang="ru-RU" sz="2400" smtClean="0"/>
              <a:t>p</a:t>
            </a:r>
            <a:r>
              <a:rPr lang="ru-RU" altLang="ru-RU" sz="2400" smtClean="0"/>
              <a:t>)=13500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А3: </a:t>
            </a:r>
            <a:r>
              <a:rPr lang="en-US" altLang="ru-RU" sz="2400" smtClean="0"/>
              <a:t>Z</a:t>
            </a:r>
            <a:r>
              <a:rPr lang="ru-RU" altLang="ru-RU" sz="2400" smtClean="0"/>
              <a:t>(</a:t>
            </a:r>
            <a:r>
              <a:rPr lang="en-US" altLang="ru-RU" sz="2400" smtClean="0"/>
              <a:t>P</a:t>
            </a:r>
            <a:r>
              <a:rPr lang="ru-RU" altLang="ru-RU" sz="2400" smtClean="0"/>
              <a:t>)=12100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А4: </a:t>
            </a:r>
            <a:r>
              <a:rPr lang="en-US" altLang="ru-RU" sz="2400" smtClean="0"/>
              <a:t>Z</a:t>
            </a:r>
            <a:r>
              <a:rPr lang="ru-RU" altLang="ru-RU" sz="2400" smtClean="0"/>
              <a:t>(</a:t>
            </a:r>
            <a:r>
              <a:rPr lang="en-US" altLang="ru-RU" sz="2400" smtClean="0"/>
              <a:t>p</a:t>
            </a:r>
            <a:r>
              <a:rPr lang="ru-RU" altLang="ru-RU" sz="2400" smtClean="0"/>
              <a:t>)=19620.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Минимальные расходы магазин понесет применив стратегию, связанную с отправкой транспорта и своего представителя (А3).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649288"/>
          </a:xfrm>
        </p:spPr>
        <p:txBody>
          <a:bodyPr/>
          <a:lstStyle/>
          <a:p>
            <a:pPr algn="ctr" eaLnBrk="1" hangingPunct="1"/>
            <a:r>
              <a:rPr lang="ru-RU" altLang="ru-RU" sz="2000" b="1" smtClean="0">
                <a:solidFill>
                  <a:schemeClr val="tx1"/>
                </a:solidFill>
              </a:rPr>
              <a:t>Игра двух лиц с нулевой суммой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196975"/>
            <a:ext cx="7761288" cy="49339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smtClean="0"/>
              <a:t>Платежная матрица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 smtClean="0"/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ru-RU" sz="1400" smtClean="0"/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ru-RU" sz="1400" smtClean="0"/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ru-RU" sz="1400" smtClean="0"/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ru-RU" sz="1400" smtClean="0"/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ru-RU" sz="1400" smtClean="0"/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400" smtClean="0"/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400" smtClean="0"/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ru-RU" sz="140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20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20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200" smtClean="0"/>
          </a:p>
          <a:p>
            <a:pPr marL="0" indent="0" eaLnBrk="1" hangingPunct="1">
              <a:lnSpc>
                <a:spcPct val="80000"/>
              </a:lnSpc>
            </a:pPr>
            <a:r>
              <a:rPr lang="ru-RU" altLang="ru-RU" sz="1800" smtClean="0"/>
              <a:t>Задача первого игрока – максимизировать свой выигрыш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altLang="ru-RU" sz="1800" smtClean="0"/>
              <a:t>Задача второго игрока – минимизировать свой проигрыш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altLang="ru-RU" sz="1800" smtClean="0"/>
              <a:t>Строки – стратегии первого игрока А (А1 А2…. А</a:t>
            </a:r>
            <a:r>
              <a:rPr lang="en-US" altLang="ru-RU" sz="1800" smtClean="0"/>
              <a:t>m</a:t>
            </a:r>
            <a:r>
              <a:rPr lang="ru-RU" altLang="ru-RU" sz="1800" smtClean="0"/>
              <a:t>)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altLang="ru-RU" sz="1800" smtClean="0"/>
              <a:t>Столбцы – стратегии второго игрока В (В1 В2… В</a:t>
            </a:r>
            <a:r>
              <a:rPr lang="en-US" altLang="ru-RU" sz="1800" smtClean="0"/>
              <a:t>n</a:t>
            </a:r>
            <a:r>
              <a:rPr lang="ru-RU" altLang="ru-RU" sz="1800" smtClean="0"/>
              <a:t>)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ru-RU" sz="1800" smtClean="0"/>
              <a:t>a</a:t>
            </a:r>
            <a:r>
              <a:rPr lang="en-US" altLang="ru-RU" sz="1800" baseline="-25000" smtClean="0"/>
              <a:t>ij</a:t>
            </a:r>
            <a:r>
              <a:rPr lang="en-US" altLang="ru-RU" sz="1800" smtClean="0"/>
              <a:t> –</a:t>
            </a:r>
            <a:r>
              <a:rPr lang="ru-RU" altLang="ru-RU" sz="1800" smtClean="0"/>
              <a:t>определяет результат игры, а именно выигрыш игрока А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smtClean="0"/>
              <a:t>при выборе игроками А и В стратегий А</a:t>
            </a:r>
            <a:r>
              <a:rPr lang="en-US" altLang="ru-RU" sz="1800" smtClean="0"/>
              <a:t>i</a:t>
            </a:r>
            <a:r>
              <a:rPr lang="ru-RU" altLang="ru-RU" sz="1800" smtClean="0"/>
              <a:t> и В</a:t>
            </a:r>
            <a:r>
              <a:rPr lang="en-US" altLang="ru-RU" sz="1800" smtClean="0"/>
              <a:t>j</a:t>
            </a:r>
            <a:r>
              <a:rPr lang="ru-RU" altLang="ru-RU" sz="1800" smtClean="0"/>
              <a:t> соответственно. </a:t>
            </a:r>
            <a:endParaRPr lang="en-US" altLang="ru-RU" sz="1800" smtClean="0"/>
          </a:p>
          <a:p>
            <a:pPr marL="0" indent="0" eaLnBrk="1" hangingPunct="1">
              <a:lnSpc>
                <a:spcPct val="80000"/>
              </a:lnSpc>
            </a:pPr>
            <a:endParaRPr lang="ru-RU" altLang="ru-RU" sz="1600" smtClean="0"/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400" smtClean="0"/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400" smtClean="0"/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400" smtClean="0"/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400" smtClean="0"/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400" smtClean="0"/>
          </a:p>
        </p:txBody>
      </p:sp>
      <p:graphicFrame>
        <p:nvGraphicFramePr>
          <p:cNvPr id="33880" name="Group 88"/>
          <p:cNvGraphicFramePr>
            <a:graphicFrameLocks noGrp="1"/>
          </p:cNvGraphicFramePr>
          <p:nvPr>
            <p:ph sz="half" idx="2"/>
          </p:nvPr>
        </p:nvGraphicFramePr>
        <p:xfrm>
          <a:off x="3276600" y="1700213"/>
          <a:ext cx="3311525" cy="1981200"/>
        </p:xfrm>
        <a:graphic>
          <a:graphicData uri="http://schemas.openxmlformats.org/drawingml/2006/table">
            <a:tbl>
              <a:tblPr/>
              <a:tblGrid>
                <a:gridCol w="661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1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1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  <a:r>
                        <a:rPr kumimoji="0" lang="ru-RU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  <a:r>
                        <a:rPr kumimoji="0" lang="ru-RU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1n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2n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nn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47725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chemeClr val="tx1"/>
                </a:solidFill>
              </a:rPr>
              <a:t>Игра двух лиц с нулевой суммой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834313" cy="45307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ru-RU" altLang="ru-RU" sz="2000" smtClean="0"/>
              <a:t>Если игрок А выбирает стратегию </a:t>
            </a:r>
            <a:r>
              <a:rPr lang="en-US" altLang="ru-RU" sz="2000" smtClean="0"/>
              <a:t>i</a:t>
            </a:r>
            <a:r>
              <a:rPr lang="ru-RU" altLang="ru-RU" sz="2000" smtClean="0"/>
              <a:t>, то его гарантированный выигрыш составит </a:t>
            </a:r>
          </a:p>
          <a:p>
            <a:pPr marL="0" indent="0" eaLnBrk="1" hangingPunct="1">
              <a:lnSpc>
                <a:spcPct val="90000"/>
              </a:lnSpc>
            </a:pPr>
            <a:endParaRPr lang="ru-RU" altLang="ru-RU" sz="2000" smtClean="0"/>
          </a:p>
          <a:p>
            <a:pPr marL="0" indent="0" algn="just" eaLnBrk="1" hangingPunct="1">
              <a:lnSpc>
                <a:spcPct val="90000"/>
              </a:lnSpc>
            </a:pPr>
            <a:r>
              <a:rPr lang="ru-RU" altLang="ru-RU" sz="2000" smtClean="0"/>
              <a:t>Т.к. по каждой своей стратегии (по каждой строке матрицы) игрок выбрал </a:t>
            </a:r>
            <a:r>
              <a:rPr lang="ru-RU" altLang="ru-RU" sz="2000" u="sng" smtClean="0"/>
              <a:t>гарантированный</a:t>
            </a:r>
            <a:r>
              <a:rPr lang="ru-RU" altLang="ru-RU" sz="2000" smtClean="0"/>
              <a:t> выигрыш, он среди всех своих стратегий может теперь выбрать такую, которая обеспечит ему </a:t>
            </a:r>
            <a:r>
              <a:rPr lang="ru-RU" altLang="ru-RU" sz="2000" u="sng" smtClean="0"/>
              <a:t>максимально гарантированный</a:t>
            </a:r>
            <a:r>
              <a:rPr lang="ru-RU" altLang="ru-RU" sz="2000" smtClean="0"/>
              <a:t> выигрыш.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smtClean="0"/>
              <a:t>                              </a:t>
            </a:r>
            <a:r>
              <a:rPr lang="en-US" altLang="ru-RU" sz="2000" smtClean="0"/>
              <a:t>V</a:t>
            </a:r>
            <a:r>
              <a:rPr lang="ru-RU" altLang="ru-RU" sz="2000" smtClean="0"/>
              <a:t>1 =</a:t>
            </a:r>
          </a:p>
          <a:p>
            <a:pPr marL="0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 smtClean="0"/>
          </a:p>
          <a:p>
            <a:pPr marL="0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smtClean="0"/>
              <a:t>гарантированный выигрыш, который может обеспечить себе первый игрок, - называется </a:t>
            </a:r>
            <a:r>
              <a:rPr lang="ru-RU" altLang="ru-RU" sz="2000" u="sng" smtClean="0"/>
              <a:t>нижней ценой </a:t>
            </a:r>
            <a:r>
              <a:rPr lang="ru-RU" altLang="ru-RU" sz="2000" smtClean="0"/>
              <a:t>игры или максимином. Стратегия, соответствующая максимальному значению минимумов строк, называется </a:t>
            </a:r>
            <a:r>
              <a:rPr lang="ru-RU" altLang="ru-RU" sz="2000" u="sng" smtClean="0"/>
              <a:t>максиминной.</a:t>
            </a:r>
            <a:r>
              <a:rPr lang="ru-RU" altLang="ru-RU" sz="2000" smtClean="0"/>
              <a:t> </a:t>
            </a:r>
          </a:p>
          <a:p>
            <a:pPr marL="0" indent="0" algn="just" eaLnBrk="1" hangingPunct="1">
              <a:lnSpc>
                <a:spcPct val="90000"/>
              </a:lnSpc>
            </a:pPr>
            <a:endParaRPr lang="ru-RU" altLang="ru-RU" sz="2000" smtClean="0"/>
          </a:p>
          <a:p>
            <a:pPr marL="0" indent="0" eaLnBrk="1" hangingPunct="1">
              <a:lnSpc>
                <a:spcPct val="90000"/>
              </a:lnSpc>
            </a:pPr>
            <a:endParaRPr lang="ru-RU" altLang="ru-RU" sz="2000" smtClean="0"/>
          </a:p>
          <a:p>
            <a:pPr marL="0" indent="0" eaLnBrk="1" hangingPunct="1">
              <a:lnSpc>
                <a:spcPct val="90000"/>
              </a:lnSpc>
            </a:pPr>
            <a:endParaRPr lang="ru-RU" altLang="ru-RU" sz="2000" smtClean="0"/>
          </a:p>
          <a:p>
            <a:pPr marL="0" indent="0" eaLnBrk="1" hangingPunct="1">
              <a:lnSpc>
                <a:spcPct val="90000"/>
              </a:lnSpc>
            </a:pPr>
            <a:endParaRPr lang="ru-RU" altLang="ru-RU" sz="200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sz="quarter" idx="3"/>
          </p:nvPr>
        </p:nvGraphicFramePr>
        <p:xfrm>
          <a:off x="3492500" y="2133600"/>
          <a:ext cx="86518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Формула" r:id="rId3" imgW="444240" imgH="291960" progId="Equation.3">
                  <p:embed/>
                </p:oleObj>
              </mc:Choice>
              <mc:Fallback>
                <p:oleObj name="Формула" r:id="rId3" imgW="444240" imgH="291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133600"/>
                        <a:ext cx="865188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3" name="Group 9"/>
          <p:cNvGrpSpPr>
            <a:grpSpLocks/>
          </p:cNvGrpSpPr>
          <p:nvPr/>
        </p:nvGrpSpPr>
        <p:grpSpPr bwMode="auto">
          <a:xfrm>
            <a:off x="3563938" y="3789363"/>
            <a:ext cx="1871662" cy="647700"/>
            <a:chOff x="2699" y="3203"/>
            <a:chExt cx="1134" cy="448"/>
          </a:xfrm>
        </p:grpSpPr>
        <p:graphicFrame>
          <p:nvGraphicFramePr>
            <p:cNvPr id="4099" name="Object 3"/>
            <p:cNvGraphicFramePr>
              <a:graphicFrameLocks noChangeAspect="1"/>
            </p:cNvGraphicFramePr>
            <p:nvPr/>
          </p:nvGraphicFramePr>
          <p:xfrm>
            <a:off x="2699" y="3203"/>
            <a:ext cx="499" cy="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5" name="Формула" r:id="rId5" imgW="317160" imgH="279360" progId="Equation.3">
                    <p:embed/>
                  </p:oleObj>
                </mc:Choice>
                <mc:Fallback>
                  <p:oleObj name="Формула" r:id="rId5" imgW="317160" imgH="27936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3203"/>
                          <a:ext cx="499" cy="4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0" name="Object 4"/>
            <p:cNvGraphicFramePr>
              <a:graphicFrameLocks noChangeAspect="1"/>
            </p:cNvGraphicFramePr>
            <p:nvPr/>
          </p:nvGraphicFramePr>
          <p:xfrm>
            <a:off x="3152" y="3203"/>
            <a:ext cx="681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" name="Формула" r:id="rId7" imgW="444240" imgH="291960" progId="Equation.3">
                    <p:embed/>
                  </p:oleObj>
                </mc:Choice>
                <mc:Fallback>
                  <p:oleObj name="Формула" r:id="rId7" imgW="444240" imgH="29196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3203"/>
                          <a:ext cx="681" cy="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448300"/>
          </a:xfrm>
        </p:spPr>
        <p:txBody>
          <a:bodyPr>
            <a:normAutofit fontScale="925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600" b="1" dirty="0" smtClean="0"/>
              <a:t>Сетевое планирование и управление считается методом научного планирования и управления по выполнению достаточно большое количества разнообразных логистических операций с высокой вероятностью соблюдения заданных сроков их реализации</a:t>
            </a:r>
            <a:endParaRPr lang="ru-RU" sz="36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chemeClr val="tx1"/>
                </a:solidFill>
              </a:rPr>
              <a:t>Игра двух лиц с нулевой суммой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61288" cy="4530725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Игрок В, рассуждая аналогично, может среди всех своих стратегий выбрать ту, которая обеспечит ему минимальный гарантированный проигрыш</a:t>
            </a:r>
          </a:p>
          <a:p>
            <a:pPr marL="0" indent="0" algn="just" eaLnBrk="1" hangingPunct="1"/>
            <a:endParaRPr lang="ru-RU" altLang="ru-RU" sz="2000" smtClean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                                    </a:t>
            </a:r>
            <a:r>
              <a:rPr lang="en-US" altLang="ru-RU" sz="2000" smtClean="0"/>
              <a:t>V</a:t>
            </a:r>
            <a:r>
              <a:rPr lang="ru-RU" altLang="ru-RU" sz="2000" baseline="-25000" smtClean="0"/>
              <a:t>2</a:t>
            </a:r>
            <a:r>
              <a:rPr lang="ru-RU" altLang="ru-RU" sz="2000" smtClean="0"/>
              <a:t> =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ru-RU" altLang="ru-RU" sz="2000" smtClean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Стратегия, соответствующая минимальному значению всех максимумов столбцов, называется минимаксной стратегией. Величина </a:t>
            </a:r>
            <a:r>
              <a:rPr lang="en-US" altLang="ru-RU" sz="2000" smtClean="0"/>
              <a:t>V</a:t>
            </a:r>
            <a:r>
              <a:rPr lang="ru-RU" altLang="ru-RU" sz="2000" smtClean="0"/>
              <a:t>2 называется </a:t>
            </a:r>
            <a:r>
              <a:rPr lang="ru-RU" altLang="ru-RU" sz="2000" u="sng" smtClean="0"/>
              <a:t>верхней ценой игры</a:t>
            </a:r>
            <a:r>
              <a:rPr lang="ru-RU" altLang="ru-RU" sz="2000" smtClean="0"/>
              <a:t> или </a:t>
            </a:r>
            <a:r>
              <a:rPr lang="ru-RU" altLang="ru-RU" sz="2000" u="sng" smtClean="0"/>
              <a:t>минимаксом.</a:t>
            </a:r>
          </a:p>
        </p:txBody>
      </p:sp>
      <p:grpSp>
        <p:nvGrpSpPr>
          <p:cNvPr id="5126" name="Group 9"/>
          <p:cNvGrpSpPr>
            <a:grpSpLocks/>
          </p:cNvGrpSpPr>
          <p:nvPr/>
        </p:nvGrpSpPr>
        <p:grpSpPr bwMode="auto">
          <a:xfrm>
            <a:off x="4140200" y="2924175"/>
            <a:ext cx="1511300" cy="538163"/>
            <a:chOff x="2608" y="1842"/>
            <a:chExt cx="952" cy="339"/>
          </a:xfrm>
        </p:grpSpPr>
        <p:graphicFrame>
          <p:nvGraphicFramePr>
            <p:cNvPr id="5122" name="Object 2"/>
            <p:cNvGraphicFramePr>
              <a:graphicFrameLocks noChangeAspect="1"/>
            </p:cNvGraphicFramePr>
            <p:nvPr/>
          </p:nvGraphicFramePr>
          <p:xfrm>
            <a:off x="2608" y="1842"/>
            <a:ext cx="408" cy="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name="Формула" r:id="rId3" imgW="291960" imgH="291960" progId="Equation.3">
                    <p:embed/>
                  </p:oleObj>
                </mc:Choice>
                <mc:Fallback>
                  <p:oleObj name="Формула" r:id="rId3" imgW="291960" imgH="29196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1842"/>
                          <a:ext cx="408" cy="3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3" name="Object 3"/>
            <p:cNvGraphicFramePr>
              <a:graphicFrameLocks noChangeAspect="1"/>
            </p:cNvGraphicFramePr>
            <p:nvPr/>
          </p:nvGraphicFramePr>
          <p:xfrm>
            <a:off x="2971" y="1842"/>
            <a:ext cx="589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" name="Формула" r:id="rId5" imgW="469800" imgH="279360" progId="Equation.3">
                    <p:embed/>
                  </p:oleObj>
                </mc:Choice>
                <mc:Fallback>
                  <p:oleObj name="Формула" r:id="rId5" imgW="469800" imgH="27936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1842"/>
                          <a:ext cx="589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863600"/>
          </a:xfrm>
        </p:spPr>
        <p:txBody>
          <a:bodyPr/>
          <a:lstStyle/>
          <a:p>
            <a:pPr algn="ctr" eaLnBrk="1" hangingPunct="1"/>
            <a:r>
              <a:rPr lang="ru-RU" altLang="ru-RU" sz="3200" smtClean="0"/>
              <a:t>Игры с </a:t>
            </a:r>
            <a:r>
              <a:rPr lang="ru-RU" altLang="ru-RU" sz="2400" smtClean="0">
                <a:solidFill>
                  <a:schemeClr val="tx1"/>
                </a:solidFill>
              </a:rPr>
              <a:t>природой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94506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ru-RU" altLang="ru-RU" sz="1800" b="1" smtClean="0"/>
              <a:t>Критерий Вальде. </a:t>
            </a:r>
            <a:r>
              <a:rPr lang="ru-RU" altLang="ru-RU" sz="1800" smtClean="0"/>
              <a:t>Рекомендуется применять максиминную стратегию:</a:t>
            </a:r>
            <a:endParaRPr lang="en-US" altLang="ru-RU" sz="180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en-US" altLang="ru-RU" sz="1800" b="1" smtClean="0"/>
              <a:t>max min a</a:t>
            </a:r>
            <a:r>
              <a:rPr lang="en-US" altLang="ru-RU" sz="1800" b="1" baseline="-25000" smtClean="0"/>
              <a:t>ij</a:t>
            </a:r>
            <a:endParaRPr lang="ru-RU" altLang="ru-RU" sz="1800" b="1" baseline="-2500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ru-RU" altLang="ru-RU" sz="1800" b="1" smtClean="0"/>
              <a:t>Критерий максимума. </a:t>
            </a:r>
            <a:r>
              <a:rPr lang="ru-RU" altLang="ru-RU" sz="1800" smtClean="0"/>
              <a:t>Он выбирается из условия</a:t>
            </a:r>
            <a:endParaRPr lang="en-US" altLang="ru-RU" sz="180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en-US" altLang="ru-RU" sz="1800" b="1" smtClean="0"/>
              <a:t>max max a</a:t>
            </a:r>
            <a:r>
              <a:rPr lang="en-US" altLang="ru-RU" sz="1800" b="1" baseline="-25000" smtClean="0"/>
              <a:t>ij</a:t>
            </a:r>
            <a:endParaRPr lang="ru-RU" altLang="ru-RU" sz="1800" b="1" baseline="-2500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ru-RU" altLang="ru-RU" sz="1800" b="1" smtClean="0"/>
              <a:t>Критерий Гурвица. </a:t>
            </a:r>
            <a:r>
              <a:rPr lang="ru-RU" altLang="ru-RU" sz="1800" smtClean="0"/>
              <a:t>Критерий рекомендует стратегию, определяемую по формуле</a:t>
            </a:r>
            <a:endParaRPr lang="en-US" altLang="ru-RU" sz="180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800" b="1" smtClean="0"/>
              <a:t>max</a:t>
            </a:r>
            <a:r>
              <a:rPr lang="ru-RU" altLang="ru-RU" sz="1800" b="1" smtClean="0"/>
              <a:t>(</a:t>
            </a:r>
            <a:r>
              <a:rPr lang="en-US" altLang="ru-RU" sz="1800" b="1" smtClean="0"/>
              <a:t>α min a</a:t>
            </a:r>
            <a:r>
              <a:rPr lang="en-US" altLang="ru-RU" sz="1800" b="1" baseline="-25000" smtClean="0"/>
              <a:t>ij</a:t>
            </a:r>
            <a:r>
              <a:rPr lang="ru-RU" altLang="ru-RU" sz="1800" b="1" smtClean="0"/>
              <a:t> + (1- </a:t>
            </a:r>
            <a:r>
              <a:rPr lang="en-US" altLang="ru-RU" sz="1800" b="1" smtClean="0"/>
              <a:t>α</a:t>
            </a:r>
            <a:r>
              <a:rPr lang="ru-RU" altLang="ru-RU" sz="1800" b="1" smtClean="0"/>
              <a:t>)</a:t>
            </a:r>
            <a:r>
              <a:rPr lang="en-US" altLang="ru-RU" sz="1800" b="1" smtClean="0"/>
              <a:t>max a</a:t>
            </a:r>
            <a:r>
              <a:rPr lang="en-US" altLang="ru-RU" sz="1800" b="1" baseline="-25000" smtClean="0"/>
              <a:t>ij</a:t>
            </a:r>
            <a:r>
              <a:rPr lang="ru-RU" altLang="ru-RU" sz="1800" b="1" smtClean="0"/>
              <a:t>),</a:t>
            </a:r>
            <a:r>
              <a:rPr lang="ru-RU" altLang="ru-RU" sz="1800" smtClean="0"/>
              <a:t> где </a:t>
            </a:r>
            <a:r>
              <a:rPr lang="en-US" altLang="ru-RU" sz="1800" smtClean="0"/>
              <a:t>α</a:t>
            </a:r>
            <a:r>
              <a:rPr lang="ru-RU" altLang="ru-RU" sz="1800" smtClean="0"/>
              <a:t> – степень оптимизма, которая изменяется в диапазоне (0, 1).</a:t>
            </a:r>
            <a:endParaRPr lang="ru-RU" altLang="ru-RU" sz="1800" b="1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ru-RU" altLang="ru-RU" sz="1800" b="1" smtClean="0"/>
              <a:t>Критерий Сэвиджа.</a:t>
            </a:r>
            <a:r>
              <a:rPr lang="ru-RU" altLang="ru-RU" sz="1800" smtClean="0"/>
              <a:t> Суть критерия состоит в выборе такой стратегии, чтобы не допустить чрезмерно высоких потерь, к которым она может привести. Находится матрица рисков, элементы которой показывают, какой убыток понесет человек (фирма), если для каждого состояния природы он не выберет наилучшей стратегии.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smtClean="0"/>
              <a:t>Элемент матрицы рисков (</a:t>
            </a:r>
            <a:r>
              <a:rPr lang="en-US" altLang="ru-RU" sz="1800" smtClean="0"/>
              <a:t>r</a:t>
            </a:r>
            <a:r>
              <a:rPr lang="en-US" altLang="ru-RU" sz="1800" baseline="-25000" smtClean="0"/>
              <a:t>ij</a:t>
            </a:r>
            <a:r>
              <a:rPr lang="ru-RU" altLang="ru-RU" sz="1800" smtClean="0"/>
              <a:t>) находится по формуле</a:t>
            </a:r>
            <a:endParaRPr lang="en-US" altLang="ru-RU" sz="180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800" b="1" smtClean="0"/>
              <a:t>r</a:t>
            </a:r>
            <a:r>
              <a:rPr lang="en-US" altLang="ru-RU" sz="1800" b="1" baseline="-25000" smtClean="0"/>
              <a:t>ij</a:t>
            </a:r>
            <a:r>
              <a:rPr lang="ru-RU" altLang="ru-RU" sz="1800" b="1" smtClean="0"/>
              <a:t> = </a:t>
            </a:r>
            <a:r>
              <a:rPr lang="en-US" altLang="ru-RU" sz="1800" b="1" smtClean="0"/>
              <a:t>max a</a:t>
            </a:r>
            <a:r>
              <a:rPr lang="en-US" altLang="ru-RU" sz="1800" b="1" baseline="-25000" smtClean="0"/>
              <a:t>ij</a:t>
            </a:r>
            <a:r>
              <a:rPr lang="ru-RU" altLang="ru-RU" sz="1800" b="1" smtClean="0"/>
              <a:t> – </a:t>
            </a:r>
            <a:r>
              <a:rPr lang="en-US" altLang="ru-RU" sz="1800" b="1" smtClean="0"/>
              <a:t>a</a:t>
            </a:r>
            <a:r>
              <a:rPr lang="en-US" altLang="ru-RU" sz="1800" b="1" baseline="-25000" smtClean="0"/>
              <a:t>ij</a:t>
            </a:r>
            <a:r>
              <a:rPr lang="ru-RU" altLang="ru-RU" sz="1800" smtClean="0"/>
              <a:t>, где </a:t>
            </a:r>
            <a:r>
              <a:rPr lang="en-US" altLang="ru-RU" sz="1800" smtClean="0"/>
              <a:t>max a</a:t>
            </a:r>
            <a:r>
              <a:rPr lang="en-US" altLang="ru-RU" sz="1800" baseline="-25000" smtClean="0"/>
              <a:t>ij</a:t>
            </a:r>
            <a:r>
              <a:rPr lang="ru-RU" altLang="ru-RU" sz="1800" smtClean="0"/>
              <a:t> – максимальный элемент в столбце исходной матрицы.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smtClean="0"/>
              <a:t>Оптимальная стратегия находится из выражения</a:t>
            </a:r>
            <a:endParaRPr lang="en-US" altLang="ru-RU" sz="180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800" b="1" smtClean="0"/>
              <a:t>min</a:t>
            </a:r>
            <a:r>
              <a:rPr lang="ru-RU" altLang="ru-RU" sz="1800" b="1" smtClean="0"/>
              <a:t>(</a:t>
            </a:r>
            <a:r>
              <a:rPr lang="en-US" altLang="ru-RU" sz="1800" b="1" smtClean="0"/>
              <a:t>max</a:t>
            </a:r>
            <a:r>
              <a:rPr lang="ru-RU" altLang="ru-RU" sz="1800" b="1" smtClean="0"/>
              <a:t>(</a:t>
            </a:r>
            <a:r>
              <a:rPr lang="en-US" altLang="ru-RU" sz="1800" b="1" smtClean="0"/>
              <a:t>max a</a:t>
            </a:r>
            <a:r>
              <a:rPr lang="en-US" altLang="ru-RU" sz="1800" b="1" baseline="-25000" smtClean="0"/>
              <a:t>ij</a:t>
            </a:r>
            <a:r>
              <a:rPr lang="ru-RU" altLang="ru-RU" sz="1800" b="1" smtClean="0"/>
              <a:t> – </a:t>
            </a:r>
            <a:r>
              <a:rPr lang="en-US" altLang="ru-RU" sz="1800" b="1" smtClean="0"/>
              <a:t>a</a:t>
            </a:r>
            <a:r>
              <a:rPr lang="en-US" altLang="ru-RU" sz="1800" b="1" baseline="-25000" smtClean="0"/>
              <a:t>ij</a:t>
            </a:r>
            <a:r>
              <a:rPr lang="ru-RU" altLang="ru-RU" sz="1800" b="1" smtClean="0"/>
              <a:t>)).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b="1" smtClean="0"/>
              <a:t>Дерево решений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Процесс принятия решения состоит из следующих этапов: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1.Формулировка задачи.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2. Оценка вероятностей состояний среды (возможность исхода каждого события).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3. Установление выигрышей или проигрышей для каждой возможной комбинации действий (альтернатив) и состояний среды.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4. Построение дерева решений.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5. Проведение расчетов и принятие решения как движение от вершин дерева решений к его корням (справа налево) с анализом вариантов.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b="1" smtClean="0"/>
              <a:t>Выбор оптимальной стратегии развития предприятия в условиях изменяющегося рынка.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grpSp>
        <p:nvGrpSpPr>
          <p:cNvPr id="67588" name="Group 4"/>
          <p:cNvGrpSpPr>
            <a:grpSpLocks/>
          </p:cNvGrpSpPr>
          <p:nvPr/>
        </p:nvGrpSpPr>
        <p:grpSpPr bwMode="auto">
          <a:xfrm>
            <a:off x="1979613" y="2060575"/>
            <a:ext cx="5965825" cy="3759200"/>
            <a:chOff x="1070" y="1282"/>
            <a:chExt cx="9395" cy="5920"/>
          </a:xfrm>
        </p:grpSpPr>
        <p:sp>
          <p:nvSpPr>
            <p:cNvPr id="67589" name="Rectangle 5"/>
            <p:cNvSpPr>
              <a:spLocks noChangeArrowheads="1"/>
            </p:cNvSpPr>
            <p:nvPr/>
          </p:nvSpPr>
          <p:spPr bwMode="auto">
            <a:xfrm>
              <a:off x="4013" y="4538"/>
              <a:ext cx="872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р=0,7</a:t>
              </a:r>
              <a:endParaRPr lang="ru-RU" altLang="ru-RU"/>
            </a:p>
          </p:txBody>
        </p:sp>
        <p:sp>
          <p:nvSpPr>
            <p:cNvPr id="67590" name="Rectangle 6"/>
            <p:cNvSpPr>
              <a:spLocks noChangeArrowheads="1"/>
            </p:cNvSpPr>
            <p:nvPr/>
          </p:nvSpPr>
          <p:spPr bwMode="auto">
            <a:xfrm>
              <a:off x="3032" y="3798"/>
              <a:ext cx="981" cy="11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Год. доход 0,2 м.р.</a:t>
              </a:r>
              <a:endParaRPr lang="ru-RU" altLang="ru-RU"/>
            </a:p>
          </p:txBody>
        </p:sp>
        <p:sp>
          <p:nvSpPr>
            <p:cNvPr id="67591" name="Oval 7"/>
            <p:cNvSpPr>
              <a:spLocks noChangeArrowheads="1"/>
            </p:cNvSpPr>
            <p:nvPr/>
          </p:nvSpPr>
          <p:spPr bwMode="auto">
            <a:xfrm>
              <a:off x="6105" y="3058"/>
              <a:ext cx="545" cy="4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5</a:t>
              </a:r>
              <a:endParaRPr lang="ru-RU" altLang="ru-RU"/>
            </a:p>
          </p:txBody>
        </p:sp>
        <p:sp>
          <p:nvSpPr>
            <p:cNvPr id="67592" name="Line 8"/>
            <p:cNvSpPr>
              <a:spLocks noChangeShapeType="1"/>
            </p:cNvSpPr>
            <p:nvPr/>
          </p:nvSpPr>
          <p:spPr bwMode="auto">
            <a:xfrm flipV="1">
              <a:off x="3141" y="3650"/>
              <a:ext cx="1526" cy="20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3" name="Line 9"/>
            <p:cNvSpPr>
              <a:spLocks noChangeShapeType="1"/>
            </p:cNvSpPr>
            <p:nvPr/>
          </p:nvSpPr>
          <p:spPr bwMode="auto">
            <a:xfrm flipV="1">
              <a:off x="5212" y="3354"/>
              <a:ext cx="872" cy="1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4" name="Rectangle 10"/>
            <p:cNvSpPr>
              <a:spLocks noChangeArrowheads="1"/>
            </p:cNvSpPr>
            <p:nvPr/>
          </p:nvSpPr>
          <p:spPr bwMode="auto">
            <a:xfrm>
              <a:off x="4994" y="4094"/>
              <a:ext cx="1199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Без расш.</a:t>
              </a:r>
              <a:endParaRPr lang="ru-RU" altLang="ru-RU"/>
            </a:p>
          </p:txBody>
        </p:sp>
        <p:sp>
          <p:nvSpPr>
            <p:cNvPr id="67595" name="Rectangle 11"/>
            <p:cNvSpPr>
              <a:spLocks noChangeArrowheads="1"/>
            </p:cNvSpPr>
            <p:nvPr/>
          </p:nvSpPr>
          <p:spPr bwMode="auto">
            <a:xfrm>
              <a:off x="5321" y="3502"/>
              <a:ext cx="1308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3,5 млн.р.</a:t>
              </a:r>
              <a:endParaRPr lang="ru-RU" altLang="ru-RU"/>
            </a:p>
          </p:txBody>
        </p:sp>
        <p:sp>
          <p:nvSpPr>
            <p:cNvPr id="67596" name="Rectangle 12"/>
            <p:cNvSpPr>
              <a:spLocks noChangeArrowheads="1"/>
            </p:cNvSpPr>
            <p:nvPr/>
          </p:nvSpPr>
          <p:spPr bwMode="auto">
            <a:xfrm>
              <a:off x="5233" y="2910"/>
              <a:ext cx="872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Расш.</a:t>
              </a:r>
              <a:endParaRPr lang="ru-RU" altLang="ru-RU"/>
            </a:p>
          </p:txBody>
        </p:sp>
        <p:sp>
          <p:nvSpPr>
            <p:cNvPr id="67597" name="Rectangle 13"/>
            <p:cNvSpPr>
              <a:spLocks noChangeArrowheads="1"/>
            </p:cNvSpPr>
            <p:nvPr/>
          </p:nvSpPr>
          <p:spPr bwMode="auto">
            <a:xfrm>
              <a:off x="5866" y="5278"/>
              <a:ext cx="872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р=0,3</a:t>
              </a:r>
              <a:endParaRPr lang="ru-RU" altLang="ru-RU"/>
            </a:p>
          </p:txBody>
        </p:sp>
        <p:sp>
          <p:nvSpPr>
            <p:cNvPr id="67598" name="Rectangle 14"/>
            <p:cNvSpPr>
              <a:spLocks noChangeArrowheads="1"/>
            </p:cNvSpPr>
            <p:nvPr/>
          </p:nvSpPr>
          <p:spPr bwMode="auto">
            <a:xfrm>
              <a:off x="7065" y="4982"/>
              <a:ext cx="872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р=0,3</a:t>
              </a:r>
              <a:endParaRPr lang="ru-RU" altLang="ru-RU"/>
            </a:p>
          </p:txBody>
        </p:sp>
        <p:sp>
          <p:nvSpPr>
            <p:cNvPr id="67599" name="Rectangle 15"/>
            <p:cNvSpPr>
              <a:spLocks noChangeArrowheads="1"/>
            </p:cNvSpPr>
            <p:nvPr/>
          </p:nvSpPr>
          <p:spPr bwMode="auto">
            <a:xfrm>
              <a:off x="7086" y="4094"/>
              <a:ext cx="872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р=0,7</a:t>
              </a:r>
              <a:endParaRPr lang="ru-RU" altLang="ru-RU"/>
            </a:p>
          </p:txBody>
        </p:sp>
        <p:sp>
          <p:nvSpPr>
            <p:cNvPr id="67600" name="Rectangle 16"/>
            <p:cNvSpPr>
              <a:spLocks noChangeArrowheads="1"/>
            </p:cNvSpPr>
            <p:nvPr/>
          </p:nvSpPr>
          <p:spPr bwMode="auto">
            <a:xfrm>
              <a:off x="7086" y="2614"/>
              <a:ext cx="872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р=0,7</a:t>
              </a:r>
              <a:endParaRPr lang="ru-RU" altLang="ru-RU"/>
            </a:p>
          </p:txBody>
        </p:sp>
        <p:sp>
          <p:nvSpPr>
            <p:cNvPr id="67601" name="Rectangle 17"/>
            <p:cNvSpPr>
              <a:spLocks noChangeArrowheads="1"/>
            </p:cNvSpPr>
            <p:nvPr/>
          </p:nvSpPr>
          <p:spPr bwMode="auto">
            <a:xfrm>
              <a:off x="7086" y="3502"/>
              <a:ext cx="872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р=0,3</a:t>
              </a:r>
              <a:endParaRPr lang="ru-RU" altLang="ru-RU"/>
            </a:p>
          </p:txBody>
        </p:sp>
        <p:sp>
          <p:nvSpPr>
            <p:cNvPr id="67602" name="Rectangle 18"/>
            <p:cNvSpPr>
              <a:spLocks noChangeArrowheads="1"/>
            </p:cNvSpPr>
            <p:nvPr/>
          </p:nvSpPr>
          <p:spPr bwMode="auto">
            <a:xfrm>
              <a:off x="1070" y="4982"/>
              <a:ext cx="1744" cy="7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Малое предпр. 1 м.р.</a:t>
              </a:r>
              <a:endParaRPr lang="ru-RU" altLang="ru-RU"/>
            </a:p>
          </p:txBody>
        </p:sp>
        <p:sp>
          <p:nvSpPr>
            <p:cNvPr id="67603" name="Rectangle 19"/>
            <p:cNvSpPr>
              <a:spLocks noChangeArrowheads="1"/>
            </p:cNvSpPr>
            <p:nvPr/>
          </p:nvSpPr>
          <p:spPr bwMode="auto">
            <a:xfrm>
              <a:off x="1070" y="2022"/>
              <a:ext cx="1744" cy="7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Среднее предпр. 4 м.р.</a:t>
              </a:r>
              <a:endParaRPr lang="ru-RU" altLang="ru-RU"/>
            </a:p>
          </p:txBody>
        </p:sp>
        <p:sp>
          <p:nvSpPr>
            <p:cNvPr id="67604" name="Line 20"/>
            <p:cNvSpPr>
              <a:spLocks noChangeShapeType="1"/>
            </p:cNvSpPr>
            <p:nvPr/>
          </p:nvSpPr>
          <p:spPr bwMode="auto">
            <a:xfrm flipV="1">
              <a:off x="1615" y="2170"/>
              <a:ext cx="1417" cy="13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05" name="Rectangle 21"/>
            <p:cNvSpPr>
              <a:spLocks noChangeArrowheads="1"/>
            </p:cNvSpPr>
            <p:nvPr/>
          </p:nvSpPr>
          <p:spPr bwMode="auto">
            <a:xfrm>
              <a:off x="1070" y="3354"/>
              <a:ext cx="545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1</a:t>
              </a:r>
              <a:endParaRPr lang="ru-RU" altLang="ru-RU"/>
            </a:p>
          </p:txBody>
        </p:sp>
        <p:sp>
          <p:nvSpPr>
            <p:cNvPr id="67606" name="Oval 22"/>
            <p:cNvSpPr>
              <a:spLocks noChangeArrowheads="1"/>
            </p:cNvSpPr>
            <p:nvPr/>
          </p:nvSpPr>
          <p:spPr bwMode="auto">
            <a:xfrm>
              <a:off x="3032" y="1874"/>
              <a:ext cx="545" cy="4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2</a:t>
              </a:r>
              <a:endParaRPr lang="ru-RU" altLang="ru-RU"/>
            </a:p>
          </p:txBody>
        </p:sp>
        <p:sp>
          <p:nvSpPr>
            <p:cNvPr id="67607" name="Oval 23"/>
            <p:cNvSpPr>
              <a:spLocks noChangeArrowheads="1"/>
            </p:cNvSpPr>
            <p:nvPr/>
          </p:nvSpPr>
          <p:spPr bwMode="auto">
            <a:xfrm>
              <a:off x="2596" y="5574"/>
              <a:ext cx="545" cy="4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3</a:t>
              </a:r>
              <a:endParaRPr lang="ru-RU" altLang="ru-RU"/>
            </a:p>
          </p:txBody>
        </p:sp>
        <p:sp>
          <p:nvSpPr>
            <p:cNvPr id="67608" name="Oval 24"/>
            <p:cNvSpPr>
              <a:spLocks noChangeArrowheads="1"/>
            </p:cNvSpPr>
            <p:nvPr/>
          </p:nvSpPr>
          <p:spPr bwMode="auto">
            <a:xfrm>
              <a:off x="6193" y="4538"/>
              <a:ext cx="545" cy="4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6</a:t>
              </a:r>
              <a:endParaRPr lang="ru-RU" altLang="ru-RU"/>
            </a:p>
          </p:txBody>
        </p:sp>
        <p:sp>
          <p:nvSpPr>
            <p:cNvPr id="67609" name="Rectangle 25"/>
            <p:cNvSpPr>
              <a:spLocks noChangeArrowheads="1"/>
            </p:cNvSpPr>
            <p:nvPr/>
          </p:nvSpPr>
          <p:spPr bwMode="auto">
            <a:xfrm>
              <a:off x="4667" y="3354"/>
              <a:ext cx="545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4</a:t>
              </a:r>
              <a:endParaRPr lang="ru-RU" altLang="ru-RU"/>
            </a:p>
          </p:txBody>
        </p:sp>
        <p:sp>
          <p:nvSpPr>
            <p:cNvPr id="67610" name="Line 26"/>
            <p:cNvSpPr>
              <a:spLocks noChangeShapeType="1"/>
            </p:cNvSpPr>
            <p:nvPr/>
          </p:nvSpPr>
          <p:spPr bwMode="auto">
            <a:xfrm>
              <a:off x="1397" y="3798"/>
              <a:ext cx="0" cy="28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1" name="Line 27"/>
            <p:cNvSpPr>
              <a:spLocks noChangeShapeType="1"/>
            </p:cNvSpPr>
            <p:nvPr/>
          </p:nvSpPr>
          <p:spPr bwMode="auto">
            <a:xfrm>
              <a:off x="4994" y="3798"/>
              <a:ext cx="0" cy="28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2" name="Line 28"/>
            <p:cNvSpPr>
              <a:spLocks noChangeShapeType="1"/>
            </p:cNvSpPr>
            <p:nvPr/>
          </p:nvSpPr>
          <p:spPr bwMode="auto">
            <a:xfrm>
              <a:off x="1397" y="6610"/>
              <a:ext cx="35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3" name="Line 29"/>
            <p:cNvSpPr>
              <a:spLocks noChangeShapeType="1"/>
            </p:cNvSpPr>
            <p:nvPr/>
          </p:nvSpPr>
          <p:spPr bwMode="auto">
            <a:xfrm>
              <a:off x="4994" y="6610"/>
              <a:ext cx="38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4" name="Line 30"/>
            <p:cNvSpPr>
              <a:spLocks noChangeShapeType="1"/>
            </p:cNvSpPr>
            <p:nvPr/>
          </p:nvSpPr>
          <p:spPr bwMode="auto">
            <a:xfrm>
              <a:off x="1615" y="3502"/>
              <a:ext cx="1308" cy="20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5" name="Line 31"/>
            <p:cNvSpPr>
              <a:spLocks noChangeShapeType="1"/>
            </p:cNvSpPr>
            <p:nvPr/>
          </p:nvSpPr>
          <p:spPr bwMode="auto">
            <a:xfrm>
              <a:off x="3141" y="5719"/>
              <a:ext cx="56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6" name="Line 32"/>
            <p:cNvSpPr>
              <a:spLocks noChangeShapeType="1"/>
            </p:cNvSpPr>
            <p:nvPr/>
          </p:nvSpPr>
          <p:spPr bwMode="auto">
            <a:xfrm>
              <a:off x="5212" y="3502"/>
              <a:ext cx="1090" cy="10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7" name="Line 33"/>
            <p:cNvSpPr>
              <a:spLocks noChangeShapeType="1"/>
            </p:cNvSpPr>
            <p:nvPr/>
          </p:nvSpPr>
          <p:spPr bwMode="auto">
            <a:xfrm>
              <a:off x="3359" y="1874"/>
              <a:ext cx="5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8" name="Line 34"/>
            <p:cNvSpPr>
              <a:spLocks noChangeShapeType="1"/>
            </p:cNvSpPr>
            <p:nvPr/>
          </p:nvSpPr>
          <p:spPr bwMode="auto">
            <a:xfrm>
              <a:off x="3468" y="2318"/>
              <a:ext cx="53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9" name="Line 35"/>
            <p:cNvSpPr>
              <a:spLocks noChangeShapeType="1"/>
            </p:cNvSpPr>
            <p:nvPr/>
          </p:nvSpPr>
          <p:spPr bwMode="auto">
            <a:xfrm>
              <a:off x="6432" y="3058"/>
              <a:ext cx="23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20" name="Line 36"/>
            <p:cNvSpPr>
              <a:spLocks noChangeShapeType="1"/>
            </p:cNvSpPr>
            <p:nvPr/>
          </p:nvSpPr>
          <p:spPr bwMode="auto">
            <a:xfrm>
              <a:off x="6432" y="3502"/>
              <a:ext cx="23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21" name="Line 37"/>
            <p:cNvSpPr>
              <a:spLocks noChangeShapeType="1"/>
            </p:cNvSpPr>
            <p:nvPr/>
          </p:nvSpPr>
          <p:spPr bwMode="auto">
            <a:xfrm>
              <a:off x="6520" y="4538"/>
              <a:ext cx="228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22" name="Line 38"/>
            <p:cNvSpPr>
              <a:spLocks noChangeShapeType="1"/>
            </p:cNvSpPr>
            <p:nvPr/>
          </p:nvSpPr>
          <p:spPr bwMode="auto">
            <a:xfrm>
              <a:off x="6520" y="4982"/>
              <a:ext cx="23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23" name="Rectangle 39"/>
            <p:cNvSpPr>
              <a:spLocks noChangeArrowheads="1"/>
            </p:cNvSpPr>
            <p:nvPr/>
          </p:nvSpPr>
          <p:spPr bwMode="auto">
            <a:xfrm>
              <a:off x="4558" y="2466"/>
              <a:ext cx="872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р=0,3</a:t>
              </a:r>
              <a:endParaRPr lang="ru-RU" altLang="ru-RU"/>
            </a:p>
          </p:txBody>
        </p:sp>
        <p:sp>
          <p:nvSpPr>
            <p:cNvPr id="67624" name="Rectangle 40"/>
            <p:cNvSpPr>
              <a:spLocks noChangeArrowheads="1"/>
            </p:cNvSpPr>
            <p:nvPr/>
          </p:nvSpPr>
          <p:spPr bwMode="auto">
            <a:xfrm>
              <a:off x="4667" y="1282"/>
              <a:ext cx="872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р=0,7</a:t>
              </a:r>
              <a:endParaRPr lang="ru-RU" altLang="ru-RU"/>
            </a:p>
          </p:txBody>
        </p:sp>
        <p:sp>
          <p:nvSpPr>
            <p:cNvPr id="67625" name="Rectangle 41"/>
            <p:cNvSpPr>
              <a:spLocks noChangeArrowheads="1"/>
            </p:cNvSpPr>
            <p:nvPr/>
          </p:nvSpPr>
          <p:spPr bwMode="auto">
            <a:xfrm>
              <a:off x="9157" y="1578"/>
              <a:ext cx="1308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0,9 млн.р.</a:t>
              </a:r>
              <a:endParaRPr lang="ru-RU" altLang="ru-RU"/>
            </a:p>
          </p:txBody>
        </p:sp>
        <p:sp>
          <p:nvSpPr>
            <p:cNvPr id="67626" name="Rectangle 42"/>
            <p:cNvSpPr>
              <a:spLocks noChangeArrowheads="1"/>
            </p:cNvSpPr>
            <p:nvPr/>
          </p:nvSpPr>
          <p:spPr bwMode="auto">
            <a:xfrm>
              <a:off x="9157" y="2170"/>
              <a:ext cx="1308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0,2 млн.р.</a:t>
              </a:r>
              <a:endParaRPr lang="ru-RU" altLang="ru-RU"/>
            </a:p>
          </p:txBody>
        </p:sp>
        <p:sp>
          <p:nvSpPr>
            <p:cNvPr id="67627" name="Rectangle 43"/>
            <p:cNvSpPr>
              <a:spLocks noChangeArrowheads="1"/>
            </p:cNvSpPr>
            <p:nvPr/>
          </p:nvSpPr>
          <p:spPr bwMode="auto">
            <a:xfrm>
              <a:off x="9157" y="2910"/>
              <a:ext cx="1308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0,8 млн.р.</a:t>
              </a:r>
              <a:endParaRPr lang="ru-RU" altLang="ru-RU"/>
            </a:p>
          </p:txBody>
        </p:sp>
        <p:sp>
          <p:nvSpPr>
            <p:cNvPr id="67628" name="Rectangle 44"/>
            <p:cNvSpPr>
              <a:spLocks noChangeArrowheads="1"/>
            </p:cNvSpPr>
            <p:nvPr/>
          </p:nvSpPr>
          <p:spPr bwMode="auto">
            <a:xfrm>
              <a:off x="9157" y="3354"/>
              <a:ext cx="1308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0,1 млн.р.</a:t>
              </a:r>
              <a:endParaRPr lang="ru-RU" altLang="ru-RU"/>
            </a:p>
          </p:txBody>
        </p:sp>
        <p:sp>
          <p:nvSpPr>
            <p:cNvPr id="67629" name="Rectangle 45"/>
            <p:cNvSpPr>
              <a:spLocks noChangeArrowheads="1"/>
            </p:cNvSpPr>
            <p:nvPr/>
          </p:nvSpPr>
          <p:spPr bwMode="auto">
            <a:xfrm>
              <a:off x="9157" y="4242"/>
              <a:ext cx="1308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0,2 млн.р.</a:t>
              </a:r>
              <a:endParaRPr lang="ru-RU" altLang="ru-RU"/>
            </a:p>
          </p:txBody>
        </p:sp>
        <p:sp>
          <p:nvSpPr>
            <p:cNvPr id="67630" name="Rectangle 46"/>
            <p:cNvSpPr>
              <a:spLocks noChangeArrowheads="1"/>
            </p:cNvSpPr>
            <p:nvPr/>
          </p:nvSpPr>
          <p:spPr bwMode="auto">
            <a:xfrm>
              <a:off x="9157" y="4686"/>
              <a:ext cx="1308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0,1 млн.р.</a:t>
              </a:r>
              <a:endParaRPr lang="ru-RU" altLang="ru-RU"/>
            </a:p>
          </p:txBody>
        </p:sp>
        <p:sp>
          <p:nvSpPr>
            <p:cNvPr id="67631" name="Rectangle 47"/>
            <p:cNvSpPr>
              <a:spLocks noChangeArrowheads="1"/>
            </p:cNvSpPr>
            <p:nvPr/>
          </p:nvSpPr>
          <p:spPr bwMode="auto">
            <a:xfrm>
              <a:off x="9157" y="5426"/>
              <a:ext cx="1308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100"/>
                <a:t>0,1 млн.р.</a:t>
              </a:r>
              <a:endParaRPr lang="ru-RU" altLang="ru-RU"/>
            </a:p>
          </p:txBody>
        </p:sp>
        <p:sp>
          <p:nvSpPr>
            <p:cNvPr id="67632" name="Rectangle 48"/>
            <p:cNvSpPr>
              <a:spLocks noChangeArrowheads="1"/>
            </p:cNvSpPr>
            <p:nvPr/>
          </p:nvSpPr>
          <p:spPr bwMode="auto">
            <a:xfrm>
              <a:off x="1942" y="6758"/>
              <a:ext cx="2289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200"/>
                <a:t>1 этап (2 года)</a:t>
              </a:r>
              <a:endParaRPr lang="ru-RU" altLang="ru-RU"/>
            </a:p>
          </p:txBody>
        </p:sp>
        <p:sp>
          <p:nvSpPr>
            <p:cNvPr id="67633" name="Rectangle 49"/>
            <p:cNvSpPr>
              <a:spLocks noChangeArrowheads="1"/>
            </p:cNvSpPr>
            <p:nvPr/>
          </p:nvSpPr>
          <p:spPr bwMode="auto">
            <a:xfrm>
              <a:off x="5539" y="6758"/>
              <a:ext cx="2289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200"/>
                <a:t>2 этап (8 лет)</a:t>
              </a:r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592763"/>
          </a:xfrm>
        </p:spPr>
        <p:txBody>
          <a:bodyPr/>
          <a:lstStyle/>
          <a:p>
            <a:pPr marL="0" indent="533400" algn="just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Начиная с вершины 1, являющейся решающей, необходимо принять решение относительно размера предприятия. Вершины 2 и 3 являются случайными. Фирма будет рассматривать возможность расширения малого предприятия только в том случае, если спрос по истечении первых двух лет устанавливается на высоком уровне. Поэтому в вершине 4 принимается решение о расширении или не расширении предприятия. Вершины 5 и 6 будут случайными.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48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b="1" smtClean="0"/>
              <a:t>Для второго этапа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mtClean="0"/>
              <a:t>ДР = (0,8*0,7 + 0,1*0,3)*8 – 3,5 = 1,22 (доход с расширением)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mtClean="0"/>
              <a:t>ДБР = (0,2*0,7+0,1*0,3)*8 = 1,36 (доход без расширения)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mtClean="0"/>
              <a:t>Т.О., в вершине 4 выгоднее не проводить расширение, при этом доход составит 1,36 млн.р.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b="1" smtClean="0"/>
              <a:t>Для первого этапа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mtClean="0"/>
              <a:t>ДС = (0,9*0,7+0,2*0,3)*10 – 4=2,9 (доход среднего предприятия)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mtClean="0"/>
              <a:t>ДМ = 1,36+0,2*0,7*2+0,1*0,3*10 – 1=0,94 (доход малого предприятия).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620713"/>
            <a:ext cx="8529638" cy="20462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Использование информационных технологий для оптимизации задач логистики</a:t>
            </a:r>
            <a:endParaRPr lang="ru-RU" dirty="0"/>
          </a:p>
        </p:txBody>
      </p:sp>
      <p:sp>
        <p:nvSpPr>
          <p:cNvPr id="7065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71683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92763"/>
          </a:xfrm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b="1" smtClean="0"/>
              <a:t>Отдельные этапы процесса постановки и решения задач оптимизации:</a:t>
            </a:r>
          </a:p>
          <a:p>
            <a:pPr eaLnBrk="1" hangingPunct="1"/>
            <a:r>
              <a:rPr lang="ru-RU" altLang="ru-RU" sz="3200" smtClean="0"/>
              <a:t>анализ проблемной ситуации;</a:t>
            </a:r>
          </a:p>
          <a:p>
            <a:pPr eaLnBrk="1" hangingPunct="1"/>
            <a:r>
              <a:rPr lang="ru-RU" altLang="ru-RU" sz="3200" smtClean="0"/>
              <a:t>построение математической модели;</a:t>
            </a:r>
          </a:p>
          <a:p>
            <a:pPr eaLnBrk="1" hangingPunct="1"/>
            <a:r>
              <a:rPr lang="ru-RU" altLang="ru-RU" sz="3200" smtClean="0"/>
              <a:t>анализ модели;</a:t>
            </a:r>
          </a:p>
          <a:p>
            <a:pPr eaLnBrk="1" hangingPunct="1"/>
            <a:r>
              <a:rPr lang="ru-RU" altLang="ru-RU" sz="3200" smtClean="0"/>
              <a:t>выбор метода и средства решения;</a:t>
            </a:r>
          </a:p>
          <a:p>
            <a:pPr eaLnBrk="1" hangingPunct="1"/>
            <a:r>
              <a:rPr lang="ru-RU" altLang="ru-RU" sz="3200" smtClean="0"/>
              <a:t>выполнение численных расчетов;</a:t>
            </a:r>
          </a:p>
          <a:p>
            <a:pPr eaLnBrk="1" hangingPunct="1"/>
            <a:r>
              <a:rPr lang="ru-RU" altLang="ru-RU" sz="3200" smtClean="0"/>
              <a:t>анализ результатов расчетов;</a:t>
            </a:r>
          </a:p>
          <a:p>
            <a:pPr eaLnBrk="1" hangingPunct="1"/>
            <a:r>
              <a:rPr lang="ru-RU" altLang="ru-RU" sz="3200" smtClean="0"/>
              <a:t>применение результатов расчетов;</a:t>
            </a:r>
          </a:p>
          <a:p>
            <a:pPr eaLnBrk="1" hangingPunct="1"/>
            <a:r>
              <a:rPr lang="ru-RU" altLang="ru-RU" sz="3200" smtClean="0"/>
              <a:t>коррекция и доработка модели.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72707" name="Содержимое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808663"/>
          </a:xfrm>
        </p:spPr>
        <p:txBody>
          <a:bodyPr/>
          <a:lstStyle/>
          <a:p>
            <a:pPr algn="ctr" eaLnBrk="1" hangingPunct="1">
              <a:buFont typeface="Georgia" panose="02040502050405020303" pitchFamily="18" charset="0"/>
              <a:buNone/>
            </a:pPr>
            <a:r>
              <a:rPr lang="ru-RU" altLang="ru-RU" sz="2000" b="1" smtClean="0"/>
              <a:t>Алгоритм процесса оптимизации</a:t>
            </a:r>
          </a:p>
          <a:p>
            <a:pPr eaLnBrk="1" hangingPunct="1"/>
            <a:r>
              <a:rPr lang="ru-RU" altLang="ru-RU" sz="2400" smtClean="0"/>
              <a:t>Постановка задачи (описание ситуации)</a:t>
            </a:r>
          </a:p>
          <a:p>
            <a:pPr eaLnBrk="1" hangingPunct="1"/>
            <a:r>
              <a:rPr lang="ru-RU" altLang="ru-RU" sz="2400" smtClean="0"/>
              <a:t>Построение математической модели</a:t>
            </a:r>
          </a:p>
          <a:p>
            <a:pPr eaLnBrk="1" hangingPunct="1"/>
            <a:r>
              <a:rPr lang="ru-RU" altLang="ru-RU" sz="2400" smtClean="0"/>
              <a:t>Определение метода</a:t>
            </a:r>
          </a:p>
          <a:p>
            <a:pPr eaLnBrk="1" hangingPunct="1"/>
            <a:r>
              <a:rPr lang="ru-RU" altLang="ru-RU" sz="2400" smtClean="0"/>
              <a:t>Анализ модели</a:t>
            </a:r>
          </a:p>
          <a:p>
            <a:pPr eaLnBrk="1" hangingPunct="1"/>
            <a:r>
              <a:rPr lang="ru-RU" altLang="ru-RU" sz="2400" smtClean="0"/>
              <a:t>Выполнение вычислений</a:t>
            </a:r>
          </a:p>
          <a:p>
            <a:pPr eaLnBrk="1" hangingPunct="1"/>
            <a:r>
              <a:rPr lang="ru-RU" altLang="ru-RU" sz="2400" smtClean="0"/>
              <a:t>Анализ результатов</a:t>
            </a:r>
          </a:p>
          <a:p>
            <a:pPr eaLnBrk="1" hangingPunct="1"/>
            <a:r>
              <a:rPr lang="ru-RU" altLang="ru-RU" sz="2400" smtClean="0"/>
              <a:t>Метод решения существует</a:t>
            </a:r>
          </a:p>
          <a:p>
            <a:pPr eaLnBrk="1" hangingPunct="1"/>
            <a:r>
              <a:rPr lang="ru-RU" altLang="ru-RU" sz="2400" smtClean="0"/>
              <a:t>Метод решения  не существует</a:t>
            </a:r>
          </a:p>
          <a:p>
            <a:pPr eaLnBrk="1" hangingPunct="1"/>
            <a:r>
              <a:rPr lang="ru-RU" altLang="ru-RU" sz="2400" smtClean="0"/>
              <a:t>Результат удовлетворяет ограничениям</a:t>
            </a:r>
          </a:p>
          <a:p>
            <a:pPr eaLnBrk="1" hangingPunct="1"/>
            <a:r>
              <a:rPr lang="ru-RU" altLang="ru-RU" sz="2400" smtClean="0"/>
              <a:t>Результат не удовлетворяет ограничениям</a:t>
            </a:r>
          </a:p>
          <a:p>
            <a:pPr eaLnBrk="1" hangingPunct="1"/>
            <a:r>
              <a:rPr lang="ru-RU" altLang="ru-RU" sz="2400" smtClean="0"/>
              <a:t>Принятие решения</a:t>
            </a:r>
          </a:p>
          <a:p>
            <a:pPr eaLnBrk="1" hangingPunct="1"/>
            <a:r>
              <a:rPr lang="ru-RU" altLang="ru-RU" sz="2400" smtClean="0"/>
              <a:t>Поставленная задача решена </a:t>
            </a:r>
          </a:p>
          <a:p>
            <a:pPr eaLnBrk="1" hangingPunct="1"/>
            <a:r>
              <a:rPr lang="ru-RU" altLang="ru-RU" sz="2400" smtClean="0"/>
              <a:t>Преобразование модели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6150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92763"/>
          </a:xfrm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400" smtClean="0"/>
              <a:t>Общая схема</a:t>
            </a:r>
            <a:r>
              <a:rPr lang="en-US" altLang="ru-RU" sz="2400" smtClean="0"/>
              <a:t> </a:t>
            </a:r>
            <a:r>
              <a:rPr lang="ru-RU" altLang="ru-RU" sz="2400" smtClean="0"/>
              <a:t>симплексного метода или метода последовательного улучшения плана</a:t>
            </a:r>
            <a:r>
              <a:rPr lang="en-US" altLang="ru-RU" sz="2400" smtClean="0"/>
              <a:t> </a:t>
            </a:r>
            <a:r>
              <a:rPr lang="ru-RU" altLang="ru-RU" sz="2400" smtClean="0"/>
              <a:t>для решения задач линейного программирования состоит в следующем:</a:t>
            </a:r>
          </a:p>
          <a:p>
            <a:pPr eaLnBrk="1" hangingPunct="1"/>
            <a:r>
              <a:rPr lang="ru-RU" altLang="ru-RU" sz="2400" smtClean="0"/>
              <a:t>привести задачу линейного программирования к каноническому виду;</a:t>
            </a:r>
          </a:p>
          <a:p>
            <a:pPr eaLnBrk="1" hangingPunct="1"/>
            <a:r>
              <a:rPr lang="ru-RU" altLang="ru-RU" sz="2400" smtClean="0"/>
              <a:t>найти неотрицательное базисное решение системы ограничений;</a:t>
            </a:r>
          </a:p>
          <a:p>
            <a:pPr eaLnBrk="1" hangingPunct="1"/>
            <a:r>
              <a:rPr lang="ru-RU" altLang="ru-RU" sz="2400" smtClean="0"/>
              <a:t>проверить найденное опорное решение на оптимальность, для чего </a:t>
            </a:r>
            <a:r>
              <a:rPr lang="ru-RU" altLang="ru-RU" sz="2400" b="1" i="1" smtClean="0"/>
              <a:t>находят </a:t>
            </a:r>
            <a:r>
              <a:rPr lang="ru-RU" altLang="ru-RU" sz="2400" smtClean="0"/>
              <a:t>оценки свободных переменных по формуле</a:t>
            </a:r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sp>
        <p:nvSpPr>
          <p:cNvPr id="61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6146" name="Object 1"/>
          <p:cNvGraphicFramePr>
            <a:graphicFrameLocks noChangeAspect="1"/>
          </p:cNvGraphicFramePr>
          <p:nvPr/>
        </p:nvGraphicFramePr>
        <p:xfrm>
          <a:off x="0" y="0"/>
          <a:ext cx="13144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Формула" r:id="rId3" imgW="1129810" imgH="431613" progId="Equation.3">
                  <p:embed/>
                </p:oleObj>
              </mc:Choice>
              <mc:Fallback>
                <p:oleObj name="Формула" r:id="rId3" imgW="1129810" imgH="43161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144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0" y="0"/>
          <a:ext cx="13144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Формула" r:id="rId5" imgW="1129810" imgH="431613" progId="Equation.3">
                  <p:embed/>
                </p:oleObj>
              </mc:Choice>
              <mc:Fallback>
                <p:oleObj name="Формула" r:id="rId5" imgW="1129810" imgH="4316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144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6148" name="Object 5"/>
          <p:cNvGraphicFramePr>
            <a:graphicFrameLocks noChangeAspect="1"/>
          </p:cNvGraphicFramePr>
          <p:nvPr/>
        </p:nvGraphicFramePr>
        <p:xfrm>
          <a:off x="1116013" y="5445125"/>
          <a:ext cx="251936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Формула" r:id="rId6" imgW="1104900" imgH="431800" progId="Equation.3">
                  <p:embed/>
                </p:oleObj>
              </mc:Choice>
              <mc:Fallback>
                <p:oleObj name="Формула" r:id="rId6" imgW="11049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445125"/>
                        <a:ext cx="2519362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539750" y="908050"/>
            <a:ext cx="8229600" cy="774700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>Системы планирования и управления позволяют:</a:t>
            </a:r>
            <a:r>
              <a:rPr lang="ru-RU" altLang="ru-RU" sz="2800" smtClean="0"/>
              <a:t/>
            </a:r>
            <a:br>
              <a:rPr lang="ru-RU" altLang="ru-RU" sz="2800" smtClean="0"/>
            </a:br>
            <a:endParaRPr lang="ru-RU" alt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60963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Формировать календарный план реализации логистических операций.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Выявлять и мобилизовать резервы времени, трудовые, материальные, информационные и денежные ресурсы.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Осуществлять управление ходом выполнения операций с прогнозированием и предупреждением возможных срывов.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Повышать эффективность управления в целом при четком распределении ответственности между руководителями разных уровней и исполнителями работ.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431800"/>
          </a:xfrm>
        </p:spPr>
        <p:txBody>
          <a:bodyPr/>
          <a:lstStyle/>
          <a:p>
            <a:pPr algn="ctr" eaLnBrk="1" hangingPunct="1"/>
            <a:r>
              <a:rPr lang="ru-RU" altLang="ru-RU" sz="1800" smtClean="0"/>
              <a:t>Для решения задач линейного программирования имеется возможность использовать пакет поиска решений </a:t>
            </a:r>
            <a:r>
              <a:rPr lang="en-US" altLang="ru-RU" sz="1800" smtClean="0"/>
              <a:t>Excel</a:t>
            </a:r>
            <a:r>
              <a:rPr lang="ru-RU" altLang="ru-RU" sz="1800" smtClean="0"/>
              <a:t>.</a:t>
            </a:r>
            <a:br>
              <a:rPr lang="ru-RU" altLang="ru-RU" sz="1800" smtClean="0"/>
            </a:br>
            <a:endParaRPr lang="ru-RU" alt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929312"/>
        </p:xfrm>
        <a:graphic>
          <a:graphicData uri="http://schemas.openxmlformats.org/drawingml/2006/table">
            <a:tbl>
              <a:tblPr/>
              <a:tblGrid>
                <a:gridCol w="2170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9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4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Установить целевую ячейку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Приводится ссылка на ячейку с функцией, значение которой оптимизируется.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6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Равной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взаимосвязи между решением и целевой ячейкой устанавливается путем выбора переключателя, т.е. максимальное или минимальное значения.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0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Изменяя ячейки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Приводится ссылка на диапазон ячеек или группу диапазонов ячеек, отведенных под неизвестные. Значения в этих ячейках должны изменяться в процессе поиска решения так, чтобы найти решение, удовлетворяющее заданным ограничениям.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4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Ограничения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Допускаются ограничения в виде равенства, неравенства, требования того, что неизвестные могут принимать только целые значения, либо только значения 0 или1. Ограничения добавляются по одному за раз и отображаются в окне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Добавление ограничения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вызываемого нажатием кнопки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Добавить.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поле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Ссылка на ячейку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вводится левая часть ограничений. В поле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Ограничение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раскрывающийся список позволяет задать тип соотношения между левой и правой частями ограничения.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431800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/>
              <a:t>Анализ оптимального решения на чувствительность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74755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665788"/>
          </a:xfrm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i="1" smtClean="0"/>
              <a:t>1</a:t>
            </a:r>
            <a:r>
              <a:rPr lang="ru-RU" altLang="ru-RU" sz="2400" i="1" smtClean="0"/>
              <a:t>. Анализ сокращения иди увеличения ресурсов</a:t>
            </a:r>
            <a:r>
              <a:rPr lang="ru-RU" altLang="ru-RU" sz="2400" smtClean="0"/>
              <a:t>: 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400" smtClean="0"/>
              <a:t>- как увеличить (ограничения типа &lt;) или уменьшить (ограничения типа &gt;) запас дефицитного ресурса для улучшения оптимального значения ЦФ? 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400" smtClean="0"/>
              <a:t>- на сколько можно уменьшить (ограничения типа &lt;) или увеличить (ограничения типа &gt;) запас недефицитного ресурса при сохранении полученного оптимального значения ЦФ? 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400" i="1" smtClean="0"/>
              <a:t>2. Увеличение (уменьшение) запаса какого ресурса наиболее выгодно?</a:t>
            </a:r>
            <a:r>
              <a:rPr lang="ru-RU" altLang="ru-RU" sz="2400" smtClean="0"/>
              <a:t> 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400" smtClean="0"/>
              <a:t>Для проведения анализа после запуска решения задачи в окне </a:t>
            </a:r>
            <a:r>
              <a:rPr lang="ru-RU" altLang="ru-RU" sz="2400" b="1" smtClean="0"/>
              <a:t>Результаты поиска решений в</a:t>
            </a:r>
            <a:r>
              <a:rPr lang="ru-RU" altLang="ru-RU" sz="2400" smtClean="0"/>
              <a:t>ыделить мышью один из отчетов: </a:t>
            </a:r>
            <a:r>
              <a:rPr lang="ru-RU" altLang="ru-RU" sz="2400" b="1" smtClean="0"/>
              <a:t>Отчет по результатам, Отчет по устойчивости, Пределы.</a:t>
            </a:r>
            <a:endParaRPr lang="ru-RU" altLang="ru-RU" sz="2400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75779" name="Содержимое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881688"/>
          </a:xfrm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200" b="1" smtClean="0"/>
              <a:t>Отчет по результатам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200" smtClean="0"/>
              <a:t>Отчет по результатам содержит информацию о целевой функции; значения переменных, полученных в результате решения задачи; результаты оптимального решения для ог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200" b="1" smtClean="0"/>
              <a:t>Отчет по устойчивости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200" smtClean="0"/>
              <a:t>Отчет по устойчивости содержит сведения о чувствительности решения к малым изменениям в формуле модели или формулах ограничений. В случае нелинейной модели отчет содержит данные для градиента и множители Лагранжа.раничений и для граничных условий.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200" b="1" smtClean="0"/>
              <a:t>Пределы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200" smtClean="0"/>
              <a:t>Данный ресурс используется для создания отчета, состоящего из целевой ячейки и списка ячеек модели, их значений, а так же нижних и верхних границ.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Заголовок 1"/>
          <p:cNvSpPr>
            <a:spLocks noGrp="1"/>
          </p:cNvSpPr>
          <p:nvPr>
            <p:ph type="ctrTitle"/>
          </p:nvPr>
        </p:nvSpPr>
        <p:spPr>
          <a:xfrm>
            <a:off x="323850" y="620713"/>
            <a:ext cx="8529638" cy="2046287"/>
          </a:xfrm>
        </p:spPr>
        <p:txBody>
          <a:bodyPr/>
          <a:lstStyle/>
          <a:p>
            <a:pPr algn="ctr" eaLnBrk="1" hangingPunct="1"/>
            <a:r>
              <a:rPr lang="ru-RU" altLang="ru-RU" b="1" smtClean="0"/>
              <a:t>Логистический подход к моделированию перевозок</a:t>
            </a:r>
            <a:endParaRPr lang="ru-RU" altLang="ru-RU" smtClean="0"/>
          </a:p>
        </p:txBody>
      </p:sp>
      <p:sp>
        <p:nvSpPr>
          <p:cNvPr id="7680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74737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>Маршруты движения транспорта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Основные элементы маршрута: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Длина маршрута – путь, проходимый автомобилем от начального до конечного пункта.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 Оборот – движение от начального до конечного пункта и обратно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Ездка – цикл транспортного процесса.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 smtClean="0"/>
          </a:p>
        </p:txBody>
      </p:sp>
      <p:grpSp>
        <p:nvGrpSpPr>
          <p:cNvPr id="77828" name="Group 4"/>
          <p:cNvGrpSpPr>
            <a:grpSpLocks/>
          </p:cNvGrpSpPr>
          <p:nvPr/>
        </p:nvGrpSpPr>
        <p:grpSpPr bwMode="auto">
          <a:xfrm>
            <a:off x="1403350" y="4365625"/>
            <a:ext cx="6121400" cy="1584325"/>
            <a:chOff x="1881" y="5274"/>
            <a:chExt cx="5040" cy="1620"/>
          </a:xfrm>
        </p:grpSpPr>
        <p:sp>
          <p:nvSpPr>
            <p:cNvPr id="77829" name="Rectangle 5"/>
            <p:cNvSpPr>
              <a:spLocks noChangeArrowheads="1"/>
            </p:cNvSpPr>
            <p:nvPr/>
          </p:nvSpPr>
          <p:spPr bwMode="auto">
            <a:xfrm>
              <a:off x="5841" y="5454"/>
              <a:ext cx="540" cy="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оборот</a:t>
              </a:r>
              <a:endParaRPr lang="ru-RU" altLang="ru-RU"/>
            </a:p>
          </p:txBody>
        </p:sp>
        <p:sp>
          <p:nvSpPr>
            <p:cNvPr id="77830" name="Rectangle 6"/>
            <p:cNvSpPr>
              <a:spLocks noChangeArrowheads="1"/>
            </p:cNvSpPr>
            <p:nvPr/>
          </p:nvSpPr>
          <p:spPr bwMode="auto">
            <a:xfrm>
              <a:off x="4401" y="5274"/>
              <a:ext cx="108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ездка</a:t>
              </a:r>
              <a:endParaRPr lang="ru-RU" altLang="ru-RU"/>
            </a:p>
          </p:txBody>
        </p:sp>
        <p:sp>
          <p:nvSpPr>
            <p:cNvPr id="77831" name="Rectangle 7"/>
            <p:cNvSpPr>
              <a:spLocks noChangeArrowheads="1"/>
            </p:cNvSpPr>
            <p:nvPr/>
          </p:nvSpPr>
          <p:spPr bwMode="auto">
            <a:xfrm>
              <a:off x="3141" y="5814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ru-RU" sz="1200"/>
                <a:t>l</a:t>
              </a:r>
              <a:r>
                <a:rPr lang="ru-RU" altLang="ru-RU" sz="1200" baseline="-25000"/>
                <a:t>нул</a:t>
              </a:r>
              <a:endParaRPr lang="ru-RU" altLang="ru-RU"/>
            </a:p>
          </p:txBody>
        </p:sp>
        <p:sp>
          <p:nvSpPr>
            <p:cNvPr id="77832" name="Rectangle 8"/>
            <p:cNvSpPr>
              <a:spLocks noChangeArrowheads="1"/>
            </p:cNvSpPr>
            <p:nvPr/>
          </p:nvSpPr>
          <p:spPr bwMode="auto">
            <a:xfrm>
              <a:off x="1881" y="5634"/>
              <a:ext cx="10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АТП</a:t>
              </a:r>
              <a:endParaRPr lang="ru-RU" altLang="ru-RU"/>
            </a:p>
          </p:txBody>
        </p:sp>
        <p:sp>
          <p:nvSpPr>
            <p:cNvPr id="77833" name="Line 9"/>
            <p:cNvSpPr>
              <a:spLocks noChangeShapeType="1"/>
            </p:cNvSpPr>
            <p:nvPr/>
          </p:nvSpPr>
          <p:spPr bwMode="auto">
            <a:xfrm>
              <a:off x="2961" y="5814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34" name="Line 10"/>
            <p:cNvSpPr>
              <a:spLocks noChangeShapeType="1"/>
            </p:cNvSpPr>
            <p:nvPr/>
          </p:nvSpPr>
          <p:spPr bwMode="auto">
            <a:xfrm>
              <a:off x="4041" y="545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35" name="Line 11"/>
            <p:cNvSpPr>
              <a:spLocks noChangeShapeType="1"/>
            </p:cNvSpPr>
            <p:nvPr/>
          </p:nvSpPr>
          <p:spPr bwMode="auto">
            <a:xfrm>
              <a:off x="4221" y="563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36" name="Line 12"/>
            <p:cNvSpPr>
              <a:spLocks noChangeShapeType="1"/>
            </p:cNvSpPr>
            <p:nvPr/>
          </p:nvSpPr>
          <p:spPr bwMode="auto">
            <a:xfrm flipH="1">
              <a:off x="4221" y="599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37" name="Line 13"/>
            <p:cNvSpPr>
              <a:spLocks noChangeShapeType="1"/>
            </p:cNvSpPr>
            <p:nvPr/>
          </p:nvSpPr>
          <p:spPr bwMode="auto">
            <a:xfrm>
              <a:off x="6561" y="545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38" name="AutoShape 14"/>
            <p:cNvSpPr>
              <a:spLocks/>
            </p:cNvSpPr>
            <p:nvPr/>
          </p:nvSpPr>
          <p:spPr bwMode="auto">
            <a:xfrm>
              <a:off x="5661" y="5454"/>
              <a:ext cx="360" cy="720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7839" name="Rectangle 15"/>
            <p:cNvSpPr>
              <a:spLocks noChangeArrowheads="1"/>
            </p:cNvSpPr>
            <p:nvPr/>
          </p:nvSpPr>
          <p:spPr bwMode="auto">
            <a:xfrm>
              <a:off x="3681" y="6354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НП</a:t>
              </a:r>
              <a:endParaRPr lang="ru-RU" altLang="ru-RU"/>
            </a:p>
          </p:txBody>
        </p:sp>
        <p:sp>
          <p:nvSpPr>
            <p:cNvPr id="77840" name="Rectangle 16"/>
            <p:cNvSpPr>
              <a:spLocks noChangeArrowheads="1"/>
            </p:cNvSpPr>
            <p:nvPr/>
          </p:nvSpPr>
          <p:spPr bwMode="auto">
            <a:xfrm>
              <a:off x="6201" y="6354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200"/>
                <a:t>КП</a:t>
              </a:r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Виды маршрутов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100" smtClean="0"/>
              <a:t>            Маятниковый — маршрут, на котором путь следования транспортного средства в прямом и обратном направлениях лежит на одной и той же трассе. Прямое (обратное) направление — это направление, по которому следует больший (меньший) грузопоток;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100" smtClean="0"/>
              <a:t>            Кольцевой — путь следования транспортного средства по замкнутому контуру, соединяющему несколько пунктов погрузки-разгрузки. В кольцевом маршруте начальный пункт является конечным;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100" smtClean="0"/>
              <a:t>            Комбинированный — сочетание нескольких маршрутов движения транспортного средства, в ходе которых за один оборот может быть совершено несколько ездок.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Маятниковые маршруты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600" smtClean="0"/>
              <a:t>с обратным порожним пробегом — на маршруте имеется один погрузочный и один разгрузочный пункт (простой маятниковый маршрут);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 smtClean="0"/>
              <a:t>с полным использованием пробега — на каждом грузовом пункте маршрута транспортные средства после разгрузки перемещаются на этом же пункте под погрузку другим грузом;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 smtClean="0"/>
              <a:t>с неполным использованием пробега (в прямом, обратном или обоих направлениях) — на маршруте имеется по одному пункту погрузки и разгрузки, а также один совмещенный пункт, где осуществляется погрузка (разгрузка).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Кольцевые маршруты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600" smtClean="0"/>
              <a:t>развозочный — маршрут, на котором загруженное транспортное средство развозит груз по нескольким пунктам назначения и по­степенно разгружается;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smtClean="0"/>
              <a:t>сборный — маршрут, на котором транспортное средство последо­вательно проходит несколько погрузочных пунктов, постепенно загружается и завозит груз в один пункт разгрузки;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smtClean="0"/>
              <a:t>сборно-развозочный — маршрут, на котором одновременно раз­возится один груз и собирается другой.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9912"/>
          </a:xfrm>
        </p:spPr>
        <p:txBody>
          <a:bodyPr/>
          <a:lstStyle/>
          <a:p>
            <a:pPr eaLnBrk="1" hangingPunct="1"/>
            <a:endParaRPr lang="ru-RU" altLang="ru-RU" sz="350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600" b="1" u="sng" smtClean="0"/>
              <a:t>Маятниковый маршрут с обратным холостым пробегом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u="sng" smtClean="0"/>
              <a:t>Время одного оборота</a:t>
            </a:r>
            <a:r>
              <a:rPr lang="ru-RU" altLang="ru-RU" sz="2400" b="1" smtClean="0"/>
              <a:t>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400" b="1" smtClean="0"/>
              <a:t>t</a:t>
            </a:r>
            <a:r>
              <a:rPr lang="ru-RU" altLang="ru-RU" sz="2400" b="1" baseline="-25000" smtClean="0"/>
              <a:t>о </a:t>
            </a:r>
            <a:r>
              <a:rPr lang="ru-RU" altLang="ru-RU" sz="2400" b="1" smtClean="0"/>
              <a:t>= </a:t>
            </a:r>
            <a:r>
              <a:rPr lang="en-US" altLang="ru-RU" sz="2400" b="1" smtClean="0"/>
              <a:t>t</a:t>
            </a:r>
            <a:r>
              <a:rPr lang="ru-RU" altLang="ru-RU" sz="2400" b="1" baseline="-25000" smtClean="0"/>
              <a:t>погр</a:t>
            </a:r>
            <a:r>
              <a:rPr lang="ru-RU" altLang="ru-RU" sz="2400" b="1" smtClean="0"/>
              <a:t> + </a:t>
            </a:r>
            <a:r>
              <a:rPr lang="en-US" altLang="ru-RU" sz="2400" b="1" smtClean="0"/>
              <a:t>t</a:t>
            </a:r>
            <a:r>
              <a:rPr lang="ru-RU" altLang="ru-RU" sz="2400" b="1" baseline="-25000" smtClean="0"/>
              <a:t>двгр</a:t>
            </a:r>
            <a:r>
              <a:rPr lang="ru-RU" altLang="ru-RU" sz="2400" b="1" smtClean="0"/>
              <a:t> + </a:t>
            </a:r>
            <a:r>
              <a:rPr lang="en-US" altLang="ru-RU" sz="2400" b="1" smtClean="0"/>
              <a:t>t</a:t>
            </a:r>
            <a:r>
              <a:rPr lang="ru-RU" altLang="ru-RU" sz="2400" b="1" baseline="-25000" smtClean="0"/>
              <a:t>разгр</a:t>
            </a:r>
            <a:r>
              <a:rPr lang="ru-RU" altLang="ru-RU" sz="2400" b="1" smtClean="0"/>
              <a:t> + </a:t>
            </a:r>
            <a:r>
              <a:rPr lang="en-US" altLang="ru-RU" sz="2400" b="1" smtClean="0"/>
              <a:t>t</a:t>
            </a:r>
            <a:r>
              <a:rPr lang="ru-RU" altLang="ru-RU" sz="2400" b="1" baseline="-25000" smtClean="0"/>
              <a:t>двб/гр</a:t>
            </a:r>
            <a:r>
              <a:rPr lang="ru-RU" altLang="ru-RU" sz="2400" b="1" smtClean="0"/>
              <a:t>=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400" b="1" smtClean="0"/>
              <a:t>t</a:t>
            </a:r>
            <a:r>
              <a:rPr lang="ru-RU" altLang="ru-RU" sz="2400" b="1" baseline="-25000" smtClean="0"/>
              <a:t>погр</a:t>
            </a:r>
            <a:r>
              <a:rPr lang="en-US" altLang="ru-RU" sz="2400" b="1" smtClean="0"/>
              <a:t>  + l</a:t>
            </a:r>
            <a:r>
              <a:rPr lang="ru-RU" altLang="ru-RU" sz="2400" b="1" baseline="-25000" smtClean="0"/>
              <a:t>ег</a:t>
            </a:r>
            <a:r>
              <a:rPr lang="en-US" altLang="ru-RU" sz="2400" b="1" smtClean="0"/>
              <a:t> /V</a:t>
            </a:r>
            <a:r>
              <a:rPr lang="en-US" altLang="ru-RU" sz="2400" b="1" baseline="-25000" smtClean="0"/>
              <a:t>t</a:t>
            </a:r>
            <a:r>
              <a:rPr lang="en-US" altLang="ru-RU" sz="2400" b="1" smtClean="0"/>
              <a:t> + t</a:t>
            </a:r>
            <a:r>
              <a:rPr lang="ru-RU" altLang="ru-RU" sz="2400" b="1" baseline="-25000" smtClean="0"/>
              <a:t>разг</a:t>
            </a:r>
            <a:r>
              <a:rPr lang="en-US" altLang="ru-RU" sz="2400" b="1" smtClean="0"/>
              <a:t>  +l</a:t>
            </a:r>
            <a:r>
              <a:rPr lang="ru-RU" altLang="ru-RU" sz="2400" b="1" baseline="-25000" smtClean="0"/>
              <a:t>бгр</a:t>
            </a:r>
            <a:r>
              <a:rPr lang="ru-RU" altLang="ru-RU" sz="2400" b="1" smtClean="0"/>
              <a:t> </a:t>
            </a:r>
            <a:r>
              <a:rPr lang="en-US" altLang="ru-RU" sz="2400" b="1" smtClean="0"/>
              <a:t>/Vt</a:t>
            </a:r>
            <a:endParaRPr lang="ru-RU" altLang="ru-RU" sz="2400" b="1" smtClean="0"/>
          </a:p>
          <a:p>
            <a:pPr algn="just" eaLnBrk="1" hangingPunct="1">
              <a:lnSpc>
                <a:spcPct val="90000"/>
              </a:lnSpc>
            </a:pPr>
            <a:r>
              <a:rPr lang="ru-RU" altLang="ru-RU" sz="2400" b="1" u="sng" smtClean="0"/>
              <a:t>Производительность подвижного состава за время в наряде</a:t>
            </a:r>
            <a:r>
              <a:rPr lang="ru-RU" altLang="ru-RU" sz="2400" b="1" smtClean="0"/>
              <a:t>:</a:t>
            </a:r>
            <a:endParaRPr lang="en-US" altLang="ru-RU" sz="2400" b="1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400" b="1" smtClean="0"/>
              <a:t>Q</a:t>
            </a:r>
            <a:r>
              <a:rPr lang="ru-RU" altLang="ru-RU" sz="2400" b="1" baseline="-25000" smtClean="0"/>
              <a:t>сут</a:t>
            </a:r>
            <a:r>
              <a:rPr lang="ru-RU" altLang="ru-RU" sz="2400" b="1" smtClean="0"/>
              <a:t> = </a:t>
            </a:r>
            <a:r>
              <a:rPr lang="en-US" altLang="ru-RU" sz="2400" b="1" smtClean="0"/>
              <a:t>q</a:t>
            </a:r>
            <a:r>
              <a:rPr lang="ru-RU" altLang="ru-RU" sz="2400" b="1" smtClean="0"/>
              <a:t>· γ</a:t>
            </a:r>
            <a:r>
              <a:rPr lang="ru-RU" altLang="ru-RU" sz="2400" b="1" baseline="-25000" smtClean="0"/>
              <a:t>с</a:t>
            </a:r>
            <a:r>
              <a:rPr lang="ru-RU" altLang="ru-RU" sz="2400" b="1" smtClean="0"/>
              <a:t>· </a:t>
            </a:r>
            <a:r>
              <a:rPr lang="en-US" altLang="ru-RU" sz="2400" b="1" smtClean="0"/>
              <a:t>n</a:t>
            </a:r>
            <a:r>
              <a:rPr lang="en-US" altLang="ru-RU" sz="2400" b="1" baseline="-25000" smtClean="0"/>
              <a:t>e</a:t>
            </a:r>
            <a:r>
              <a:rPr lang="ru-RU" altLang="ru-RU" sz="2400" b="1" smtClean="0"/>
              <a:t>, </a:t>
            </a:r>
            <a:r>
              <a:rPr lang="en-US" altLang="ru-RU" sz="2400" b="1" smtClean="0"/>
              <a:t>q</a:t>
            </a:r>
            <a:r>
              <a:rPr lang="ru-RU" altLang="ru-RU" sz="2400" b="1" smtClean="0"/>
              <a:t> - грузоподъемность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u="sng" smtClean="0"/>
              <a:t>Суточный  грузооборот, т·км:</a:t>
            </a:r>
            <a:endParaRPr lang="en-US" altLang="ru-RU" sz="2400" b="1" u="sng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400" b="1" smtClean="0"/>
              <a:t>W</a:t>
            </a:r>
            <a:r>
              <a:rPr lang="ru-RU" altLang="ru-RU" sz="2400" b="1" baseline="-25000" smtClean="0"/>
              <a:t>сут</a:t>
            </a:r>
            <a:r>
              <a:rPr lang="ru-RU" altLang="ru-RU" sz="2400" b="1" smtClean="0"/>
              <a:t> = </a:t>
            </a:r>
            <a:r>
              <a:rPr lang="en-US" altLang="ru-RU" sz="2400" b="1" smtClean="0"/>
              <a:t>q</a:t>
            </a:r>
            <a:r>
              <a:rPr lang="ru-RU" altLang="ru-RU" sz="2400" b="1" smtClean="0"/>
              <a:t>· γ</a:t>
            </a:r>
            <a:r>
              <a:rPr lang="ru-RU" altLang="ru-RU" sz="2400" b="1" baseline="-25000" smtClean="0"/>
              <a:t>с</a:t>
            </a:r>
            <a:r>
              <a:rPr lang="ru-RU" altLang="ru-RU" sz="2400" b="1" smtClean="0"/>
              <a:t>· </a:t>
            </a:r>
            <a:r>
              <a:rPr lang="en-US" altLang="ru-RU" sz="2400" b="1" smtClean="0"/>
              <a:t>n</a:t>
            </a:r>
            <a:r>
              <a:rPr lang="en-US" altLang="ru-RU" sz="2400" b="1" baseline="-25000" smtClean="0"/>
              <a:t>e</a:t>
            </a:r>
            <a:r>
              <a:rPr lang="ru-RU" altLang="ru-RU" sz="2400" b="1" smtClean="0"/>
              <a:t>· </a:t>
            </a:r>
            <a:r>
              <a:rPr lang="en-US" altLang="ru-RU" sz="2400" b="1" smtClean="0"/>
              <a:t>l</a:t>
            </a:r>
            <a:r>
              <a:rPr lang="ru-RU" altLang="ru-RU" sz="2400" b="1" baseline="-25000" smtClean="0"/>
              <a:t>ср. гр</a:t>
            </a:r>
            <a:r>
              <a:rPr lang="ru-RU" altLang="ru-RU" sz="2400" b="1" smtClean="0"/>
              <a:t>= </a:t>
            </a:r>
            <a:r>
              <a:rPr lang="en-US" altLang="ru-RU" sz="2400" b="1" smtClean="0"/>
              <a:t>q</a:t>
            </a:r>
            <a:r>
              <a:rPr lang="ru-RU" altLang="ru-RU" sz="2400" b="1" smtClean="0"/>
              <a:t>· γ</a:t>
            </a:r>
            <a:r>
              <a:rPr lang="ru-RU" altLang="ru-RU" sz="2400" b="1" baseline="-25000" smtClean="0"/>
              <a:t>с</a:t>
            </a:r>
            <a:r>
              <a:rPr lang="ru-RU" altLang="ru-RU" sz="2400" b="1" smtClean="0"/>
              <a:t>· </a:t>
            </a:r>
            <a:r>
              <a:rPr lang="en-US" altLang="ru-RU" sz="2400" b="1" smtClean="0"/>
              <a:t>n</a:t>
            </a:r>
            <a:r>
              <a:rPr lang="en-US" altLang="ru-RU" sz="2400" b="1" baseline="-25000" smtClean="0"/>
              <a:t>e</a:t>
            </a:r>
            <a:r>
              <a:rPr lang="ru-RU" altLang="ru-RU" sz="2400" b="1" smtClean="0"/>
              <a:t>· </a:t>
            </a:r>
            <a:r>
              <a:rPr lang="en-US" altLang="ru-RU" sz="2400" b="1" smtClean="0"/>
              <a:t>l</a:t>
            </a:r>
            <a:r>
              <a:rPr lang="ru-RU" altLang="ru-RU" sz="2400" b="1" baseline="-25000" smtClean="0"/>
              <a:t>гр</a:t>
            </a:r>
            <a:r>
              <a:rPr lang="ru-RU" altLang="ru-RU" sz="2400" b="1" smtClean="0"/>
              <a:t>/</a:t>
            </a:r>
            <a:r>
              <a:rPr lang="en-US" altLang="ru-RU" sz="2400" b="1" smtClean="0"/>
              <a:t>n</a:t>
            </a:r>
            <a:r>
              <a:rPr lang="en-US" altLang="ru-RU" sz="2400" b="1" baseline="-25000" smtClean="0"/>
              <a:t>e</a:t>
            </a:r>
            <a:r>
              <a:rPr lang="ru-RU" altLang="ru-RU" sz="2400" b="1" smtClean="0"/>
              <a:t>= </a:t>
            </a:r>
            <a:r>
              <a:rPr lang="en-US" altLang="ru-RU" sz="2400" b="1" smtClean="0"/>
              <a:t>q</a:t>
            </a:r>
            <a:r>
              <a:rPr lang="ru-RU" altLang="ru-RU" sz="2400" b="1" smtClean="0"/>
              <a:t>· γ</a:t>
            </a:r>
            <a:r>
              <a:rPr lang="ru-RU" altLang="ru-RU" sz="2400" b="1" baseline="-25000" smtClean="0"/>
              <a:t>с</a:t>
            </a:r>
            <a:r>
              <a:rPr lang="ru-RU" altLang="ru-RU" sz="2400" b="1" smtClean="0"/>
              <a:t>· </a:t>
            </a:r>
            <a:r>
              <a:rPr lang="en-US" altLang="ru-RU" sz="2400" b="1" smtClean="0"/>
              <a:t>l</a:t>
            </a:r>
            <a:r>
              <a:rPr lang="ru-RU" altLang="ru-RU" sz="2400" b="1" baseline="-25000" smtClean="0"/>
              <a:t>гр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u="sng" smtClean="0"/>
              <a:t>Время на маршруте: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smtClean="0"/>
              <a:t>Т</a:t>
            </a:r>
            <a:r>
              <a:rPr lang="ru-RU" altLang="ru-RU" sz="2400" b="1" baseline="-25000" smtClean="0"/>
              <a:t>м</a:t>
            </a:r>
            <a:r>
              <a:rPr lang="ru-RU" altLang="ru-RU" sz="2400" b="1" smtClean="0"/>
              <a:t>=Т</a:t>
            </a:r>
            <a:r>
              <a:rPr lang="ru-RU" altLang="ru-RU" sz="2400" b="1" baseline="-25000" smtClean="0"/>
              <a:t>н</a:t>
            </a:r>
            <a:r>
              <a:rPr lang="ru-RU" altLang="ru-RU" sz="2400" b="1" smtClean="0"/>
              <a:t>-</a:t>
            </a:r>
            <a:r>
              <a:rPr lang="en-US" altLang="ru-RU" sz="2400" b="1" smtClean="0"/>
              <a:t>t</a:t>
            </a:r>
            <a:r>
              <a:rPr lang="ru-RU" altLang="ru-RU" sz="2400" b="1" baseline="-25000" smtClean="0"/>
              <a:t>нул</a:t>
            </a:r>
            <a:endParaRPr lang="en-US" altLang="ru-RU" sz="2400" b="1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b="1" u="sng" smtClean="0"/>
              <a:t>Коэффициент использования пробега: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smtClean="0"/>
              <a:t>β = </a:t>
            </a:r>
            <a:r>
              <a:rPr lang="en-US" altLang="ru-RU" sz="2400" b="1" smtClean="0"/>
              <a:t>l</a:t>
            </a:r>
            <a:r>
              <a:rPr lang="ru-RU" altLang="ru-RU" sz="2400" b="1" baseline="-25000" smtClean="0"/>
              <a:t>ег</a:t>
            </a:r>
            <a:r>
              <a:rPr lang="ru-RU" altLang="ru-RU" sz="2400" b="1" smtClean="0"/>
              <a:t>/ </a:t>
            </a:r>
            <a:r>
              <a:rPr lang="en-US" altLang="ru-RU" sz="2400" b="1" smtClean="0"/>
              <a:t>l</a:t>
            </a:r>
            <a:r>
              <a:rPr lang="ru-RU" altLang="ru-RU" sz="2400" b="1" baseline="-25000" smtClean="0"/>
              <a:t>ег+бгр</a:t>
            </a:r>
            <a:r>
              <a:rPr lang="ru-RU" altLang="ru-RU" sz="2400" b="1" smtClean="0"/>
              <a:t>, 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ru-RU" sz="2400" b="1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 b="1" baseline="-25000" smtClean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 b="1" smtClean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600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546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100" b="1" u="sng" smtClean="0"/>
              <a:t>Маятниковый маршрут с обратным не полностью груженным пробегом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u="sng" smtClean="0"/>
              <a:t>Время одного оборота</a:t>
            </a:r>
            <a:r>
              <a:rPr lang="ru-RU" altLang="ru-RU" sz="2000" b="1" smtClean="0"/>
              <a:t>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b="1" smtClean="0"/>
              <a:t>t</a:t>
            </a:r>
            <a:r>
              <a:rPr lang="ru-RU" altLang="ru-RU" sz="2000" b="1" baseline="-25000" smtClean="0"/>
              <a:t>о </a:t>
            </a:r>
            <a:r>
              <a:rPr lang="ru-RU" altLang="ru-RU" sz="2000" b="1" smtClean="0"/>
              <a:t>= </a:t>
            </a:r>
            <a:r>
              <a:rPr lang="en-US" altLang="ru-RU" sz="2000" b="1" smtClean="0"/>
              <a:t>t</a:t>
            </a:r>
            <a:r>
              <a:rPr lang="ru-RU" altLang="ru-RU" sz="2000" b="1" baseline="-25000" smtClean="0"/>
              <a:t>п</a:t>
            </a:r>
            <a:r>
              <a:rPr lang="ru-RU" altLang="ru-RU" sz="2000" b="1" smtClean="0"/>
              <a:t> + </a:t>
            </a:r>
            <a:r>
              <a:rPr lang="en-US" altLang="ru-RU" sz="2000" b="1" smtClean="0"/>
              <a:t>t</a:t>
            </a:r>
            <a:r>
              <a:rPr lang="ru-RU" altLang="ru-RU" sz="2000" b="1" baseline="-25000" smtClean="0"/>
              <a:t>двгр</a:t>
            </a:r>
            <a:r>
              <a:rPr lang="ru-RU" altLang="ru-RU" sz="2000" b="1" smtClean="0"/>
              <a:t> + </a:t>
            </a:r>
            <a:r>
              <a:rPr lang="en-US" altLang="ru-RU" sz="2000" b="1" smtClean="0"/>
              <a:t>t</a:t>
            </a:r>
            <a:r>
              <a:rPr lang="ru-RU" altLang="ru-RU" sz="2000" b="1" baseline="-25000" smtClean="0"/>
              <a:t>р </a:t>
            </a:r>
            <a:r>
              <a:rPr lang="ru-RU" altLang="ru-RU" sz="2000" b="1" smtClean="0"/>
              <a:t>+ </a:t>
            </a:r>
            <a:r>
              <a:rPr lang="en-US" altLang="ru-RU" sz="2000" b="1" smtClean="0"/>
              <a:t>t</a:t>
            </a:r>
            <a:r>
              <a:rPr lang="ru-RU" altLang="ru-RU" sz="2000" b="1" baseline="-25000" smtClean="0"/>
              <a:t>п</a:t>
            </a:r>
            <a:r>
              <a:rPr lang="ru-RU" altLang="ru-RU" sz="2000" b="1" smtClean="0"/>
              <a:t> + </a:t>
            </a:r>
            <a:r>
              <a:rPr lang="en-US" altLang="ru-RU" sz="2000" b="1" smtClean="0"/>
              <a:t>t</a:t>
            </a:r>
            <a:r>
              <a:rPr lang="ru-RU" altLang="ru-RU" sz="2000" b="1" baseline="-25000" smtClean="0"/>
              <a:t>двгр</a:t>
            </a:r>
            <a:r>
              <a:rPr lang="ru-RU" altLang="ru-RU" sz="2000" b="1" smtClean="0"/>
              <a:t> + </a:t>
            </a:r>
            <a:r>
              <a:rPr lang="en-US" altLang="ru-RU" sz="2000" b="1" smtClean="0"/>
              <a:t>t</a:t>
            </a:r>
            <a:r>
              <a:rPr lang="ru-RU" altLang="ru-RU" sz="2000" b="1" baseline="-25000" smtClean="0"/>
              <a:t>р</a:t>
            </a:r>
            <a:r>
              <a:rPr lang="ru-RU" altLang="ru-RU" sz="2000" b="1" smtClean="0"/>
              <a:t>+ </a:t>
            </a:r>
            <a:r>
              <a:rPr lang="en-US" altLang="ru-RU" sz="2000" b="1" smtClean="0"/>
              <a:t>t</a:t>
            </a:r>
            <a:r>
              <a:rPr lang="ru-RU" altLang="ru-RU" sz="2000" b="1" baseline="-25000" smtClean="0"/>
              <a:t>двб/гр</a:t>
            </a:r>
            <a:r>
              <a:rPr lang="ru-RU" altLang="ru-RU" sz="2000" b="1" smtClean="0"/>
              <a:t>=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b="1" smtClean="0"/>
              <a:t>t</a:t>
            </a:r>
            <a:r>
              <a:rPr lang="ru-RU" altLang="ru-RU" sz="2000" b="1" baseline="-25000" smtClean="0"/>
              <a:t>п</a:t>
            </a:r>
            <a:r>
              <a:rPr lang="ru-RU" altLang="ru-RU" sz="2000" b="1" smtClean="0"/>
              <a:t> +</a:t>
            </a:r>
            <a:r>
              <a:rPr lang="en-US" altLang="ru-RU" sz="2000" b="1" smtClean="0"/>
              <a:t>l</a:t>
            </a:r>
            <a:r>
              <a:rPr lang="ru-RU" altLang="ru-RU" sz="2000" b="1" baseline="-25000" smtClean="0"/>
              <a:t>ег1</a:t>
            </a:r>
            <a:r>
              <a:rPr lang="en-US" altLang="ru-RU" sz="2000" b="1" smtClean="0"/>
              <a:t> /V</a:t>
            </a:r>
            <a:r>
              <a:rPr lang="en-US" altLang="ru-RU" sz="2000" b="1" baseline="-25000" smtClean="0"/>
              <a:t>t</a:t>
            </a:r>
            <a:r>
              <a:rPr lang="ru-RU" altLang="ru-RU" sz="2000" b="1" smtClean="0"/>
              <a:t>+ </a:t>
            </a:r>
            <a:r>
              <a:rPr lang="en-US" altLang="ru-RU" sz="2000" b="1" smtClean="0"/>
              <a:t>t</a:t>
            </a:r>
            <a:r>
              <a:rPr lang="ru-RU" altLang="ru-RU" sz="2000" b="1" baseline="-25000" smtClean="0"/>
              <a:t>р </a:t>
            </a:r>
            <a:r>
              <a:rPr lang="ru-RU" altLang="ru-RU" sz="2000" b="1" smtClean="0"/>
              <a:t>+ </a:t>
            </a:r>
            <a:r>
              <a:rPr lang="en-US" altLang="ru-RU" sz="2000" b="1" smtClean="0"/>
              <a:t>t</a:t>
            </a:r>
            <a:r>
              <a:rPr lang="ru-RU" altLang="ru-RU" sz="2000" b="1" baseline="-25000" smtClean="0"/>
              <a:t>п</a:t>
            </a:r>
            <a:r>
              <a:rPr lang="ru-RU" altLang="ru-RU" sz="2000" b="1" smtClean="0"/>
              <a:t> + </a:t>
            </a:r>
            <a:r>
              <a:rPr lang="en-US" altLang="ru-RU" sz="2000" b="1" smtClean="0"/>
              <a:t>l</a:t>
            </a:r>
            <a:r>
              <a:rPr lang="ru-RU" altLang="ru-RU" sz="2000" b="1" baseline="-25000" smtClean="0"/>
              <a:t>ег2</a:t>
            </a:r>
            <a:r>
              <a:rPr lang="en-US" altLang="ru-RU" sz="2000" b="1" smtClean="0"/>
              <a:t> /V</a:t>
            </a:r>
            <a:r>
              <a:rPr lang="en-US" altLang="ru-RU" sz="2000" b="1" baseline="-25000" smtClean="0"/>
              <a:t>t </a:t>
            </a:r>
            <a:r>
              <a:rPr lang="ru-RU" altLang="ru-RU" sz="2000" b="1" smtClean="0"/>
              <a:t>+ </a:t>
            </a:r>
            <a:r>
              <a:rPr lang="en-US" altLang="ru-RU" sz="2000" b="1" smtClean="0"/>
              <a:t>t</a:t>
            </a:r>
            <a:r>
              <a:rPr lang="ru-RU" altLang="ru-RU" sz="2000" b="1" baseline="-25000" smtClean="0"/>
              <a:t>р </a:t>
            </a:r>
            <a:r>
              <a:rPr lang="ru-RU" altLang="ru-RU" sz="2000" b="1" smtClean="0"/>
              <a:t>+</a:t>
            </a:r>
            <a:r>
              <a:rPr lang="en-US" altLang="ru-RU" sz="2000" b="1" smtClean="0"/>
              <a:t>l</a:t>
            </a:r>
            <a:r>
              <a:rPr lang="ru-RU" altLang="ru-RU" sz="2000" b="1" baseline="-25000" smtClean="0"/>
              <a:t>б/гр</a:t>
            </a:r>
            <a:r>
              <a:rPr lang="en-US" altLang="ru-RU" sz="2000" b="1" smtClean="0"/>
              <a:t> /V</a:t>
            </a:r>
            <a:r>
              <a:rPr lang="en-US" altLang="ru-RU" sz="2000" b="1" baseline="-25000" smtClean="0"/>
              <a:t>t</a:t>
            </a:r>
            <a:endParaRPr lang="ru-RU" altLang="ru-RU" sz="2000" b="1" baseline="-25000" smtClean="0"/>
          </a:p>
          <a:p>
            <a:pPr algn="just" eaLnBrk="1" hangingPunct="1">
              <a:lnSpc>
                <a:spcPct val="90000"/>
              </a:lnSpc>
            </a:pPr>
            <a:r>
              <a:rPr lang="ru-RU" altLang="ru-RU" sz="2000" b="1" u="sng" smtClean="0"/>
              <a:t>Производительность подвижного состава за время в наряде</a:t>
            </a:r>
            <a:r>
              <a:rPr lang="ru-RU" altLang="ru-RU" sz="2000" b="1" smtClean="0"/>
              <a:t>:</a:t>
            </a:r>
            <a:endParaRPr lang="en-US" altLang="ru-RU" sz="2000" b="1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b="1" smtClean="0"/>
              <a:t>Q</a:t>
            </a:r>
            <a:r>
              <a:rPr lang="ru-RU" altLang="ru-RU" sz="2000" b="1" baseline="-25000" smtClean="0"/>
              <a:t>сут</a:t>
            </a:r>
            <a:r>
              <a:rPr lang="ru-RU" altLang="ru-RU" sz="2000" b="1" smtClean="0"/>
              <a:t> = </a:t>
            </a:r>
            <a:r>
              <a:rPr lang="en-US" altLang="ru-RU" sz="2000" b="1" smtClean="0"/>
              <a:t>q</a:t>
            </a:r>
            <a:r>
              <a:rPr lang="ru-RU" altLang="ru-RU" sz="2000" b="1" smtClean="0"/>
              <a:t>· γ</a:t>
            </a:r>
            <a:r>
              <a:rPr lang="ru-RU" altLang="ru-RU" sz="2000" b="1" baseline="-25000" smtClean="0"/>
              <a:t>с</a:t>
            </a:r>
            <a:r>
              <a:rPr lang="ru-RU" altLang="ru-RU" sz="2000" b="1" smtClean="0"/>
              <a:t>· </a:t>
            </a:r>
            <a:r>
              <a:rPr lang="en-US" altLang="ru-RU" sz="2000" b="1" smtClean="0"/>
              <a:t>n</a:t>
            </a:r>
            <a:r>
              <a:rPr lang="en-US" altLang="ru-RU" sz="2000" b="1" baseline="-25000" smtClean="0"/>
              <a:t>e</a:t>
            </a:r>
            <a:r>
              <a:rPr lang="ru-RU" altLang="ru-RU" sz="2000" b="1" smtClean="0"/>
              <a:t>, </a:t>
            </a:r>
            <a:r>
              <a:rPr lang="en-US" altLang="ru-RU" sz="2000" b="1" smtClean="0"/>
              <a:t>q</a:t>
            </a:r>
            <a:r>
              <a:rPr lang="ru-RU" altLang="ru-RU" sz="2000" b="1" smtClean="0"/>
              <a:t> - грузоподъемность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u="sng" smtClean="0"/>
              <a:t>Суточный  грузооборот, т·км:</a:t>
            </a:r>
            <a:endParaRPr lang="en-US" altLang="ru-RU" sz="2000" b="1" u="sng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b="1" smtClean="0"/>
              <a:t>W</a:t>
            </a:r>
            <a:r>
              <a:rPr lang="ru-RU" altLang="ru-RU" sz="2000" b="1" baseline="-25000" smtClean="0"/>
              <a:t>сут</a:t>
            </a:r>
            <a:r>
              <a:rPr lang="ru-RU" altLang="ru-RU" sz="2000" b="1" smtClean="0"/>
              <a:t> = </a:t>
            </a:r>
            <a:r>
              <a:rPr lang="en-US" altLang="ru-RU" sz="2000" b="1" smtClean="0"/>
              <a:t>q</a:t>
            </a:r>
            <a:r>
              <a:rPr lang="ru-RU" altLang="ru-RU" sz="2000" b="1" smtClean="0"/>
              <a:t>· γ</a:t>
            </a:r>
            <a:r>
              <a:rPr lang="ru-RU" altLang="ru-RU" sz="2000" b="1" baseline="-25000" smtClean="0"/>
              <a:t>с</a:t>
            </a:r>
            <a:r>
              <a:rPr lang="ru-RU" altLang="ru-RU" sz="2000" b="1" smtClean="0"/>
              <a:t>· </a:t>
            </a:r>
            <a:r>
              <a:rPr lang="en-US" altLang="ru-RU" sz="2000" b="1" smtClean="0"/>
              <a:t>n</a:t>
            </a:r>
            <a:r>
              <a:rPr lang="en-US" altLang="ru-RU" sz="2000" b="1" baseline="-25000" smtClean="0"/>
              <a:t>e</a:t>
            </a:r>
            <a:r>
              <a:rPr lang="ru-RU" altLang="ru-RU" sz="2000" b="1" smtClean="0"/>
              <a:t>· (</a:t>
            </a:r>
            <a:r>
              <a:rPr lang="en-US" altLang="ru-RU" sz="2000" b="1" smtClean="0"/>
              <a:t>l</a:t>
            </a:r>
            <a:r>
              <a:rPr lang="ru-RU" altLang="ru-RU" sz="2000" b="1" baseline="-25000" smtClean="0"/>
              <a:t>ег1</a:t>
            </a:r>
            <a:r>
              <a:rPr lang="ru-RU" altLang="ru-RU" sz="2000" b="1" smtClean="0"/>
              <a:t>+ </a:t>
            </a:r>
            <a:r>
              <a:rPr lang="en-US" altLang="ru-RU" sz="2000" b="1" smtClean="0"/>
              <a:t>l</a:t>
            </a:r>
            <a:r>
              <a:rPr lang="ru-RU" altLang="ru-RU" sz="2000" b="1" baseline="-25000" smtClean="0"/>
              <a:t>ег2</a:t>
            </a:r>
            <a:r>
              <a:rPr lang="ru-RU" altLang="ru-RU" sz="2000" b="1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u="sng" smtClean="0"/>
              <a:t>Количество ездок:</a:t>
            </a:r>
            <a:endParaRPr lang="en-US" altLang="ru-RU" sz="2000" b="1" u="sng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b="1" smtClean="0"/>
              <a:t>n</a:t>
            </a:r>
            <a:r>
              <a:rPr lang="en-US" altLang="ru-RU" sz="2000" b="1" baseline="-25000" smtClean="0"/>
              <a:t>e</a:t>
            </a:r>
            <a:r>
              <a:rPr lang="en-US" altLang="ru-RU" sz="2000" b="1" smtClean="0"/>
              <a:t> =2n</a:t>
            </a:r>
            <a:r>
              <a:rPr lang="en-US" altLang="ru-RU" sz="2000" b="1" baseline="-25000" smtClean="0"/>
              <a:t>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b="1" smtClean="0"/>
              <a:t>n</a:t>
            </a:r>
            <a:r>
              <a:rPr lang="en-US" altLang="ru-RU" sz="2000" b="1" baseline="-25000" smtClean="0"/>
              <a:t>o</a:t>
            </a:r>
            <a:r>
              <a:rPr lang="ru-RU" altLang="ru-RU" sz="2000" b="1" smtClean="0"/>
              <a:t> = Т</a:t>
            </a:r>
            <a:r>
              <a:rPr lang="ru-RU" altLang="ru-RU" sz="2000" b="1" baseline="-25000" smtClean="0"/>
              <a:t>м</a:t>
            </a:r>
            <a:r>
              <a:rPr lang="ru-RU" altLang="ru-RU" sz="2000" b="1" smtClean="0"/>
              <a:t>/</a:t>
            </a:r>
            <a:r>
              <a:rPr lang="en-US" altLang="ru-RU" sz="2000" b="1" smtClean="0"/>
              <a:t>t</a:t>
            </a:r>
            <a:r>
              <a:rPr lang="en-US" altLang="ru-RU" sz="2000" b="1" baseline="-25000" smtClean="0"/>
              <a:t>o</a:t>
            </a:r>
            <a:r>
              <a:rPr lang="ru-RU" altLang="ru-RU" sz="2000" b="1" smtClean="0"/>
              <a:t>, </a:t>
            </a:r>
            <a:r>
              <a:rPr lang="en-US" altLang="ru-RU" sz="2000" b="1" smtClean="0"/>
              <a:t>t</a:t>
            </a:r>
            <a:r>
              <a:rPr lang="en-US" altLang="ru-RU" sz="2000" b="1" baseline="-25000" smtClean="0"/>
              <a:t>o</a:t>
            </a:r>
            <a:r>
              <a:rPr lang="ru-RU" altLang="ru-RU" sz="2000" b="1" smtClean="0"/>
              <a:t> – время одного оборота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u="sng" smtClean="0"/>
              <a:t>Коэффициент использования пробега за один оборот: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b="1" smtClean="0"/>
              <a:t>β = (</a:t>
            </a:r>
            <a:r>
              <a:rPr lang="en-US" altLang="ru-RU" sz="2000" b="1" smtClean="0"/>
              <a:t>l</a:t>
            </a:r>
            <a:r>
              <a:rPr lang="ru-RU" altLang="ru-RU" sz="2000" b="1" baseline="-25000" smtClean="0"/>
              <a:t>ег1</a:t>
            </a:r>
            <a:r>
              <a:rPr lang="ru-RU" altLang="ru-RU" sz="2000" b="1" smtClean="0"/>
              <a:t>+ </a:t>
            </a:r>
            <a:r>
              <a:rPr lang="en-US" altLang="ru-RU" sz="2000" b="1" smtClean="0"/>
              <a:t>l</a:t>
            </a:r>
            <a:r>
              <a:rPr lang="ru-RU" altLang="ru-RU" sz="2000" b="1" baseline="-25000" smtClean="0"/>
              <a:t>ег2</a:t>
            </a:r>
            <a:r>
              <a:rPr lang="ru-RU" altLang="ru-RU" sz="2000" b="1" smtClean="0"/>
              <a:t>)/ </a:t>
            </a:r>
            <a:r>
              <a:rPr lang="en-US" altLang="ru-RU" sz="2000" b="1" smtClean="0"/>
              <a:t>l</a:t>
            </a:r>
            <a:r>
              <a:rPr lang="ru-RU" altLang="ru-RU" sz="2000" b="1" baseline="-25000" smtClean="0"/>
              <a:t>ег+бгр</a:t>
            </a:r>
            <a:r>
              <a:rPr lang="ru-RU" altLang="ru-RU" sz="2000" b="1" smtClean="0"/>
              <a:t>, 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 b="1" smtClean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 u="sng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692150"/>
            <a:ext cx="8229600" cy="865188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/>
              <a:t>Сетевая модель и ее основные элементы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62050" indent="266700" eaLnBrk="1" hangingPunct="1"/>
            <a:endParaRPr lang="ru-RU" altLang="ru-RU" sz="2000" u="sng" smtClean="0"/>
          </a:p>
          <a:p>
            <a:pPr marL="1162050" indent="266700" eaLnBrk="1" hangingPunct="1"/>
            <a:r>
              <a:rPr lang="ru-RU" altLang="ru-RU" sz="2000" u="sng" smtClean="0"/>
              <a:t> Работа </a:t>
            </a:r>
            <a:r>
              <a:rPr lang="ru-RU" altLang="ru-RU" sz="2000" smtClean="0"/>
              <a:t>(</a:t>
            </a:r>
            <a:r>
              <a:rPr lang="en-US" altLang="ru-RU" sz="2000" smtClean="0"/>
              <a:t>i</a:t>
            </a:r>
            <a:r>
              <a:rPr lang="ru-RU" altLang="ru-RU" sz="2000" smtClean="0"/>
              <a:t>, </a:t>
            </a:r>
            <a:r>
              <a:rPr lang="en-US" altLang="ru-RU" sz="2000" smtClean="0"/>
              <a:t>j</a:t>
            </a:r>
            <a:r>
              <a:rPr lang="ru-RU" altLang="ru-RU" sz="2000" smtClean="0"/>
              <a:t>)</a:t>
            </a:r>
            <a:r>
              <a:rPr lang="ru-RU" altLang="ru-RU" sz="2000" u="sng" smtClean="0"/>
              <a:t>:</a:t>
            </a:r>
          </a:p>
          <a:p>
            <a:pPr marL="1162050" indent="266700"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 Действительная работа</a:t>
            </a:r>
          </a:p>
          <a:p>
            <a:pPr marL="1162050" indent="266700"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 Ожидание</a:t>
            </a:r>
          </a:p>
          <a:p>
            <a:pPr marL="1162050" indent="266700"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 Зависимость или фиктивная работа </a:t>
            </a:r>
            <a:endParaRPr lang="ru-RU" altLang="ru-RU" sz="2000" i="1" u="sng" smtClean="0"/>
          </a:p>
          <a:p>
            <a:pPr marL="1162050" indent="266700" eaLnBrk="1" hangingPunct="1"/>
            <a:r>
              <a:rPr lang="ru-RU" altLang="ru-RU" sz="2000" u="sng" smtClean="0"/>
              <a:t> События </a:t>
            </a:r>
            <a:r>
              <a:rPr lang="ru-RU" altLang="ru-RU" sz="2000" i="1" smtClean="0"/>
              <a:t>– </a:t>
            </a:r>
            <a:r>
              <a:rPr lang="ru-RU" altLang="ru-RU" sz="2000" smtClean="0"/>
              <a:t>1, 2, …</a:t>
            </a:r>
            <a:r>
              <a:rPr lang="en-US" altLang="ru-RU" sz="2000" smtClean="0"/>
              <a:t>N</a:t>
            </a:r>
            <a:endParaRPr lang="ru-RU" altLang="ru-RU" sz="2000" u="sng" smtClean="0"/>
          </a:p>
          <a:p>
            <a:pPr marL="1162050" indent="266700" eaLnBrk="1" hangingPunct="1"/>
            <a:r>
              <a:rPr lang="ru-RU" altLang="ru-RU" sz="2000" u="sng" smtClean="0"/>
              <a:t> Путь </a:t>
            </a:r>
            <a:r>
              <a:rPr lang="ru-RU" altLang="ru-RU" sz="2000" i="1" smtClean="0"/>
              <a:t>– </a:t>
            </a:r>
            <a:r>
              <a:rPr lang="en-US" altLang="ru-RU" sz="2000" smtClean="0"/>
              <a:t>L</a:t>
            </a:r>
            <a:endParaRPr lang="ru-RU" altLang="ru-RU" sz="2000" b="1" smtClean="0"/>
          </a:p>
          <a:p>
            <a:pPr marL="1162050" indent="266700" eaLnBrk="1" hangingPunct="1"/>
            <a:r>
              <a:rPr lang="ru-RU" altLang="ru-RU" sz="2000" u="sng" smtClean="0"/>
              <a:t> Максимальный путь</a:t>
            </a:r>
            <a:r>
              <a:rPr lang="ru-RU" altLang="ru-RU" sz="2000" smtClean="0"/>
              <a:t> - </a:t>
            </a:r>
            <a:r>
              <a:rPr lang="en-US" altLang="ru-RU" sz="2000" smtClean="0"/>
              <a:t>L</a:t>
            </a:r>
            <a:r>
              <a:rPr lang="ru-RU" altLang="ru-RU" sz="2000" smtClean="0"/>
              <a:t>кр</a:t>
            </a:r>
            <a:endParaRPr lang="ru-RU" altLang="ru-RU" sz="2000" u="sng" smtClean="0"/>
          </a:p>
          <a:p>
            <a:pPr marL="1162050" indent="266700" eaLnBrk="1" hangingPunct="1"/>
            <a:r>
              <a:rPr lang="ru-RU" altLang="ru-RU" sz="2000" u="sng" smtClean="0"/>
              <a:t> Продолжительность максимального пути</a:t>
            </a:r>
            <a:r>
              <a:rPr lang="ru-RU" altLang="ru-RU" sz="2000" smtClean="0"/>
              <a:t> - </a:t>
            </a:r>
            <a:r>
              <a:rPr lang="en-US" altLang="ru-RU" sz="2000" smtClean="0"/>
              <a:t>t</a:t>
            </a:r>
            <a:r>
              <a:rPr lang="ru-RU" altLang="ru-RU" sz="2000" smtClean="0"/>
              <a:t>кр</a:t>
            </a: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2700338" y="1557338"/>
            <a:ext cx="2984500" cy="800100"/>
            <a:chOff x="2061" y="2214"/>
            <a:chExt cx="4700" cy="1260"/>
          </a:xfrm>
        </p:grpSpPr>
        <p:sp>
          <p:nvSpPr>
            <p:cNvPr id="34821" name="Oval 5"/>
            <p:cNvSpPr>
              <a:spLocks noChangeArrowheads="1"/>
            </p:cNvSpPr>
            <p:nvPr/>
          </p:nvSpPr>
          <p:spPr bwMode="auto">
            <a:xfrm>
              <a:off x="2061" y="2758"/>
              <a:ext cx="500" cy="4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200"/>
                <a:t>1</a:t>
              </a:r>
              <a:endParaRPr lang="ru-RU" altLang="ru-RU"/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auto">
            <a:xfrm>
              <a:off x="3461" y="2758"/>
              <a:ext cx="500" cy="4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100"/>
                <a:t>2</a:t>
              </a:r>
              <a:endParaRPr lang="ru-RU" altLang="ru-RU"/>
            </a:p>
          </p:txBody>
        </p:sp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>
              <a:off x="2600" y="2975"/>
              <a:ext cx="90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 flipV="1">
              <a:off x="3870" y="2434"/>
              <a:ext cx="800" cy="4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>
              <a:off x="3861" y="3166"/>
              <a:ext cx="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26" name="Oval 10"/>
            <p:cNvSpPr>
              <a:spLocks noChangeArrowheads="1"/>
            </p:cNvSpPr>
            <p:nvPr/>
          </p:nvSpPr>
          <p:spPr bwMode="auto">
            <a:xfrm>
              <a:off x="4761" y="2934"/>
              <a:ext cx="50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100"/>
                <a:t>4</a:t>
              </a:r>
              <a:endParaRPr lang="ru-RU" altLang="ru-RU"/>
            </a:p>
          </p:txBody>
        </p:sp>
        <p:sp>
          <p:nvSpPr>
            <p:cNvPr id="34827" name="Oval 11"/>
            <p:cNvSpPr>
              <a:spLocks noChangeArrowheads="1"/>
            </p:cNvSpPr>
            <p:nvPr/>
          </p:nvSpPr>
          <p:spPr bwMode="auto">
            <a:xfrm>
              <a:off x="4661" y="2214"/>
              <a:ext cx="500" cy="4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100"/>
                <a:t>3</a:t>
              </a:r>
              <a:endParaRPr lang="ru-RU" altLang="ru-RU"/>
            </a:p>
          </p:txBody>
        </p:sp>
        <p:sp>
          <p:nvSpPr>
            <p:cNvPr id="34828" name="Line 12"/>
            <p:cNvSpPr>
              <a:spLocks noChangeShapeType="1"/>
            </p:cNvSpPr>
            <p:nvPr/>
          </p:nvSpPr>
          <p:spPr bwMode="auto">
            <a:xfrm>
              <a:off x="5170" y="2428"/>
              <a:ext cx="1100" cy="2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29" name="Line 13"/>
            <p:cNvSpPr>
              <a:spLocks noChangeShapeType="1"/>
            </p:cNvSpPr>
            <p:nvPr/>
          </p:nvSpPr>
          <p:spPr bwMode="auto">
            <a:xfrm flipV="1">
              <a:off x="5261" y="2758"/>
              <a:ext cx="1000" cy="4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0" name="Oval 14"/>
            <p:cNvSpPr>
              <a:spLocks noChangeArrowheads="1"/>
            </p:cNvSpPr>
            <p:nvPr/>
          </p:nvSpPr>
          <p:spPr bwMode="auto">
            <a:xfrm>
              <a:off x="6261" y="2394"/>
              <a:ext cx="500" cy="5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100"/>
                <a:t>5</a:t>
              </a:r>
              <a:endParaRPr lang="ru-RU" alt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102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100" b="1" u="sng" smtClean="0"/>
              <a:t>Маятниковый маршрут с обратным полностью груженным пробегом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100" b="1" u="sng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000" b="1" u="sng" smtClean="0"/>
              <a:t>Время одного оборота</a:t>
            </a:r>
            <a:r>
              <a:rPr lang="ru-RU" altLang="ru-RU" sz="2000" b="1" smtClean="0"/>
              <a:t>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b="1" smtClean="0"/>
              <a:t>t</a:t>
            </a:r>
            <a:r>
              <a:rPr lang="ru-RU" altLang="ru-RU" sz="2000" b="1" baseline="-25000" smtClean="0"/>
              <a:t>о </a:t>
            </a:r>
            <a:r>
              <a:rPr lang="ru-RU" altLang="ru-RU" sz="2000" b="1" smtClean="0"/>
              <a:t>= </a:t>
            </a:r>
            <a:r>
              <a:rPr lang="en-US" altLang="ru-RU" sz="2000" b="1" smtClean="0"/>
              <a:t>t</a:t>
            </a:r>
            <a:r>
              <a:rPr lang="ru-RU" altLang="ru-RU" sz="2000" b="1" baseline="-25000" smtClean="0"/>
              <a:t>пА</a:t>
            </a:r>
            <a:r>
              <a:rPr lang="ru-RU" altLang="ru-RU" sz="2000" b="1" smtClean="0"/>
              <a:t> +</a:t>
            </a:r>
            <a:r>
              <a:rPr lang="en-US" altLang="ru-RU" sz="2000" b="1" smtClean="0"/>
              <a:t>l</a:t>
            </a:r>
            <a:r>
              <a:rPr lang="ru-RU" altLang="ru-RU" sz="2000" b="1" baseline="-25000" smtClean="0"/>
              <a:t>ег1</a:t>
            </a:r>
            <a:r>
              <a:rPr lang="en-US" altLang="ru-RU" sz="2000" b="1" smtClean="0"/>
              <a:t> /V</a:t>
            </a:r>
            <a:r>
              <a:rPr lang="en-US" altLang="ru-RU" sz="2000" b="1" baseline="-25000" smtClean="0"/>
              <a:t>t</a:t>
            </a:r>
            <a:r>
              <a:rPr lang="ru-RU" altLang="ru-RU" sz="2000" b="1" smtClean="0"/>
              <a:t>+ </a:t>
            </a:r>
            <a:r>
              <a:rPr lang="en-US" altLang="ru-RU" sz="2000" b="1" smtClean="0"/>
              <a:t>t</a:t>
            </a:r>
            <a:r>
              <a:rPr lang="ru-RU" altLang="ru-RU" sz="2000" b="1" baseline="-25000" smtClean="0"/>
              <a:t>рВ </a:t>
            </a:r>
            <a:r>
              <a:rPr lang="ru-RU" altLang="ru-RU" sz="2000" b="1" smtClean="0"/>
              <a:t>+ </a:t>
            </a:r>
            <a:r>
              <a:rPr lang="en-US" altLang="ru-RU" sz="2000" b="1" smtClean="0"/>
              <a:t>t</a:t>
            </a:r>
            <a:r>
              <a:rPr lang="ru-RU" altLang="ru-RU" sz="2000" b="1" baseline="-25000" smtClean="0"/>
              <a:t>пВ</a:t>
            </a:r>
            <a:r>
              <a:rPr lang="ru-RU" altLang="ru-RU" sz="2000" b="1" smtClean="0"/>
              <a:t> + </a:t>
            </a:r>
            <a:r>
              <a:rPr lang="en-US" altLang="ru-RU" sz="2000" b="1" smtClean="0"/>
              <a:t>l</a:t>
            </a:r>
            <a:r>
              <a:rPr lang="ru-RU" altLang="ru-RU" sz="2000" b="1" baseline="-25000" smtClean="0"/>
              <a:t>ег2</a:t>
            </a:r>
            <a:r>
              <a:rPr lang="en-US" altLang="ru-RU" sz="2000" b="1" smtClean="0"/>
              <a:t> /V</a:t>
            </a:r>
            <a:r>
              <a:rPr lang="en-US" altLang="ru-RU" sz="2000" b="1" baseline="-25000" smtClean="0"/>
              <a:t>t </a:t>
            </a:r>
            <a:r>
              <a:rPr lang="ru-RU" altLang="ru-RU" sz="2000" b="1" smtClean="0"/>
              <a:t>+ </a:t>
            </a:r>
            <a:r>
              <a:rPr lang="en-US" altLang="ru-RU" sz="2000" b="1" smtClean="0"/>
              <a:t>t</a:t>
            </a:r>
            <a:r>
              <a:rPr lang="ru-RU" altLang="ru-RU" sz="2000" b="1" baseline="-25000" smtClean="0"/>
              <a:t>рА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u="sng" smtClean="0"/>
              <a:t>Производительность подвижного состава за время в наряде</a:t>
            </a:r>
            <a:r>
              <a:rPr lang="ru-RU" altLang="ru-RU" sz="2000" b="1" smtClean="0"/>
              <a:t>:</a:t>
            </a:r>
            <a:endParaRPr lang="en-US" altLang="ru-RU" sz="2000" b="1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b="1" smtClean="0"/>
              <a:t>Q</a:t>
            </a:r>
            <a:r>
              <a:rPr lang="ru-RU" altLang="ru-RU" sz="2000" b="1" baseline="-25000" smtClean="0"/>
              <a:t>сут</a:t>
            </a:r>
            <a:r>
              <a:rPr lang="ru-RU" altLang="ru-RU" sz="2000" b="1" smtClean="0"/>
              <a:t> = </a:t>
            </a:r>
            <a:r>
              <a:rPr lang="en-US" altLang="ru-RU" sz="2000" b="1" smtClean="0"/>
              <a:t>q</a:t>
            </a:r>
            <a:r>
              <a:rPr lang="ru-RU" altLang="ru-RU" sz="2000" b="1" smtClean="0"/>
              <a:t>· γ</a:t>
            </a:r>
            <a:r>
              <a:rPr lang="ru-RU" altLang="ru-RU" sz="2000" b="1" baseline="-25000" smtClean="0"/>
              <a:t>с</a:t>
            </a:r>
            <a:r>
              <a:rPr lang="ru-RU" altLang="ru-RU" sz="2000" b="1" smtClean="0"/>
              <a:t>· </a:t>
            </a:r>
            <a:r>
              <a:rPr lang="en-US" altLang="ru-RU" sz="2000" b="1" smtClean="0"/>
              <a:t>n</a:t>
            </a:r>
            <a:r>
              <a:rPr lang="en-US" altLang="ru-RU" sz="2000" b="1" baseline="-25000" smtClean="0"/>
              <a:t>e</a:t>
            </a:r>
            <a:r>
              <a:rPr lang="ru-RU" altLang="ru-RU" sz="2000" b="1" smtClean="0"/>
              <a:t>, </a:t>
            </a:r>
            <a:r>
              <a:rPr lang="en-US" altLang="ru-RU" sz="2000" b="1" smtClean="0"/>
              <a:t>q</a:t>
            </a:r>
            <a:r>
              <a:rPr lang="ru-RU" altLang="ru-RU" sz="2000" b="1" smtClean="0"/>
              <a:t> - грузоподъемность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u="sng" smtClean="0"/>
              <a:t>Суточный  грузооборот, т·км:</a:t>
            </a:r>
            <a:endParaRPr lang="en-US" altLang="ru-RU" sz="2000" b="1" u="sng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b="1" smtClean="0"/>
              <a:t>W</a:t>
            </a:r>
            <a:r>
              <a:rPr lang="ru-RU" altLang="ru-RU" sz="2000" b="1" baseline="-25000" smtClean="0"/>
              <a:t>сут</a:t>
            </a:r>
            <a:r>
              <a:rPr lang="ru-RU" altLang="ru-RU" sz="2000" b="1" smtClean="0"/>
              <a:t> = </a:t>
            </a:r>
            <a:r>
              <a:rPr lang="en-US" altLang="ru-RU" sz="2000" b="1" smtClean="0"/>
              <a:t>q</a:t>
            </a:r>
            <a:r>
              <a:rPr lang="ru-RU" altLang="ru-RU" sz="2000" b="1" smtClean="0"/>
              <a:t>· γ</a:t>
            </a:r>
            <a:r>
              <a:rPr lang="ru-RU" altLang="ru-RU" sz="2000" b="1" baseline="-25000" smtClean="0"/>
              <a:t>с</a:t>
            </a:r>
            <a:r>
              <a:rPr lang="ru-RU" altLang="ru-RU" sz="2000" b="1" smtClean="0"/>
              <a:t>· </a:t>
            </a:r>
            <a:r>
              <a:rPr lang="en-US" altLang="ru-RU" sz="2000" b="1" smtClean="0"/>
              <a:t>n</a:t>
            </a:r>
            <a:r>
              <a:rPr lang="en-US" altLang="ru-RU" sz="2000" b="1" baseline="-25000" smtClean="0"/>
              <a:t>e</a:t>
            </a:r>
            <a:r>
              <a:rPr lang="ru-RU" altLang="ru-RU" sz="2000" b="1" smtClean="0"/>
              <a:t>· </a:t>
            </a:r>
            <a:r>
              <a:rPr lang="en-US" altLang="ru-RU" sz="2000" b="1" smtClean="0"/>
              <a:t>l</a:t>
            </a:r>
            <a:r>
              <a:rPr lang="ru-RU" altLang="ru-RU" sz="2000" b="1" baseline="-25000" smtClean="0"/>
              <a:t>ег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u="sng" smtClean="0"/>
              <a:t>Количество ездок:</a:t>
            </a:r>
            <a:endParaRPr lang="en-US" altLang="ru-RU" sz="2000" b="1" u="sng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b="1" smtClean="0"/>
              <a:t>n</a:t>
            </a:r>
            <a:r>
              <a:rPr lang="en-US" altLang="ru-RU" sz="2000" b="1" baseline="-25000" smtClean="0"/>
              <a:t>e</a:t>
            </a:r>
            <a:r>
              <a:rPr lang="en-US" altLang="ru-RU" sz="2000" b="1" smtClean="0"/>
              <a:t> =2n</a:t>
            </a:r>
            <a:r>
              <a:rPr lang="en-US" altLang="ru-RU" sz="2000" b="1" baseline="-25000" smtClean="0"/>
              <a:t>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b="1" smtClean="0"/>
              <a:t>n</a:t>
            </a:r>
            <a:r>
              <a:rPr lang="en-US" altLang="ru-RU" sz="2000" b="1" baseline="-25000" smtClean="0"/>
              <a:t>o</a:t>
            </a:r>
            <a:r>
              <a:rPr lang="ru-RU" altLang="ru-RU" sz="2000" b="1" smtClean="0"/>
              <a:t> = Т</a:t>
            </a:r>
            <a:r>
              <a:rPr lang="ru-RU" altLang="ru-RU" sz="2000" b="1" baseline="-25000" smtClean="0"/>
              <a:t>м</a:t>
            </a:r>
            <a:r>
              <a:rPr lang="ru-RU" altLang="ru-RU" sz="2000" b="1" smtClean="0"/>
              <a:t>/</a:t>
            </a:r>
            <a:r>
              <a:rPr lang="en-US" altLang="ru-RU" sz="2000" b="1" smtClean="0"/>
              <a:t>t</a:t>
            </a:r>
            <a:r>
              <a:rPr lang="en-US" altLang="ru-RU" sz="2000" b="1" baseline="-25000" smtClean="0"/>
              <a:t>o</a:t>
            </a:r>
            <a:r>
              <a:rPr lang="ru-RU" altLang="ru-RU" sz="2000" b="1" smtClean="0"/>
              <a:t>, </a:t>
            </a:r>
            <a:r>
              <a:rPr lang="en-US" altLang="ru-RU" sz="2000" b="1" smtClean="0"/>
              <a:t>t</a:t>
            </a:r>
            <a:r>
              <a:rPr lang="en-US" altLang="ru-RU" sz="2000" b="1" baseline="-25000" smtClean="0"/>
              <a:t>o</a:t>
            </a:r>
            <a:r>
              <a:rPr lang="ru-RU" altLang="ru-RU" sz="2000" b="1" smtClean="0"/>
              <a:t> – время одного оборота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u="sng" smtClean="0"/>
              <a:t>Коэффициент использования пробега за время в наряде: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b="1" smtClean="0"/>
              <a:t>β = </a:t>
            </a:r>
            <a:r>
              <a:rPr lang="en-US" altLang="ru-RU" sz="2000" b="1" smtClean="0"/>
              <a:t>n</a:t>
            </a:r>
            <a:r>
              <a:rPr lang="en-US" altLang="ru-RU" sz="2000" b="1" baseline="-25000" smtClean="0"/>
              <a:t>e</a:t>
            </a:r>
            <a:r>
              <a:rPr lang="en-US" altLang="ru-RU" sz="2000" b="1" smtClean="0"/>
              <a:t> l</a:t>
            </a:r>
            <a:r>
              <a:rPr lang="ru-RU" altLang="ru-RU" sz="2000" b="1" baseline="-25000" smtClean="0"/>
              <a:t>ег</a:t>
            </a:r>
            <a:r>
              <a:rPr lang="ru-RU" altLang="ru-RU" sz="2000" b="1" smtClean="0"/>
              <a:t>/ (</a:t>
            </a:r>
            <a:r>
              <a:rPr lang="en-US" altLang="ru-RU" sz="2000" b="1" smtClean="0"/>
              <a:t>n</a:t>
            </a:r>
            <a:r>
              <a:rPr lang="en-US" altLang="ru-RU" sz="2000" b="1" baseline="-25000" smtClean="0"/>
              <a:t>e</a:t>
            </a:r>
            <a:r>
              <a:rPr lang="en-US" altLang="ru-RU" sz="2000" b="1" smtClean="0"/>
              <a:t> l</a:t>
            </a:r>
            <a:r>
              <a:rPr lang="ru-RU" altLang="ru-RU" sz="2000" b="1" baseline="-25000" smtClean="0"/>
              <a:t>ег</a:t>
            </a:r>
            <a:r>
              <a:rPr lang="ru-RU" altLang="ru-RU" sz="2000" b="1" smtClean="0"/>
              <a:t>+ </a:t>
            </a:r>
            <a:r>
              <a:rPr lang="en-US" altLang="ru-RU" sz="2000" b="1" smtClean="0"/>
              <a:t>l</a:t>
            </a:r>
            <a:r>
              <a:rPr lang="ru-RU" altLang="ru-RU" sz="2000" b="1" baseline="-25000" smtClean="0"/>
              <a:t>нг</a:t>
            </a:r>
            <a:r>
              <a:rPr lang="ru-RU" altLang="ru-RU" sz="2000" b="1" smtClean="0"/>
              <a:t>), 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 b="1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 b="1" baseline="-2500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 b="1" baseline="-2500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 b="1" baseline="-2500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100" u="sng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EDD830-3DF2-413E-9B0D-0F17BE5BFDA2}" type="slidenum">
              <a:rPr lang="ru-RU" altLang="ru-RU">
                <a:solidFill>
                  <a:srgbClr val="FFFFFF"/>
                </a:solidFill>
              </a:rPr>
              <a:pPr/>
              <a:t>61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499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Оптимизация кольцевых маршрутов</a:t>
            </a:r>
          </a:p>
        </p:txBody>
      </p:sp>
      <p:sp>
        <p:nvSpPr>
          <p:cNvPr id="8499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endParaRPr lang="ru-RU" alt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5257800" y="612775"/>
            <a:ext cx="1325563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4862E9-570D-48F7-ADFF-0F022A05C709}" type="slidenum">
              <a:rPr lang="ru-RU" altLang="ru-RU" sz="800">
                <a:solidFill>
                  <a:schemeClr val="accent2"/>
                </a:solidFill>
              </a:rPr>
              <a:pPr/>
              <a:t>62</a:t>
            </a:fld>
            <a:endParaRPr lang="ru-RU" altLang="ru-RU" sz="800">
              <a:solidFill>
                <a:schemeClr val="accent2"/>
              </a:solidFill>
            </a:endParaRPr>
          </a:p>
        </p:txBody>
      </p:sp>
      <p:sp>
        <p:nvSpPr>
          <p:cNvPr id="860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smtClean="0"/>
              <a:t>Схема размещения овощной базы и потребителей</a:t>
            </a:r>
          </a:p>
        </p:txBody>
      </p:sp>
      <p:pic>
        <p:nvPicPr>
          <p:cNvPr id="86020" name="Picture 8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752600"/>
            <a:ext cx="7010400" cy="44196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5257800" y="612775"/>
            <a:ext cx="1325563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8E1030-896C-41CC-A57A-C7AE0910A036}" type="slidenum">
              <a:rPr lang="ru-RU" altLang="ru-RU" sz="800">
                <a:solidFill>
                  <a:schemeClr val="accent2"/>
                </a:solidFill>
              </a:rPr>
              <a:pPr/>
              <a:t>63</a:t>
            </a:fld>
            <a:endParaRPr lang="ru-RU" altLang="ru-RU" sz="800">
              <a:solidFill>
                <a:schemeClr val="accent2"/>
              </a:solidFill>
            </a:endParaRPr>
          </a:p>
        </p:txBody>
      </p:sp>
      <p:sp>
        <p:nvSpPr>
          <p:cNvPr id="870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smtClean="0"/>
              <a:t>Метод математического моделирования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1.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</p:txBody>
      </p:sp>
      <p:pic>
        <p:nvPicPr>
          <p:cNvPr id="8704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0"/>
            <a:ext cx="5943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5257800" y="612775"/>
            <a:ext cx="1325563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A0FD79-040E-4DF7-865F-3EEF465ABF0F}" type="slidenum">
              <a:rPr lang="ru-RU" altLang="ru-RU" sz="800">
                <a:solidFill>
                  <a:schemeClr val="accent2"/>
                </a:solidFill>
              </a:rPr>
              <a:pPr/>
              <a:t>64</a:t>
            </a:fld>
            <a:endParaRPr lang="ru-RU" altLang="ru-RU" sz="800">
              <a:solidFill>
                <a:schemeClr val="accent2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2. Предварительные маршруты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ph idx="1"/>
          </p:nvPr>
        </p:nvGraphicFramePr>
        <p:xfrm>
          <a:off x="914400" y="1676400"/>
          <a:ext cx="71628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Документ" r:id="rId4" imgW="6133148" imgH="3809381" progId="Word.Document.8">
                  <p:embed/>
                </p:oleObj>
              </mc:Choice>
              <mc:Fallback>
                <p:oleObj name="Документ" r:id="rId4" imgW="6133148" imgH="380938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76400"/>
                        <a:ext cx="71628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5257800" y="612775"/>
            <a:ext cx="1325563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900F23-120A-4643-A9C3-16101A5B44BB}" type="slidenum">
              <a:rPr lang="ru-RU" altLang="ru-RU" sz="800">
                <a:solidFill>
                  <a:schemeClr val="accent2"/>
                </a:solidFill>
              </a:rPr>
              <a:pPr/>
              <a:t>65</a:t>
            </a:fld>
            <a:endParaRPr lang="ru-RU" altLang="ru-RU" sz="800">
              <a:solidFill>
                <a:schemeClr val="accent2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381000"/>
            <a:ext cx="8080375" cy="9906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ru-RU" altLang="ru-RU" sz="2400" smtClean="0"/>
              <a:t>3. Определяется рациональный порядок объезда пунктов каждого маршрута</a:t>
            </a:r>
            <a:r>
              <a:rPr lang="ru-RU" altLang="ru-RU" smtClean="0"/>
              <a:t> </a:t>
            </a:r>
          </a:p>
        </p:txBody>
      </p:sp>
      <p:sp>
        <p:nvSpPr>
          <p:cNvPr id="8197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457200" y="3852863"/>
            <a:ext cx="7910513" cy="1727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Для каждой пары пунктов необходимо найти размер приращения маршрута по следующей формуле: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Δ = </a:t>
            </a:r>
            <a:r>
              <a:rPr lang="en-US" altLang="ru-RU" smtClean="0"/>
              <a:t>C</a:t>
            </a:r>
            <a:r>
              <a:rPr lang="en-US" altLang="ru-RU" baseline="-25000" smtClean="0"/>
              <a:t>ki</a:t>
            </a:r>
            <a:r>
              <a:rPr lang="ru-RU" altLang="ru-RU" smtClean="0"/>
              <a:t> +</a:t>
            </a:r>
            <a:r>
              <a:rPr lang="en-US" altLang="ru-RU" smtClean="0"/>
              <a:t>C</a:t>
            </a:r>
            <a:r>
              <a:rPr lang="en-US" altLang="ru-RU" baseline="-25000" smtClean="0"/>
              <a:t>ip</a:t>
            </a:r>
            <a:r>
              <a:rPr lang="ru-RU" altLang="ru-RU" smtClean="0"/>
              <a:t> -</a:t>
            </a:r>
            <a:r>
              <a:rPr lang="en-US" altLang="ru-RU" smtClean="0"/>
              <a:t>C</a:t>
            </a:r>
            <a:r>
              <a:rPr lang="en-US" altLang="ru-RU" baseline="-25000" smtClean="0"/>
              <a:t>kp</a:t>
            </a:r>
            <a:endParaRPr lang="ru-RU" altLang="ru-RU" baseline="-25000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757363" y="1377950"/>
          <a:ext cx="5651500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Документ" r:id="rId3" imgW="6133148" imgH="1662105" progId="Word.Document.8">
                  <p:embed/>
                </p:oleObj>
              </mc:Choice>
              <mc:Fallback>
                <p:oleObj name="Документ" r:id="rId3" imgW="6133148" imgH="166210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1377950"/>
                        <a:ext cx="5651500" cy="250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5257800" y="612775"/>
            <a:ext cx="1325563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4CB0D8-06DB-4236-A030-6A1DA75D78E3}" type="slidenum">
              <a:rPr lang="ru-RU" altLang="ru-RU" sz="800">
                <a:solidFill>
                  <a:schemeClr val="accent2"/>
                </a:solidFill>
              </a:rPr>
              <a:pPr/>
              <a:t>66</a:t>
            </a:fld>
            <a:endParaRPr lang="ru-RU" altLang="ru-RU" sz="800">
              <a:solidFill>
                <a:schemeClr val="accent2"/>
              </a:solidFill>
            </a:endParaRP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smtClean="0"/>
              <a:t>Δ КМ</a:t>
            </a:r>
            <a:r>
              <a:rPr lang="ru-RU" altLang="ru-RU" sz="2800" baseline="-25000" smtClean="0"/>
              <a:t>11</a:t>
            </a:r>
            <a:r>
              <a:rPr lang="ru-RU" altLang="ru-RU" sz="2800" smtClean="0"/>
              <a:t> = </a:t>
            </a:r>
            <a:r>
              <a:rPr lang="en-US" altLang="ru-RU" sz="2800" smtClean="0"/>
              <a:t>C</a:t>
            </a:r>
            <a:r>
              <a:rPr lang="ru-RU" altLang="ru-RU" sz="2800" baseline="-25000" smtClean="0"/>
              <a:t>км6</a:t>
            </a:r>
            <a:r>
              <a:rPr lang="ru-RU" altLang="ru-RU" sz="2800" smtClean="0"/>
              <a:t>  + </a:t>
            </a:r>
            <a:r>
              <a:rPr lang="en-US" altLang="ru-RU" sz="2800" smtClean="0"/>
              <a:t>C</a:t>
            </a:r>
            <a:r>
              <a:rPr lang="ru-RU" altLang="ru-RU" sz="2800" baseline="-25000" smtClean="0"/>
              <a:t>м6м11</a:t>
            </a:r>
            <a:r>
              <a:rPr lang="ru-RU" altLang="ru-RU" sz="2800" smtClean="0"/>
              <a:t> — С</a:t>
            </a:r>
            <a:r>
              <a:rPr lang="ru-RU" altLang="ru-RU" sz="2800" baseline="-25000" smtClean="0"/>
              <a:t>км11</a:t>
            </a:r>
            <a:r>
              <a:rPr lang="ru-RU" altLang="ru-RU" sz="2800" smtClean="0"/>
              <a:t> = </a:t>
            </a:r>
            <a:br>
              <a:rPr lang="ru-RU" altLang="ru-RU" sz="2800" smtClean="0"/>
            </a:br>
            <a:r>
              <a:rPr lang="ru-RU" altLang="ru-RU" sz="2800" smtClean="0"/>
              <a:t>10 + 10 - 10 = 10 км.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</p:txBody>
      </p:sp>
      <p:sp>
        <p:nvSpPr>
          <p:cNvPr id="88069" name="Oval 4"/>
          <p:cNvSpPr>
            <a:spLocks noChangeArrowheads="1"/>
          </p:cNvSpPr>
          <p:nvPr/>
        </p:nvSpPr>
        <p:spPr bwMode="auto">
          <a:xfrm>
            <a:off x="2514600" y="2590800"/>
            <a:ext cx="3352800" cy="2743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88070" name="AutoShape 6"/>
          <p:cNvSpPr>
            <a:spLocks noChangeArrowheads="1"/>
          </p:cNvSpPr>
          <p:nvPr/>
        </p:nvSpPr>
        <p:spPr bwMode="auto">
          <a:xfrm>
            <a:off x="5257800" y="2438400"/>
            <a:ext cx="762000" cy="381000"/>
          </a:xfrm>
          <a:prstGeom prst="wedgeRoundRectCallout">
            <a:avLst>
              <a:gd name="adj1" fmla="val -73750"/>
              <a:gd name="adj2" fmla="val 900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latin typeface="Times New Roman" panose="02020603050405020304" pitchFamily="18" charset="0"/>
              </a:rPr>
              <a:t>М</a:t>
            </a:r>
            <a:r>
              <a:rPr lang="ru-RU" altLang="ru-RU" baseline="-25000">
                <a:latin typeface="Times New Roman" panose="02020603050405020304" pitchFamily="18" charset="0"/>
              </a:rPr>
              <a:t>11</a:t>
            </a:r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88071" name="AutoShape 9"/>
          <p:cNvSpPr>
            <a:spLocks noChangeArrowheads="1"/>
          </p:cNvSpPr>
          <p:nvPr/>
        </p:nvSpPr>
        <p:spPr bwMode="auto">
          <a:xfrm>
            <a:off x="3200400" y="2209800"/>
            <a:ext cx="685800" cy="304800"/>
          </a:xfrm>
          <a:prstGeom prst="wedgeRoundRectCallout">
            <a:avLst>
              <a:gd name="adj1" fmla="val -21528"/>
              <a:gd name="adj2" fmla="val 134898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latin typeface="Times New Roman" panose="02020603050405020304" pitchFamily="18" charset="0"/>
              </a:rPr>
              <a:t>К</a:t>
            </a:r>
          </a:p>
        </p:txBody>
      </p:sp>
      <p:sp>
        <p:nvSpPr>
          <p:cNvPr id="88072" name="AutoShape 10"/>
          <p:cNvSpPr>
            <a:spLocks noChangeArrowheads="1"/>
          </p:cNvSpPr>
          <p:nvPr/>
        </p:nvSpPr>
        <p:spPr bwMode="auto">
          <a:xfrm rot="10800000">
            <a:off x="2209800" y="4876800"/>
            <a:ext cx="685800" cy="304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latin typeface="Times New Roman" panose="02020603050405020304" pitchFamily="18" charset="0"/>
              </a:rPr>
              <a:t>М</a:t>
            </a:r>
            <a:r>
              <a:rPr lang="en-US" altLang="ru-RU" baseline="-25000">
                <a:latin typeface="Times New Roman" panose="02020603050405020304" pitchFamily="18" charset="0"/>
              </a:rPr>
              <a:t>6</a:t>
            </a:r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5257800" y="612775"/>
            <a:ext cx="1325563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1059DD-F92D-4C82-94F4-D680F9ED39C9}" type="slidenum">
              <a:rPr lang="ru-RU" altLang="ru-RU" sz="800">
                <a:solidFill>
                  <a:schemeClr val="accent2"/>
                </a:solidFill>
              </a:rPr>
              <a:pPr/>
              <a:t>67</a:t>
            </a:fld>
            <a:endParaRPr lang="ru-RU" altLang="ru-RU" sz="800">
              <a:solidFill>
                <a:schemeClr val="accent2"/>
              </a:solidFill>
            </a:endParaRPr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304800"/>
            <a:ext cx="8080375" cy="609600"/>
          </a:xfrm>
        </p:spPr>
        <p:txBody>
          <a:bodyPr/>
          <a:lstStyle/>
          <a:p>
            <a:pPr algn="ctr" eaLnBrk="1" hangingPunct="1"/>
            <a:r>
              <a:rPr lang="ru-RU" altLang="ru-RU" sz="2800" smtClean="0"/>
              <a:t>Комбинированный метод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ru-RU" altLang="ru-RU" smtClean="0"/>
              <a:t>Метод Свира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ru-RU" altLang="ru-RU" smtClean="0"/>
          </a:p>
        </p:txBody>
      </p:sp>
      <p:pic>
        <p:nvPicPr>
          <p:cNvPr id="8909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096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5257800" y="612775"/>
            <a:ext cx="1325563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44AA92-0FE0-4866-8E09-B78954E9B30B}" type="slidenum">
              <a:rPr lang="ru-RU" altLang="ru-RU" sz="800">
                <a:solidFill>
                  <a:schemeClr val="accent2"/>
                </a:solidFill>
              </a:rPr>
              <a:pPr/>
              <a:t>68</a:t>
            </a:fld>
            <a:endParaRPr lang="ru-RU" altLang="ru-RU" sz="800">
              <a:solidFill>
                <a:schemeClr val="accent2"/>
              </a:solidFill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smtClean="0"/>
              <a:t>Предварительные маршруты объезда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ph idx="1"/>
          </p:nvPr>
        </p:nvGraphicFramePr>
        <p:xfrm>
          <a:off x="1828800" y="1676400"/>
          <a:ext cx="70866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Документ" r:id="rId3" imgW="6133148" imgH="3380358" progId="Word.Document.8">
                  <p:embed/>
                </p:oleObj>
              </mc:Choice>
              <mc:Fallback>
                <p:oleObj name="Документ" r:id="rId3" imgW="6133148" imgH="338035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76400"/>
                        <a:ext cx="70866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5257800" y="612775"/>
            <a:ext cx="1325563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F1E390-0DA0-4D05-9115-49914CA0CF13}" type="slidenum">
              <a:rPr lang="ru-RU" altLang="ru-RU" sz="800">
                <a:solidFill>
                  <a:schemeClr val="accent2"/>
                </a:solidFill>
              </a:rPr>
              <a:pPr/>
              <a:t>69</a:t>
            </a:fld>
            <a:endParaRPr lang="ru-RU" altLang="ru-RU" sz="800">
              <a:solidFill>
                <a:schemeClr val="accent2"/>
              </a:solidFill>
            </a:endParaRP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914400"/>
            <a:ext cx="7772400" cy="51816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tabLst>
                <a:tab pos="450850" algn="l"/>
              </a:tabLst>
            </a:pPr>
            <a:r>
              <a:rPr lang="ru-RU" altLang="ru-RU" smtClean="0"/>
              <a:t>2.	Определяется рациональный порядок объезда пунктов каждого маршрута в соответствии с третьим и четвертым пунктами алгоритма метода 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450850" algn="l"/>
              </a:tabLst>
            </a:pPr>
            <a:r>
              <a:rPr lang="ru-RU" altLang="ru-RU" smtClean="0"/>
              <a:t>математического моделирования.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450850" algn="l"/>
              </a:tabLst>
            </a:pPr>
            <a:endParaRPr lang="ru-RU" altLang="ru-RU" smtClean="0"/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450850" algn="l"/>
              </a:tabLst>
            </a:pPr>
            <a:r>
              <a:rPr lang="ru-RU" altLang="ru-RU" smtClean="0"/>
              <a:t>3.	Составляется сводная маршрутная ведомость.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ru-RU" altLang="ru-RU" sz="3200" b="1" smtClean="0"/>
              <a:t>Правила построения сетевого графика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/>
              <a:t>События должны быть правильно пронумерованы, т. е. для каждой работы (i, j)  i &lt; j. 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/>
              <a:t>Не должно быть «тупиковых» событий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/>
              <a:t>Не должно быть «хвостовых» событий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/>
              <a:t>Не должно быть замкнутых контуров и петель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/>
              <a:t>События должны быть связаны не более чем одной работой.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ABC341-7B90-4343-B3F5-72B9CA694118}" type="slidenum">
              <a:rPr lang="ru-RU" altLang="ru-RU">
                <a:solidFill>
                  <a:srgbClr val="FFFFFF"/>
                </a:solidFill>
              </a:rPr>
              <a:pPr/>
              <a:t>70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113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Моделирование перевозочных маршрутов в логистике</a:t>
            </a:r>
          </a:p>
        </p:txBody>
      </p:sp>
      <p:sp>
        <p:nvSpPr>
          <p:cNvPr id="9114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endParaRPr lang="ru-RU" alt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921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921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692150"/>
            <a:ext cx="6121400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7575"/>
          </a:xfrm>
        </p:spPr>
        <p:txBody>
          <a:bodyPr/>
          <a:lstStyle/>
          <a:p>
            <a:pPr algn="ctr" eaLnBrk="1" hangingPunct="1"/>
            <a:r>
              <a:rPr lang="ru-RU" altLang="ru-RU" sz="3200" smtClean="0"/>
              <a:t>Ускоренный алгоритм </a:t>
            </a:r>
          </a:p>
        </p:txBody>
      </p:sp>
      <p:sp>
        <p:nvSpPr>
          <p:cNvPr id="93187" name="Содержимое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297363"/>
          </a:xfrm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mtClean="0"/>
              <a:t>1.Кратчайшее расстояние – вычисление длины отрезка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mtClean="0"/>
              <a:t>2.Транспортная задача – метод аппроксимации Фогеля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mtClean="0"/>
              <a:t>3. Составление маршрутов – Метод Свира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mtClean="0"/>
              <a:t>4. Определение оптимального порядка объезда пунктов – задача коммивояжера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mtClean="0"/>
              <a:t>5. Выбор транспорта – максимальна грузоподъемность</a:t>
            </a:r>
          </a:p>
          <a:p>
            <a:pPr eaLnBrk="1" hangingPunct="1">
              <a:buFont typeface="Georgia" panose="02040502050405020303" pitchFamily="18" charset="0"/>
              <a:buNone/>
            </a:pPr>
            <a:endParaRPr lang="ru-RU" altLang="ru-RU" sz="3200" smtClean="0"/>
          </a:p>
          <a:p>
            <a:pPr eaLnBrk="1" hangingPunct="1">
              <a:buFont typeface="Georgia" panose="02040502050405020303" pitchFamily="18" charset="0"/>
              <a:buNone/>
            </a:pPr>
            <a:endParaRPr lang="ru-RU" altLang="ru-RU" sz="3200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649288"/>
          </a:xfrm>
        </p:spPr>
        <p:txBody>
          <a:bodyPr/>
          <a:lstStyle/>
          <a:p>
            <a:pPr algn="ctr" eaLnBrk="1" hangingPunct="1"/>
            <a:r>
              <a:rPr lang="ru-RU" altLang="ru-RU" sz="2800" smtClean="0"/>
              <a:t>Ускоренный алгоритм </a:t>
            </a:r>
          </a:p>
        </p:txBody>
      </p:sp>
      <p:sp>
        <p:nvSpPr>
          <p:cNvPr id="94211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448300"/>
          </a:xfrm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400" smtClean="0"/>
              <a:t>6. Оценка верхней и нижней границы времени прибытия транспортного средства и времени окончания разгрузки для каждого потребителя: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400" smtClean="0"/>
              <a:t>для верхней границы: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400" smtClean="0"/>
              <a:t>Т</a:t>
            </a:r>
            <a:r>
              <a:rPr lang="ru-RU" altLang="ru-RU" sz="2400" baseline="-25000" smtClean="0"/>
              <a:t>тв</a:t>
            </a:r>
            <a:r>
              <a:rPr lang="ru-RU" altLang="ru-RU" sz="2400" baseline="30000" smtClean="0"/>
              <a:t>в</a:t>
            </a:r>
            <a:r>
              <a:rPr lang="ru-RU" altLang="ru-RU" sz="2400" smtClean="0"/>
              <a:t> = Т</a:t>
            </a:r>
            <a:r>
              <a:rPr lang="ru-RU" altLang="ru-RU" sz="2400" baseline="-25000" smtClean="0"/>
              <a:t>н</a:t>
            </a:r>
            <a:r>
              <a:rPr lang="ru-RU" altLang="ru-RU" sz="2400" smtClean="0"/>
              <a:t> + Т</a:t>
            </a:r>
            <a:r>
              <a:rPr lang="ru-RU" altLang="ru-RU" sz="2400" baseline="-25000" smtClean="0"/>
              <a:t>ср</a:t>
            </a:r>
            <a:r>
              <a:rPr lang="ru-RU" altLang="ru-RU" sz="2400" smtClean="0"/>
              <a:t> +</a:t>
            </a:r>
            <a:r>
              <a:rPr lang="ru-RU" altLang="ru-RU" sz="2400" smtClean="0">
                <a:sym typeface="Symbol" panose="05050102010706020507" pitchFamily="18" charset="2"/>
              </a:rPr>
              <a:t></a:t>
            </a:r>
            <a:r>
              <a:rPr lang="ru-RU" altLang="ru-RU" sz="2400" baseline="-25000" smtClean="0"/>
              <a:t>р</a:t>
            </a:r>
            <a:r>
              <a:rPr lang="ru-RU" altLang="ru-RU" sz="2400" smtClean="0">
                <a:sym typeface="Symbol" panose="05050102010706020507" pitchFamily="18" charset="2"/>
              </a:rPr>
              <a:t></a:t>
            </a:r>
            <a:r>
              <a:rPr lang="ru-RU" altLang="ru-RU" sz="2400" baseline="-25000" smtClean="0"/>
              <a:t>Тср</a:t>
            </a:r>
            <a:endParaRPr lang="ru-RU" altLang="ru-RU" sz="2400" smtClean="0"/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400" smtClean="0"/>
              <a:t>для нижней границы: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400" smtClean="0"/>
              <a:t>Т</a:t>
            </a:r>
            <a:r>
              <a:rPr lang="ru-RU" altLang="ru-RU" sz="2400" baseline="-25000" smtClean="0"/>
              <a:t>тв</a:t>
            </a:r>
            <a:r>
              <a:rPr lang="ru-RU" altLang="ru-RU" sz="2400" baseline="30000" smtClean="0"/>
              <a:t>н</a:t>
            </a:r>
            <a:r>
              <a:rPr lang="ru-RU" altLang="ru-RU" sz="2400" smtClean="0"/>
              <a:t> = Т</a:t>
            </a:r>
            <a:r>
              <a:rPr lang="ru-RU" altLang="ru-RU" sz="2400" baseline="-25000" smtClean="0"/>
              <a:t>н</a:t>
            </a:r>
            <a:r>
              <a:rPr lang="ru-RU" altLang="ru-RU" sz="2400" smtClean="0"/>
              <a:t> + Т</a:t>
            </a:r>
            <a:r>
              <a:rPr lang="ru-RU" altLang="ru-RU" sz="2400" baseline="-25000" smtClean="0"/>
              <a:t>ср</a:t>
            </a:r>
            <a:r>
              <a:rPr lang="ru-RU" altLang="ru-RU" sz="2400" smtClean="0"/>
              <a:t> - </a:t>
            </a:r>
            <a:r>
              <a:rPr lang="ru-RU" altLang="ru-RU" sz="2400" smtClean="0">
                <a:sym typeface="Symbol" panose="05050102010706020507" pitchFamily="18" charset="2"/>
              </a:rPr>
              <a:t></a:t>
            </a:r>
            <a:r>
              <a:rPr lang="ru-RU" altLang="ru-RU" sz="2400" baseline="-25000" smtClean="0"/>
              <a:t>р</a:t>
            </a:r>
            <a:r>
              <a:rPr lang="ru-RU" altLang="ru-RU" sz="2400" smtClean="0">
                <a:sym typeface="Symbol" panose="05050102010706020507" pitchFamily="18" charset="2"/>
              </a:rPr>
              <a:t></a:t>
            </a:r>
            <a:r>
              <a:rPr lang="ru-RU" altLang="ru-RU" sz="2400" baseline="-25000" smtClean="0"/>
              <a:t>Тср</a:t>
            </a:r>
            <a:endParaRPr lang="ru-RU" altLang="ru-RU" sz="2400" smtClean="0"/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400" smtClean="0"/>
              <a:t>Т</a:t>
            </a:r>
            <a:r>
              <a:rPr lang="ru-RU" altLang="ru-RU" sz="2400" baseline="-25000" smtClean="0"/>
              <a:t>ср</a:t>
            </a:r>
            <a:r>
              <a:rPr lang="ru-RU" altLang="ru-RU" sz="2400" smtClean="0"/>
              <a:t> - среднее значение доставки объема груза, ч;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400" smtClean="0"/>
              <a:t>Т</a:t>
            </a:r>
            <a:r>
              <a:rPr lang="ru-RU" altLang="ru-RU" sz="2400" baseline="-25000" smtClean="0"/>
              <a:t>н</a:t>
            </a:r>
            <a:r>
              <a:rPr lang="ru-RU" altLang="ru-RU" sz="2400" smtClean="0"/>
              <a:t> - время начала работы, ч;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400" smtClean="0">
                <a:sym typeface="Symbol" panose="05050102010706020507" pitchFamily="18" charset="2"/>
              </a:rPr>
              <a:t></a:t>
            </a:r>
            <a:r>
              <a:rPr lang="ru-RU" altLang="ru-RU" sz="2400" baseline="-25000" smtClean="0"/>
              <a:t>Тср</a:t>
            </a:r>
            <a:r>
              <a:rPr lang="ru-RU" altLang="ru-RU" sz="2400" smtClean="0"/>
              <a:t> - среднее квадратическое отклонение времени доставки груза, ч;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400" smtClean="0">
                <a:sym typeface="Symbol" panose="05050102010706020507" pitchFamily="18" charset="2"/>
              </a:rPr>
              <a:t></a:t>
            </a:r>
            <a:r>
              <a:rPr lang="ru-RU" altLang="ru-RU" sz="2400" baseline="-25000" smtClean="0"/>
              <a:t>р</a:t>
            </a:r>
            <a:r>
              <a:rPr lang="ru-RU" altLang="ru-RU" sz="2400" smtClean="0"/>
              <a:t> - квантиль нормального распределения, соответствующий вероятности Р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400" smtClean="0"/>
              <a:t>7. Основные показатели работы транспорта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Прямоугольник 1"/>
          <p:cNvSpPr>
            <a:spLocks noChangeArrowheads="1"/>
          </p:cNvSpPr>
          <p:nvPr/>
        </p:nvSpPr>
        <p:spPr bwMode="auto">
          <a:xfrm>
            <a:off x="395288" y="1125538"/>
            <a:ext cx="8208962" cy="483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 sz="2800"/>
          </a:p>
          <a:p>
            <a:r>
              <a:rPr lang="ru-RU" altLang="ru-RU" sz="2800"/>
              <a:t>Ранний срок свершения событий</a:t>
            </a:r>
          </a:p>
          <a:p>
            <a:r>
              <a:rPr lang="en-US" altLang="ru-RU" sz="2800"/>
              <a:t>t</a:t>
            </a:r>
            <a:r>
              <a:rPr lang="ru-RU" altLang="ru-RU" sz="2800" baseline="-25000"/>
              <a:t>р</a:t>
            </a:r>
            <a:r>
              <a:rPr lang="en-US" altLang="ru-RU" sz="2800"/>
              <a:t>(j) = t</a:t>
            </a:r>
            <a:r>
              <a:rPr lang="ru-RU" altLang="ru-RU" sz="2800" baseline="-25000"/>
              <a:t>р</a:t>
            </a:r>
            <a:r>
              <a:rPr lang="en-US" altLang="ru-RU" sz="2800"/>
              <a:t>(i) + t(i,j)</a:t>
            </a:r>
            <a:endParaRPr lang="ru-RU" altLang="ru-RU" sz="2800"/>
          </a:p>
          <a:p>
            <a:r>
              <a:rPr lang="en-US" altLang="ru-RU" sz="2800"/>
              <a:t> </a:t>
            </a:r>
            <a:r>
              <a:rPr lang="ru-RU" altLang="ru-RU" sz="2800"/>
              <a:t>Если несколько предшествующих событий</a:t>
            </a:r>
          </a:p>
          <a:p>
            <a:r>
              <a:rPr lang="en-US" altLang="ru-RU" sz="2800"/>
              <a:t>t</a:t>
            </a:r>
            <a:r>
              <a:rPr lang="ru-RU" altLang="ru-RU" sz="2800" baseline="-25000"/>
              <a:t>р</a:t>
            </a:r>
            <a:r>
              <a:rPr lang="en-US" altLang="ru-RU" sz="2800"/>
              <a:t>(j) = max (t</a:t>
            </a:r>
            <a:r>
              <a:rPr lang="ru-RU" altLang="ru-RU" sz="2800" baseline="-25000"/>
              <a:t>р</a:t>
            </a:r>
            <a:r>
              <a:rPr lang="en-US" altLang="ru-RU" sz="2800"/>
              <a:t>(i) +t(i,j))</a:t>
            </a:r>
            <a:endParaRPr lang="ru-RU" altLang="ru-RU" sz="2800"/>
          </a:p>
          <a:p>
            <a:r>
              <a:rPr lang="en-US" altLang="ru-RU" sz="2800"/>
              <a:t> </a:t>
            </a:r>
            <a:r>
              <a:rPr lang="ru-RU" altLang="ru-RU" sz="2800"/>
              <a:t>Поздний срок свершения событий</a:t>
            </a:r>
          </a:p>
          <a:p>
            <a:r>
              <a:rPr lang="en-US" altLang="ru-RU" sz="2800"/>
              <a:t>t</a:t>
            </a:r>
            <a:r>
              <a:rPr lang="ru-RU" altLang="ru-RU" sz="2800" baseline="-25000"/>
              <a:t>п</a:t>
            </a:r>
            <a:r>
              <a:rPr lang="en-US" altLang="ru-RU" sz="2800"/>
              <a:t>(i) = t</a:t>
            </a:r>
            <a:r>
              <a:rPr lang="ru-RU" altLang="ru-RU" sz="2800" baseline="-25000"/>
              <a:t>п</a:t>
            </a:r>
            <a:r>
              <a:rPr lang="en-US" altLang="ru-RU" sz="2800"/>
              <a:t>(j) – t(i,j)</a:t>
            </a:r>
            <a:endParaRPr lang="ru-RU" altLang="ru-RU" sz="2800"/>
          </a:p>
          <a:p>
            <a:r>
              <a:rPr lang="en-US" altLang="ru-RU" sz="2800"/>
              <a:t> </a:t>
            </a:r>
            <a:r>
              <a:rPr lang="ru-RU" altLang="ru-RU" sz="2800"/>
              <a:t>Если несколько последующих событий</a:t>
            </a:r>
          </a:p>
          <a:p>
            <a:r>
              <a:rPr lang="en-US" altLang="ru-RU" sz="2800"/>
              <a:t>t</a:t>
            </a:r>
            <a:r>
              <a:rPr lang="ru-RU" altLang="ru-RU" sz="2800" baseline="-25000"/>
              <a:t>п</a:t>
            </a:r>
            <a:r>
              <a:rPr lang="en-US" altLang="ru-RU" sz="2800"/>
              <a:t>(i) = min (t</a:t>
            </a:r>
            <a:r>
              <a:rPr lang="ru-RU" altLang="ru-RU" sz="2800" baseline="-25000"/>
              <a:t>п</a:t>
            </a:r>
            <a:r>
              <a:rPr lang="en-US" altLang="ru-RU" sz="2800"/>
              <a:t>(j)</a:t>
            </a:r>
            <a:r>
              <a:rPr lang="en-US" altLang="ru-RU" sz="2800" baseline="-25000"/>
              <a:t> </a:t>
            </a:r>
            <a:r>
              <a:rPr lang="en-US" altLang="ru-RU" sz="2800"/>
              <a:t>– t(i,j))</a:t>
            </a:r>
            <a:endParaRPr lang="ru-RU" altLang="ru-RU" sz="2800"/>
          </a:p>
          <a:p>
            <a:r>
              <a:rPr lang="en-US" altLang="ru-RU" sz="2800"/>
              <a:t> </a:t>
            </a:r>
            <a:r>
              <a:rPr lang="ru-RU" altLang="ru-RU" sz="2800"/>
              <a:t>Резерв времени события</a:t>
            </a:r>
          </a:p>
          <a:p>
            <a:r>
              <a:rPr lang="en-US" altLang="ru-RU" sz="2800"/>
              <a:t>R(i) = t</a:t>
            </a:r>
            <a:r>
              <a:rPr lang="ru-RU" altLang="ru-RU" sz="2800" baseline="-25000"/>
              <a:t>п</a:t>
            </a:r>
            <a:r>
              <a:rPr lang="en-US" altLang="ru-RU" sz="2800"/>
              <a:t>(i) - t</a:t>
            </a:r>
            <a:r>
              <a:rPr lang="ru-RU" altLang="ru-RU" sz="2800" baseline="-25000"/>
              <a:t>р</a:t>
            </a:r>
            <a:r>
              <a:rPr lang="en-US" altLang="ru-RU" sz="2800"/>
              <a:t>(i)</a:t>
            </a:r>
            <a:endParaRPr lang="ru-RU" altLang="ru-RU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620713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altLang="ru-RU" sz="2800" smtClean="0">
                <a:solidFill>
                  <a:schemeClr val="tx1"/>
                </a:solidFill>
              </a:rPr>
              <a:t>Временные параметры работ</a:t>
            </a:r>
            <a:endParaRPr lang="en-US" altLang="ru-RU" sz="2800" smtClean="0">
              <a:solidFill>
                <a:schemeClr val="tx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5016500"/>
          </a:xfrm>
        </p:spPr>
        <p:txBody>
          <a:bodyPr/>
          <a:lstStyle/>
          <a:p>
            <a:pPr eaLnBrk="1" hangingPunct="1"/>
            <a:r>
              <a:rPr lang="en-US" altLang="ru-RU" smtClean="0"/>
              <a:t>t</a:t>
            </a:r>
            <a:r>
              <a:rPr lang="ru-RU" altLang="ru-RU" baseline="-25000" smtClean="0"/>
              <a:t>рн</a:t>
            </a:r>
            <a:r>
              <a:rPr lang="en-US" altLang="ru-RU" smtClean="0"/>
              <a:t>(i,j) = t</a:t>
            </a:r>
            <a:r>
              <a:rPr lang="ru-RU" altLang="ru-RU" baseline="-25000" smtClean="0"/>
              <a:t>р</a:t>
            </a:r>
            <a:r>
              <a:rPr lang="en-US" altLang="ru-RU" smtClean="0"/>
              <a:t>(i)</a:t>
            </a:r>
            <a:r>
              <a:rPr lang="ru-RU" altLang="ru-RU" smtClean="0"/>
              <a:t> - ранний срок начала работ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ru-RU" smtClean="0"/>
          </a:p>
          <a:p>
            <a:pPr eaLnBrk="1" hangingPunct="1"/>
            <a:r>
              <a:rPr lang="en-US" altLang="ru-RU" smtClean="0"/>
              <a:t>t</a:t>
            </a:r>
            <a:r>
              <a:rPr lang="ru-RU" altLang="ru-RU" baseline="-25000" smtClean="0"/>
              <a:t>ро</a:t>
            </a:r>
            <a:r>
              <a:rPr lang="en-US" altLang="ru-RU" smtClean="0"/>
              <a:t>(i,j) = t</a:t>
            </a:r>
            <a:r>
              <a:rPr lang="ru-RU" altLang="ru-RU" baseline="-25000" smtClean="0"/>
              <a:t>р</a:t>
            </a:r>
            <a:r>
              <a:rPr lang="en-US" altLang="ru-RU" smtClean="0"/>
              <a:t>(i) + t(i,j)</a:t>
            </a:r>
            <a:r>
              <a:rPr lang="ru-RU" altLang="ru-RU" smtClean="0"/>
              <a:t> – ранний срок окончания работ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ru-RU" smtClean="0"/>
          </a:p>
          <a:p>
            <a:pPr eaLnBrk="1" hangingPunct="1"/>
            <a:r>
              <a:rPr lang="en-US" altLang="ru-RU" smtClean="0"/>
              <a:t>t</a:t>
            </a:r>
            <a:r>
              <a:rPr lang="ru-RU" altLang="ru-RU" baseline="-25000" smtClean="0"/>
              <a:t>по</a:t>
            </a:r>
            <a:r>
              <a:rPr lang="en-US" altLang="ru-RU" smtClean="0"/>
              <a:t>(i,j) =  t</a:t>
            </a:r>
            <a:r>
              <a:rPr lang="ru-RU" altLang="ru-RU" baseline="-25000" smtClean="0"/>
              <a:t>п</a:t>
            </a:r>
            <a:r>
              <a:rPr lang="en-US" altLang="ru-RU" smtClean="0"/>
              <a:t>(j)</a:t>
            </a:r>
            <a:r>
              <a:rPr lang="ru-RU" altLang="ru-RU" smtClean="0"/>
              <a:t>– поздний срок окончания работ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ru-RU" smtClean="0"/>
          </a:p>
          <a:p>
            <a:pPr eaLnBrk="1" hangingPunct="1"/>
            <a:r>
              <a:rPr lang="en-US" altLang="ru-RU" smtClean="0"/>
              <a:t>t</a:t>
            </a:r>
            <a:r>
              <a:rPr lang="ru-RU" altLang="ru-RU" baseline="-25000" smtClean="0"/>
              <a:t>рн</a:t>
            </a:r>
            <a:r>
              <a:rPr lang="en-US" altLang="ru-RU" smtClean="0"/>
              <a:t>(i,j) = t</a:t>
            </a:r>
            <a:r>
              <a:rPr lang="ru-RU" altLang="ru-RU" baseline="-25000" smtClean="0"/>
              <a:t>п</a:t>
            </a:r>
            <a:r>
              <a:rPr lang="en-US" altLang="ru-RU" smtClean="0"/>
              <a:t>(j) - t(i,j)</a:t>
            </a:r>
            <a:r>
              <a:rPr lang="ru-RU" altLang="ru-RU" smtClean="0"/>
              <a:t>– поздний срок начала работ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532</TotalTime>
  <Words>4090</Words>
  <Application>Microsoft Office PowerPoint</Application>
  <PresentationFormat>Экран (4:3)</PresentationFormat>
  <Paragraphs>805</Paragraphs>
  <Slides>73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73</vt:i4>
      </vt:variant>
    </vt:vector>
  </HeadingPairs>
  <TitlesOfParts>
    <vt:vector size="89" baseType="lpstr">
      <vt:lpstr>Arial</vt:lpstr>
      <vt:lpstr>Trebuchet MS</vt:lpstr>
      <vt:lpstr>Georgia</vt:lpstr>
      <vt:lpstr>Wingdings 2</vt:lpstr>
      <vt:lpstr>Calibri</vt:lpstr>
      <vt:lpstr>Wingdings</vt:lpstr>
      <vt:lpstr>Times New Roman</vt:lpstr>
      <vt:lpstr>Garamond</vt:lpstr>
      <vt:lpstr>Symbol</vt:lpstr>
      <vt:lpstr>Городская</vt:lpstr>
      <vt:lpstr>1_Городская</vt:lpstr>
      <vt:lpstr>2_Городская</vt:lpstr>
      <vt:lpstr>3_Городская</vt:lpstr>
      <vt:lpstr>Microsoft Equation 3.0</vt:lpstr>
      <vt:lpstr>Точечный рисунок</vt:lpstr>
      <vt:lpstr>Документ Microsoft Word</vt:lpstr>
      <vt:lpstr>Министерство науки и высшего образования Российской Федерации Федеральное государственное бюджетное образовательное учреждение высшего образования «Самарский государственный экономический университет» Институт коммерции, маркетинга и логистики Кафедра маркетинга, логистики и рекламы   </vt:lpstr>
      <vt:lpstr>Оптимизационные модели в логистике</vt:lpstr>
      <vt:lpstr>Сетевое планирование и управление в логистической деятельности</vt:lpstr>
      <vt:lpstr>Презентация PowerPoint</vt:lpstr>
      <vt:lpstr>Системы планирования и управления позволяют: </vt:lpstr>
      <vt:lpstr>Сетевая модель и ее основные элементы</vt:lpstr>
      <vt:lpstr>Правила построения сетевого графика</vt:lpstr>
      <vt:lpstr>Презентация PowerPoint</vt:lpstr>
      <vt:lpstr>Временные параметры работ</vt:lpstr>
      <vt:lpstr>Резервы времени работ</vt:lpstr>
      <vt:lpstr>Презентация PowerPoint</vt:lpstr>
      <vt:lpstr>Временные параметры событий</vt:lpstr>
      <vt:lpstr>Сводная таблица по временным параметрам для нескольких работ</vt:lpstr>
      <vt:lpstr>Выводы по сводной таблице, например, для работы (1,5)</vt:lpstr>
      <vt:lpstr>Анализ сетевых моделей</vt:lpstr>
      <vt:lpstr>Презентация PowerPoint</vt:lpstr>
      <vt:lpstr>Классификация работ по зонам</vt:lpstr>
      <vt:lpstr>Оптимизация сетевого графика «время-стоимость»</vt:lpstr>
      <vt:lpstr>Сетевая модель по планированию транспортировки</vt:lpstr>
      <vt:lpstr>Исходные данные для оптимизации</vt:lpstr>
      <vt:lpstr>Ограничения при сокращении длительности работ</vt:lpstr>
      <vt:lpstr>График зависимости стоимости работ от их продолжительности</vt:lpstr>
      <vt:lpstr>Оптимизация сетевых моделей по критерию «минимум исполнителей» </vt:lpstr>
      <vt:lpstr>Презентация PowerPoint</vt:lpstr>
      <vt:lpstr>Презентация PowerPoint</vt:lpstr>
      <vt:lpstr>Сетевой график для оптимизации методом «Минимум исполнителей»</vt:lpstr>
      <vt:lpstr>Временные параметры, количество исполнителей</vt:lpstr>
      <vt:lpstr>Презентация PowerPoint</vt:lpstr>
      <vt:lpstr>Презентация PowerPoint</vt:lpstr>
      <vt:lpstr>Методы принятия оптимальных решений с использованием теории игр</vt:lpstr>
      <vt:lpstr>Основные понятия</vt:lpstr>
      <vt:lpstr>Презентация PowerPoint</vt:lpstr>
      <vt:lpstr>Презентация PowerPoint</vt:lpstr>
      <vt:lpstr>Постановка игровых задач</vt:lpstr>
      <vt:lpstr>8 совместных ситуаций, сведенных в таблицу </vt:lpstr>
      <vt:lpstr>Стратегии игроков</vt:lpstr>
      <vt:lpstr>Зависимость выбора стратегии магазина от надежности поставщика</vt:lpstr>
      <vt:lpstr>Игра двух лиц с нулевой суммой</vt:lpstr>
      <vt:lpstr>Игра двух лиц с нулевой суммой</vt:lpstr>
      <vt:lpstr>Игра двух лиц с нулевой суммой</vt:lpstr>
      <vt:lpstr>Игры с природой</vt:lpstr>
      <vt:lpstr>Дерево решений</vt:lpstr>
      <vt:lpstr>Выбор оптимальной стратегии развития предприятия в условиях изменяющегося рынка.</vt:lpstr>
      <vt:lpstr>Презентация PowerPoint</vt:lpstr>
      <vt:lpstr>Презентация PowerPoint</vt:lpstr>
      <vt:lpstr>Использование информационных технологий для оптимизации задач логистики</vt:lpstr>
      <vt:lpstr>Презентация PowerPoint</vt:lpstr>
      <vt:lpstr>Презентация PowerPoint</vt:lpstr>
      <vt:lpstr>Презентация PowerPoint</vt:lpstr>
      <vt:lpstr>Для решения задач линейного программирования имеется возможность использовать пакет поиска решений Excel. </vt:lpstr>
      <vt:lpstr>Анализ оптимального решения на чувствительность </vt:lpstr>
      <vt:lpstr>Презентация PowerPoint</vt:lpstr>
      <vt:lpstr>Логистический подход к моделированию перевозок</vt:lpstr>
      <vt:lpstr>Маршруты движения транспорта</vt:lpstr>
      <vt:lpstr>Виды маршрутов</vt:lpstr>
      <vt:lpstr>Маятниковые маршруты</vt:lpstr>
      <vt:lpstr>Кольцевые маршруты</vt:lpstr>
      <vt:lpstr>Презентация PowerPoint</vt:lpstr>
      <vt:lpstr>Презентация PowerPoint</vt:lpstr>
      <vt:lpstr>Презентация PowerPoint</vt:lpstr>
      <vt:lpstr>Оптимизация кольцевых маршрутов</vt:lpstr>
      <vt:lpstr>Схема размещения овощной базы и потребителей</vt:lpstr>
      <vt:lpstr>Метод математического моделирования</vt:lpstr>
      <vt:lpstr>2. Предварительные маршруты</vt:lpstr>
      <vt:lpstr>3. Определяется рациональный порядок объезда пунктов каждого маршрута </vt:lpstr>
      <vt:lpstr>Δ КМ11 = Cкм6  + Cм6м11 — Скм11 =  10 + 10 - 10 = 10 км.</vt:lpstr>
      <vt:lpstr>Комбинированный метод</vt:lpstr>
      <vt:lpstr>Предварительные маршруты объезда</vt:lpstr>
      <vt:lpstr>Презентация PowerPoint</vt:lpstr>
      <vt:lpstr>Моделирование перевозочных маршрутов в логистике</vt:lpstr>
      <vt:lpstr>Презентация PowerPoint</vt:lpstr>
      <vt:lpstr>Ускоренный алгоритм </vt:lpstr>
      <vt:lpstr>Ускоренный алгоритм 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Сетевая модель и ее основные элементы</dc:title>
  <dc:creator>Швецова</dc:creator>
  <cp:lastModifiedBy>KartashovaT.V</cp:lastModifiedBy>
  <cp:revision>96</cp:revision>
  <dcterms:created xsi:type="dcterms:W3CDTF">2007-09-14T09:39:47Z</dcterms:created>
  <dcterms:modified xsi:type="dcterms:W3CDTF">2019-06-18T11:38:38Z</dcterms:modified>
</cp:coreProperties>
</file>