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7" r:id="rId41"/>
    <p:sldId id="306" r:id="rId42"/>
    <p:sldId id="304" r:id="rId43"/>
    <p:sldId id="305" r:id="rId44"/>
    <p:sldId id="308" r:id="rId45"/>
    <p:sldId id="309" r:id="rId46"/>
    <p:sldId id="310" r:id="rId47"/>
    <p:sldId id="311" r:id="rId48"/>
    <p:sldId id="324" r:id="rId49"/>
    <p:sldId id="325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30" r:id="rId63"/>
    <p:sldId id="331" r:id="rId64"/>
    <p:sldId id="326" r:id="rId65"/>
    <p:sldId id="327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54CF8A-59F5-445E-910F-B032E380D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9F219-0F0B-4F61-AB32-6CB64148A8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33903-7A43-40E5-B24F-37C810BCD4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EA8543-9458-4290-B3E7-40E4C5258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9B5A4-A504-4356-B40C-6D4C16E8B1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2385DED7-0EC5-4DBC-8AD1-2A4678EB3D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BCD41FC-F37D-459F-8E03-89DF5C4789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B615FED-CE87-4397-932F-A43ADCBD1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12911-BC48-4A12-ADBC-76812ABB9E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F0F27FEF-B2AF-426B-92BC-6E507195CC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F0288C4-EC3E-4D0E-8A13-4E3EBEF81A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F0D3119-2226-4FE7-9284-B35D5218C2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3F67E54-8735-4F35-87A0-8BDF2967D8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0544" y="428604"/>
            <a:ext cx="8062912" cy="14287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Министерство науки и высшего образования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ФГБОУ ВО </a:t>
            </a:r>
            <a:r>
              <a:rPr lang="en-US" sz="1600" b="1" dirty="0" smtClean="0"/>
              <a:t>«</a:t>
            </a:r>
            <a:r>
              <a:rPr lang="en-US" sz="1600" b="1" dirty="0" err="1" smtClean="0"/>
              <a:t>Самарский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государственный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экономический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университет</a:t>
            </a:r>
            <a:r>
              <a:rPr lang="en-US" sz="1600" b="1" dirty="0" smtClean="0"/>
              <a:t>»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Институт экономики предприятий</a:t>
            </a:r>
            <a:br>
              <a:rPr lang="ru-RU" sz="1600" b="1" dirty="0" smtClean="0"/>
            </a:br>
            <a:r>
              <a:rPr lang="ru-RU" sz="1600" b="1" dirty="0" smtClean="0"/>
              <a:t>Кафедра экономики, организации и стратегии развития предприятия</a:t>
            </a:r>
            <a:endParaRPr lang="ru-RU" sz="160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42910" y="2428868"/>
            <a:ext cx="8062912" cy="2000264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484632" lvl="0" algn="ctr" fontAlgn="auto">
              <a:spcAft>
                <a:spcPts val="0"/>
              </a:spcAft>
              <a:defRPr/>
            </a:pPr>
            <a:r>
              <a:rPr lang="ru-RU" sz="4800" dirty="0" smtClean="0"/>
              <a:t>Экономика </a:t>
            </a:r>
            <a:r>
              <a:rPr lang="ru-RU" sz="4800" dirty="0" smtClean="0"/>
              <a:t>недвижимости</a:t>
            </a:r>
          </a:p>
          <a:p>
            <a:pPr marL="484632" lvl="0" algn="ctr" fontAlgn="auto">
              <a:spcAft>
                <a:spcPts val="0"/>
              </a:spcAft>
              <a:defRPr/>
            </a:pPr>
            <a:endParaRPr kumimoji="0" lang="ru-RU" sz="48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</a:t>
            </a:r>
            <a:r>
              <a:rPr kumimoji="0" lang="ru-RU" sz="4000" b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чебно-наглядное</a:t>
            </a:r>
            <a:r>
              <a:rPr kumimoji="0" lang="ru-RU" sz="4000" b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пособие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85786" y="4429132"/>
            <a:ext cx="8062912" cy="1112835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Разработчик: Заступов Андрей Владимирович </a:t>
            </a: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к.э.н</a:t>
            </a:r>
            <a:r>
              <a:rPr kumimoji="0" lang="ru-RU" sz="20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., доцент</a:t>
            </a:r>
            <a:endParaRPr kumimoji="0" lang="ru-RU" sz="20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7149" cy="142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40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AACACA">
                    <a:lumMod val="20000"/>
                    <a:lumOff val="80000"/>
                  </a:srgbClr>
                </a:solidFill>
                <a:latin typeface="+mn-lt"/>
                <a:cs typeface="+mn-cs"/>
              </a:rPr>
              <a:t>В связи с этим, вытекает необходимость выделить недвижимость в особую категорию вещей, с установлением для нее особого правового режима использования и оборота, что проявляется в следующем: </a:t>
            </a:r>
          </a:p>
          <a:p>
            <a:pPr>
              <a:defRPr/>
            </a:pPr>
            <a:endParaRPr lang="ru-RU" sz="2800" dirty="0">
              <a:solidFill>
                <a:srgbClr val="AACACA">
                  <a:lumMod val="20000"/>
                  <a:lumOff val="80000"/>
                </a:srgbClr>
              </a:solidFill>
              <a:latin typeface="+mn-lt"/>
              <a:cs typeface="+mn-cs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sz="2800" dirty="0">
                <a:solidFill>
                  <a:srgbClr val="FFFF00"/>
                </a:solidFill>
                <a:latin typeface="+mn-lt"/>
                <a:cs typeface="+mn-cs"/>
              </a:rPr>
              <a:t>целевом использовании недвижимости</a:t>
            </a:r>
          </a:p>
          <a:p>
            <a:pPr>
              <a:defRPr/>
            </a:pPr>
            <a:r>
              <a:rPr lang="ru-RU" sz="2800" dirty="0">
                <a:solidFill>
                  <a:srgbClr val="FFFF00"/>
                </a:solidFill>
                <a:latin typeface="+mn-lt"/>
                <a:cs typeface="+mn-cs"/>
              </a:rPr>
              <a:t>2) обязательной государственной регистрации прав на недвижимое имущество, которая обусловлена следующими причинами:</a:t>
            </a:r>
          </a:p>
          <a:p>
            <a:pPr>
              <a:defRPr/>
            </a:pPr>
            <a:r>
              <a:rPr lang="ru-RU" sz="2600" i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</a:p>
          <a:p>
            <a:pPr>
              <a:defRPr/>
            </a:pPr>
            <a:r>
              <a:rPr lang="ru-RU" sz="2600" b="1" i="1" dirty="0">
                <a:solidFill>
                  <a:srgbClr val="99FF66"/>
                </a:solidFill>
                <a:latin typeface="+mn-lt"/>
                <a:cs typeface="+mn-cs"/>
              </a:rPr>
              <a:t>а) отсутствием видимой связи между объектом недвижимости и субъектом прав на него; </a:t>
            </a:r>
          </a:p>
          <a:p>
            <a:pPr>
              <a:defRPr/>
            </a:pPr>
            <a:r>
              <a:rPr lang="ru-RU" sz="2600" b="1" i="1" dirty="0">
                <a:solidFill>
                  <a:srgbClr val="99FF66"/>
                </a:solidFill>
                <a:latin typeface="+mn-lt"/>
                <a:cs typeface="+mn-cs"/>
              </a:rPr>
              <a:t>б) невозможностью передачи недвижимости путем физического перемещения.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9612" y="1214423"/>
            <a:ext cx="92632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rgbClr val="DADAD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Batang" pitchFamily="18" charset="-127"/>
                <a:cs typeface="+mn-cs"/>
              </a:rPr>
              <a:t>Недвижимая собственность</a:t>
            </a:r>
          </a:p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rgbClr val="DADAD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Batang" pitchFamily="18" charset="-127"/>
                <a:cs typeface="+mn-cs"/>
              </a:rPr>
              <a:t>=</a:t>
            </a:r>
          </a:p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rgbClr val="DADAD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Batang" pitchFamily="18" charset="-127"/>
                <a:cs typeface="+mn-cs"/>
              </a:rPr>
              <a:t>Недвижимое имущество</a:t>
            </a:r>
          </a:p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rgbClr val="DADAD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Batang" pitchFamily="18" charset="-127"/>
                <a:cs typeface="+mn-cs"/>
              </a:rPr>
              <a:t>+</a:t>
            </a:r>
          </a:p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rgbClr val="DADAD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Batang" pitchFamily="18" charset="-127"/>
                <a:cs typeface="+mn-cs"/>
              </a:rPr>
              <a:t>Права на него</a:t>
            </a:r>
          </a:p>
        </p:txBody>
      </p:sp>
      <p:pic>
        <p:nvPicPr>
          <p:cNvPr id="29701" name="Picture 5" descr="D:\Рабочий стол\ДО\ЭН маг\Рисунки\473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000504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467600" cy="181610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FFFFFF"/>
                </a:solidFill>
              </a:rPr>
              <a:t>Ценность недвижимости определяется совокупностью её физических и юридических составляющих, что в итоге отражается на цене объекта</a:t>
            </a:r>
          </a:p>
        </p:txBody>
      </p:sp>
      <p:pic>
        <p:nvPicPr>
          <p:cNvPr id="3072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438400"/>
            <a:ext cx="41529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609600" y="5334000"/>
            <a:ext cx="784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</a:rPr>
              <a:t>Рассмотрим важность юридической составляющей на примере понятия «Титул»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988" y="609600"/>
            <a:ext cx="4443412" cy="2554288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FF"/>
                </a:solidFill>
              </a:rPr>
              <a:t>«Титул»  означает право собственности на объект недвижимости. </a:t>
            </a:r>
          </a:p>
          <a:p>
            <a:pPr>
              <a:defRPr/>
            </a:pP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12738" y="3276600"/>
            <a:ext cx="83740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FF"/>
                </a:solidFill>
              </a:rPr>
              <a:t>Его считают чистым, если право собственности в полном объеме принадлежит собственнику, если титул с «пятном» или «грязный», то права собственника находятся под сомнением и могут быть оспорены в суде</a:t>
            </a:r>
          </a:p>
        </p:txBody>
      </p:sp>
      <p:pic>
        <p:nvPicPr>
          <p:cNvPr id="31748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09600"/>
            <a:ext cx="3657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6124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FFFF"/>
                </a:solidFill>
                <a:latin typeface="+mn-lt"/>
                <a:cs typeface="+mn-cs"/>
              </a:rPr>
              <a:t>В соответствии с российским законодательством, право собственности включает в себя следующие правомочия:</a:t>
            </a:r>
          </a:p>
          <a:p>
            <a:pPr>
              <a:defRPr/>
            </a:pPr>
            <a:endParaRPr lang="ru-RU" sz="280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solidFill>
                  <a:srgbClr val="CCFF66"/>
                </a:solidFill>
                <a:latin typeface="+mn-lt"/>
                <a:cs typeface="+mn-cs"/>
              </a:rPr>
              <a:t>владения (исключительный физический контроль над вещью),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solidFill>
                  <a:srgbClr val="CCFF66"/>
                </a:solidFill>
                <a:latin typeface="+mn-lt"/>
                <a:cs typeface="+mn-cs"/>
              </a:rPr>
              <a:t>пользование (удовлетворение своих потребностей),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solidFill>
                  <a:srgbClr val="CCFF66"/>
                </a:solidFill>
                <a:latin typeface="+mn-lt"/>
                <a:cs typeface="+mn-cs"/>
              </a:rPr>
              <a:t>распоряжение (возможность решать юридическую судьбу объекта).</a:t>
            </a:r>
          </a:p>
          <a:p>
            <a:pPr>
              <a:defRPr/>
            </a:pPr>
            <a:endParaRPr lang="ru-RU" sz="2800" dirty="0">
              <a:solidFill>
                <a:srgbClr val="FFFFFF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2800" dirty="0">
                <a:solidFill>
                  <a:srgbClr val="FFFFFF"/>
                </a:solidFill>
                <a:latin typeface="+mn-lt"/>
                <a:cs typeface="+mn-cs"/>
              </a:rPr>
              <a:t>В такой трактовке права собственности заложена возможность разделения правомочий между разными субъектами.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304800" y="228600"/>
            <a:ext cx="84582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tabLst>
                <a:tab pos="677863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В современных концепциях прав собственности оно понимается как комплекс (пучок) правомочий, представляющий собой совокупность 11 элементов:</a:t>
            </a:r>
          </a:p>
          <a:p>
            <a:pPr marL="342900" indent="-342900">
              <a:tabLst>
                <a:tab pos="677863" algn="l"/>
              </a:tabLst>
            </a:pPr>
            <a:endParaRPr lang="ru-RU" sz="2400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  <a:tabLst>
                <a:tab pos="677863" algn="l"/>
              </a:tabLst>
            </a:pPr>
            <a:r>
              <a:rPr lang="ru-RU" sz="2400" dirty="0">
                <a:solidFill>
                  <a:srgbClr val="FFFF00"/>
                </a:solidFill>
              </a:rPr>
              <a:t>право владения;</a:t>
            </a:r>
          </a:p>
          <a:p>
            <a:pPr marL="342900" indent="-342900">
              <a:buFontTx/>
              <a:buAutoNum type="arabicPeriod"/>
              <a:tabLst>
                <a:tab pos="677863" algn="l"/>
              </a:tabLst>
            </a:pPr>
            <a:r>
              <a:rPr lang="ru-RU" sz="2400" dirty="0">
                <a:solidFill>
                  <a:srgbClr val="FFFF00"/>
                </a:solidFill>
              </a:rPr>
              <a:t>право пользования;</a:t>
            </a:r>
          </a:p>
          <a:p>
            <a:pPr marL="342900" indent="-342900">
              <a:buFontTx/>
              <a:buAutoNum type="arabicPeriod"/>
              <a:tabLst>
                <a:tab pos="677863" algn="l"/>
              </a:tabLst>
            </a:pPr>
            <a:r>
              <a:rPr lang="ru-RU" sz="2400" dirty="0">
                <a:solidFill>
                  <a:srgbClr val="FFFF00"/>
                </a:solidFill>
              </a:rPr>
              <a:t>право управления;</a:t>
            </a:r>
          </a:p>
          <a:p>
            <a:pPr marL="342900" indent="-342900">
              <a:buFontTx/>
              <a:buAutoNum type="arabicPeriod"/>
              <a:tabLst>
                <a:tab pos="677863" algn="l"/>
              </a:tabLst>
            </a:pPr>
            <a:r>
              <a:rPr lang="ru-RU" sz="2400" dirty="0">
                <a:solidFill>
                  <a:srgbClr val="FFFF00"/>
                </a:solidFill>
              </a:rPr>
              <a:t>право на доход;</a:t>
            </a:r>
          </a:p>
          <a:p>
            <a:pPr marL="342900" indent="-342900">
              <a:buFontTx/>
              <a:buAutoNum type="arabicPeriod"/>
              <a:tabLst>
                <a:tab pos="677863" algn="l"/>
              </a:tabLst>
            </a:pPr>
            <a:r>
              <a:rPr lang="ru-RU" sz="2400" dirty="0">
                <a:solidFill>
                  <a:srgbClr val="FFFF00"/>
                </a:solidFill>
              </a:rPr>
              <a:t>право на капитальную стоимость (право на отчуждение или уничтожение объекта);</a:t>
            </a:r>
          </a:p>
          <a:p>
            <a:pPr marL="342900" indent="-342900">
              <a:buFontTx/>
              <a:buAutoNum type="arabicPeriod"/>
              <a:tabLst>
                <a:tab pos="677863" algn="l"/>
              </a:tabLst>
            </a:pPr>
            <a:r>
              <a:rPr lang="ru-RU" sz="2400" dirty="0">
                <a:solidFill>
                  <a:srgbClr val="FFFF00"/>
                </a:solidFill>
              </a:rPr>
              <a:t>право на безопасность;</a:t>
            </a:r>
          </a:p>
          <a:p>
            <a:pPr marL="342900" indent="-342900">
              <a:buFontTx/>
              <a:buAutoNum type="arabicPeriod"/>
              <a:tabLst>
                <a:tab pos="677863" algn="l"/>
              </a:tabLst>
            </a:pPr>
            <a:r>
              <a:rPr lang="ru-RU" sz="2400" dirty="0">
                <a:solidFill>
                  <a:srgbClr val="FFFF00"/>
                </a:solidFill>
              </a:rPr>
              <a:t>право на наследование;</a:t>
            </a:r>
          </a:p>
          <a:p>
            <a:pPr marL="342900" indent="-342900">
              <a:buFontTx/>
              <a:buAutoNum type="arabicPeriod"/>
              <a:tabLst>
                <a:tab pos="677863" algn="l"/>
              </a:tabLst>
            </a:pPr>
            <a:r>
              <a:rPr lang="ru-RU" sz="2400" dirty="0">
                <a:solidFill>
                  <a:srgbClr val="FFFF00"/>
                </a:solidFill>
              </a:rPr>
              <a:t>право на бессрочность;</a:t>
            </a:r>
          </a:p>
          <a:p>
            <a:pPr marL="342900" indent="-342900">
              <a:buFontTx/>
              <a:buAutoNum type="arabicPeriod"/>
              <a:tabLst>
                <a:tab pos="677863" algn="l"/>
              </a:tabLst>
            </a:pPr>
            <a:r>
              <a:rPr lang="ru-RU" sz="2400" dirty="0">
                <a:solidFill>
                  <a:srgbClr val="FFFF00"/>
                </a:solidFill>
              </a:rPr>
              <a:t>право на ответственность (для покрытия долгов);</a:t>
            </a:r>
          </a:p>
          <a:p>
            <a:pPr marL="342900" indent="-342900">
              <a:buFontTx/>
              <a:buAutoNum type="arabicPeriod"/>
              <a:tabLst>
                <a:tab pos="677863" algn="l"/>
              </a:tabLst>
            </a:pPr>
            <a:r>
              <a:rPr lang="ru-RU" sz="2400" dirty="0">
                <a:solidFill>
                  <a:srgbClr val="FFFF00"/>
                </a:solidFill>
              </a:rPr>
              <a:t>право на остаточный характер (возможность возврата правомочий при использование третьими лицами);</a:t>
            </a:r>
          </a:p>
          <a:p>
            <a:pPr marL="342900" indent="-342900">
              <a:buFontTx/>
              <a:buAutoNum type="arabicPeriod"/>
              <a:tabLst>
                <a:tab pos="677863" algn="l"/>
              </a:tabLst>
            </a:pPr>
            <a:r>
              <a:rPr lang="ru-RU" sz="2400" dirty="0">
                <a:solidFill>
                  <a:srgbClr val="FFFF00"/>
                </a:solidFill>
              </a:rPr>
              <a:t>запрет на вредное использование.</a:t>
            </a:r>
          </a:p>
        </p:txBody>
      </p:sp>
      <p:pic>
        <p:nvPicPr>
          <p:cNvPr id="4" name="Рисунок 3" descr="C:\Users\Сведко\AppData\Local\Microsoft\Windows\Temporary Internet Files\Content.IE5\OK309SCT\MC90028238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500174"/>
            <a:ext cx="18272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83058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solidFill>
                  <a:srgbClr val="002060"/>
                </a:solidFill>
                <a:latin typeface="+mn-lt"/>
                <a:cs typeface="+mn-cs"/>
              </a:rPr>
              <a:t>Наряду с правом собственности ГК выделяет следующие вещные права: </a:t>
            </a:r>
          </a:p>
          <a:p>
            <a:pPr>
              <a:defRPr/>
            </a:pPr>
            <a:endParaRPr lang="ru-RU" sz="300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3000" dirty="0">
                <a:solidFill>
                  <a:srgbClr val="FFFF00"/>
                </a:solidFill>
                <a:latin typeface="+mn-lt"/>
                <a:cs typeface="+mn-cs"/>
              </a:rPr>
              <a:t>Право пожизненного наследуемого владения земельным участком;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3000" dirty="0">
                <a:solidFill>
                  <a:srgbClr val="FFFF00"/>
                </a:solidFill>
                <a:latin typeface="+mn-lt"/>
                <a:cs typeface="+mn-cs"/>
              </a:rPr>
              <a:t>Право постоянного бессрочного пользования земельным участком;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3000" dirty="0">
                <a:solidFill>
                  <a:srgbClr val="FFFF00"/>
                </a:solidFill>
                <a:latin typeface="+mn-lt"/>
                <a:cs typeface="+mn-cs"/>
              </a:rPr>
              <a:t>Право оперативного управления;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3000" dirty="0">
                <a:solidFill>
                  <a:srgbClr val="FFFF00"/>
                </a:solidFill>
                <a:latin typeface="+mn-lt"/>
                <a:cs typeface="+mn-cs"/>
              </a:rPr>
              <a:t>Право хозяйственного 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915400" cy="409342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C00000"/>
                </a:solidFill>
              </a:rPr>
              <a:t>Кроме того, на объект недвижимости могут быть установлены </a:t>
            </a:r>
            <a:r>
              <a:rPr lang="ru-RU" sz="2600" b="1" dirty="0">
                <a:solidFill>
                  <a:srgbClr val="C00000"/>
                </a:solidFill>
              </a:rPr>
              <a:t>обременения</a:t>
            </a:r>
          </a:p>
          <a:p>
            <a:pPr>
              <a:defRPr/>
            </a:pPr>
            <a:endParaRPr lang="ru-RU" sz="2600" dirty="0">
              <a:solidFill>
                <a:srgbClr val="FFFFFF"/>
              </a:solidFill>
            </a:endParaRPr>
          </a:p>
          <a:p>
            <a:pPr>
              <a:defRPr/>
            </a:pPr>
            <a:endParaRPr lang="ru-RU" sz="26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ru-RU" sz="2600" dirty="0" smtClean="0">
                <a:solidFill>
                  <a:srgbClr val="FFFF00"/>
                </a:solidFill>
              </a:rPr>
              <a:t>Под </a:t>
            </a:r>
            <a:r>
              <a:rPr lang="ru-RU" sz="2600" dirty="0">
                <a:solidFill>
                  <a:srgbClr val="FFFF00"/>
                </a:solidFill>
              </a:rPr>
              <a:t>обременением понимают наличие установленных законом или уполномоченными органами условий, запрещений, стесняющих правообладателя при осуществлении права собственности либо иных вещных прав на конкретный объект недвижимого имущества. </a:t>
            </a:r>
          </a:p>
        </p:txBody>
      </p:sp>
      <p:pic>
        <p:nvPicPr>
          <p:cNvPr id="4" name="Picture 2" descr="&amp;Acy;&amp;gcy;&amp;iecy;&amp;ncy;&amp;tcy;&amp;scy;&amp;tcy;&amp;vcy;&amp;ocy; &amp;Ncy;&amp;iecy;&amp;dcy;&amp;vcy;&amp;icy;&amp;zhcy;&amp;icy;&amp;mcy;&amp;ocy;&amp;scy;&amp;tcy;&amp;icy; &quot;&amp;Acy;&amp;lcy;&amp;softcy;&amp;vcy;&amp;iecy;&amp;rcy;&amp;icy;&amp;yacy; &amp;Pcy;&amp;lcy;&amp;yucy;&amp;scy;&quot; - &amp;ocy;&amp;bcy;&amp;hardcy;&amp;yacy;&amp;vcy;&amp;lcy;&amp;iecy;&amp;ncy;&amp;icy;&amp;yacy; &amp;Mcy;&amp;ocy;&amp;scy;&amp;k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357694"/>
            <a:ext cx="2178035" cy="222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D:\Рабочий стол\ДО\ЭН маг\Рисунки\3637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00570"/>
            <a:ext cx="47625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Виды обременений</a:t>
            </a:r>
          </a:p>
          <a:p>
            <a:pPr>
              <a:defRPr/>
            </a:pPr>
            <a:endParaRPr lang="ru-RU" sz="2800" dirty="0">
              <a:solidFill>
                <a:srgbClr val="FFFFFF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Аренда</a:t>
            </a:r>
            <a:r>
              <a:rPr lang="ru-RU" sz="2400" dirty="0">
                <a:solidFill>
                  <a:srgbClr val="FFFF00"/>
                </a:solidFill>
                <a:latin typeface="+mn-lt"/>
                <a:cs typeface="+mn-cs"/>
              </a:rPr>
              <a:t>. По договору аренды здания или сооружения арендодатель обязуется передать его во временное владение и пользование (или во временное пользование) съемщику</a:t>
            </a:r>
          </a:p>
          <a:p>
            <a:pPr>
              <a:defRPr/>
            </a:pPr>
            <a:endParaRPr lang="ru-RU" sz="2400" dirty="0">
              <a:solidFill>
                <a:srgbClr val="FFFF00"/>
              </a:solidFill>
              <a:latin typeface="+mn-lt"/>
              <a:cs typeface="+mn-cs"/>
            </a:endParaRPr>
          </a:p>
          <a:p>
            <a:pPr algn="just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Ипотека (залог). </a:t>
            </a:r>
            <a:r>
              <a:rPr lang="ru-RU" sz="2400" dirty="0">
                <a:solidFill>
                  <a:srgbClr val="FFFF00"/>
                </a:solidFill>
                <a:latin typeface="+mn-lt"/>
                <a:cs typeface="+mn-cs"/>
              </a:rPr>
              <a:t>По договору о залоге недвижимого имущества (договору об ипотеке) одна сторона (залогодержатель, или кредитор по обязательству, обеспеченному ипотекой) имеет право получить удовлетворение своих денежных требований к должнику из стоимости заложенной недвижимости другой стороны</a:t>
            </a:r>
          </a:p>
          <a:p>
            <a:pPr>
              <a:defRPr/>
            </a:pPr>
            <a:endParaRPr lang="ru-RU" sz="2800" dirty="0">
              <a:solidFill>
                <a:srgbClr val="FFFFFF"/>
              </a:solidFill>
              <a:latin typeface="+mn-lt"/>
              <a:cs typeface="+mn-cs"/>
            </a:endParaRPr>
          </a:p>
          <a:p>
            <a:pPr>
              <a:defRPr/>
            </a:pPr>
            <a:endParaRPr lang="ru-RU" sz="28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Сервитут</a:t>
            </a:r>
            <a:r>
              <a:rPr lang="ru-RU" sz="2600" dirty="0">
                <a:solidFill>
                  <a:srgbClr val="CCFF66"/>
                </a:solidFill>
                <a:latin typeface="+mn-lt"/>
                <a:cs typeface="+mn-cs"/>
              </a:rPr>
              <a:t> представляет собой право ограниченного пользования чужим земельным участком (п.1 ст. 274 ГК РФ). </a:t>
            </a:r>
          </a:p>
          <a:p>
            <a:pPr>
              <a:defRPr/>
            </a:pPr>
            <a:endParaRPr lang="ru-RU" sz="28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381000" y="1952625"/>
            <a:ext cx="54864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>
                <a:solidFill>
                  <a:srgbClr val="CCFF66"/>
                </a:solidFill>
              </a:rPr>
              <a:t>Сервитут устанавливают для обеспечения прохода и проезда через соседний участок, прокладки и эксплуатации линий электропередачи, связи и трубопроводов, обеспечения водоснабжения и мелиорации, а также если другие нужды гражданина не могут быть обеспечены без установления сервитута. </a:t>
            </a:r>
          </a:p>
        </p:txBody>
      </p:sp>
      <p:pic>
        <p:nvPicPr>
          <p:cNvPr id="3994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8038" y="2590800"/>
            <a:ext cx="3009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208438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alibri Light" pitchFamily="34" charset="0"/>
              </a:rPr>
              <a:t>1.</a:t>
            </a:r>
            <a:r>
              <a:rPr lang="ru-RU" sz="4000" dirty="0" smtClean="0">
                <a:solidFill>
                  <a:schemeClr val="hlink"/>
                </a:solidFill>
                <a:latin typeface="Calibri Ligh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 Light" pitchFamily="34" charset="0"/>
              </a:rPr>
              <a:t>Экономическая</a:t>
            </a:r>
            <a:r>
              <a:rPr lang="en-US" sz="3600" dirty="0" smtClean="0">
                <a:solidFill>
                  <a:srgbClr val="FF0000"/>
                </a:solidFill>
                <a:latin typeface="Calibri Ligh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 Light" pitchFamily="34" charset="0"/>
              </a:rPr>
              <a:t>сущность</a:t>
            </a:r>
            <a:r>
              <a:rPr lang="en-US" sz="3600" dirty="0" smtClean="0">
                <a:solidFill>
                  <a:srgbClr val="FF0000"/>
                </a:solidFill>
                <a:latin typeface="Calibri Light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Calibri Light" pitchFamily="34" charset="0"/>
              </a:rPr>
              <a:t>основные</a:t>
            </a:r>
            <a:r>
              <a:rPr lang="en-US" sz="3600" dirty="0" smtClean="0">
                <a:solidFill>
                  <a:srgbClr val="FF0000"/>
                </a:solidFill>
                <a:latin typeface="Calibri Ligh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 Light" pitchFamily="34" charset="0"/>
              </a:rPr>
              <a:t>признаки</a:t>
            </a:r>
            <a:r>
              <a:rPr lang="en-US" sz="3600" dirty="0" smtClean="0">
                <a:solidFill>
                  <a:srgbClr val="FF0000"/>
                </a:solidFill>
                <a:latin typeface="Calibri Light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Calibri Light" pitchFamily="34" charset="0"/>
              </a:rPr>
              <a:t>характеристики</a:t>
            </a:r>
            <a:r>
              <a:rPr lang="en-US" sz="3600" dirty="0" smtClean="0">
                <a:solidFill>
                  <a:srgbClr val="FF0000"/>
                </a:solidFill>
                <a:latin typeface="Calibri Light" pitchFamily="34" charset="0"/>
              </a:rPr>
              <a:t> и </a:t>
            </a:r>
            <a:r>
              <a:rPr lang="en-US" sz="3600" dirty="0" err="1" smtClean="0">
                <a:solidFill>
                  <a:srgbClr val="FF0000"/>
                </a:solidFill>
                <a:latin typeface="Calibri Light" pitchFamily="34" charset="0"/>
              </a:rPr>
              <a:t>классификации</a:t>
            </a:r>
            <a:r>
              <a:rPr lang="en-US" sz="3600" dirty="0" smtClean="0">
                <a:solidFill>
                  <a:srgbClr val="FF0000"/>
                </a:solidFill>
                <a:latin typeface="Calibri Ligh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 Light" pitchFamily="34" charset="0"/>
              </a:rPr>
              <a:t>объектов</a:t>
            </a:r>
            <a:r>
              <a:rPr lang="en-US" sz="3600" dirty="0" smtClean="0">
                <a:solidFill>
                  <a:srgbClr val="FF0000"/>
                </a:solidFill>
                <a:latin typeface="Calibri Ligh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 Light" pitchFamily="34" charset="0"/>
              </a:rPr>
              <a:t>недвижимости</a:t>
            </a:r>
            <a:endParaRPr lang="ru-RU" sz="3600" dirty="0" smtClean="0">
              <a:solidFill>
                <a:srgbClr val="FF0000"/>
              </a:solidFill>
              <a:latin typeface="Calibri Light" pitchFamily="34" charset="0"/>
            </a:endParaRPr>
          </a:p>
        </p:txBody>
      </p:sp>
      <p:sp>
        <p:nvSpPr>
          <p:cNvPr id="16387" name="Rectangle 45"/>
          <p:cNvSpPr>
            <a:spLocks noChangeArrowheads="1"/>
          </p:cNvSpPr>
          <p:nvPr/>
        </p:nvSpPr>
        <p:spPr bwMode="auto">
          <a:xfrm>
            <a:off x="381000" y="2495550"/>
            <a:ext cx="8534400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ru-RU" sz="2500" i="1" dirty="0">
                <a:solidFill>
                  <a:srgbClr val="FFFFFF"/>
                </a:solidFill>
              </a:rPr>
              <a:t>		</a:t>
            </a:r>
            <a:r>
              <a:rPr lang="ru-RU" sz="2400" i="1" u="sng" dirty="0">
                <a:solidFill>
                  <a:srgbClr val="FFFF00"/>
                </a:solidFill>
              </a:rPr>
              <a:t>Недвижимое имущество</a:t>
            </a:r>
            <a:r>
              <a:rPr lang="ru-RU" sz="2400" dirty="0">
                <a:solidFill>
                  <a:srgbClr val="FFFF00"/>
                </a:solidFill>
              </a:rPr>
              <a:t> является:</a:t>
            </a:r>
          </a:p>
          <a:p>
            <a:pPr marL="342900" indent="-342900"/>
            <a:r>
              <a:rPr lang="ru-RU" sz="2400" dirty="0">
                <a:solidFill>
                  <a:srgbClr val="FFFF00"/>
                </a:solidFill>
              </a:rPr>
              <a:t>1. Естественно-пространственным базисом, на котором происходит вся хозяйственная деятельность, жизнедеятельность общества в целом;</a:t>
            </a:r>
          </a:p>
          <a:p>
            <a:pPr marL="342900" indent="-342900"/>
            <a:r>
              <a:rPr lang="ru-RU" sz="2400" dirty="0">
                <a:solidFill>
                  <a:srgbClr val="FFFF00"/>
                </a:solidFill>
              </a:rPr>
              <a:t>2. Составной частью активов любого предприятия;</a:t>
            </a:r>
          </a:p>
          <a:p>
            <a:pPr marL="342900" indent="-342900"/>
            <a:r>
              <a:rPr lang="ru-RU" sz="2400" dirty="0">
                <a:solidFill>
                  <a:srgbClr val="FFFF00"/>
                </a:solidFill>
              </a:rPr>
              <a:t>3. Объектом сделок и товаром;</a:t>
            </a:r>
          </a:p>
          <a:p>
            <a:pPr marL="342900" indent="-342900"/>
            <a:r>
              <a:rPr lang="ru-RU" sz="2400" dirty="0">
                <a:solidFill>
                  <a:srgbClr val="FFFF00"/>
                </a:solidFill>
              </a:rPr>
              <a:t>4. Самостоятельным объектом управления;</a:t>
            </a:r>
          </a:p>
          <a:p>
            <a:pPr marL="342900" indent="-342900"/>
            <a:r>
              <a:rPr lang="ru-RU" sz="2400" dirty="0">
                <a:solidFill>
                  <a:srgbClr val="FFFF00"/>
                </a:solidFill>
              </a:rPr>
              <a:t>5. Инвестиционным активом, источником дохода.</a:t>
            </a:r>
          </a:p>
        </p:txBody>
      </p:sp>
      <p:pic>
        <p:nvPicPr>
          <p:cNvPr id="16388" name="Рисунок 4" descr="C:\Users\Сведко\AppData\Local\Microsoft\Windows\Temporary Internet Files\Content.IE5\DQO0WBZ3\MC90023812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357694"/>
            <a:ext cx="149225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Существуют и другие виды обременений, а именно: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>
              <a:defRPr/>
            </a:pPr>
            <a:endParaRPr lang="ru-RU" sz="280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00FFCC"/>
                </a:solidFill>
                <a:latin typeface="+mn-lt"/>
                <a:cs typeface="+mn-cs"/>
              </a:rPr>
              <a:t>Обременение появляется, если среди собственников жилья есть несовершеннолетние и (или) недееспособные граждане и их интересы могут пострадать при продаже квартиры.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endParaRPr lang="ru-RU" sz="2400" dirty="0">
              <a:solidFill>
                <a:srgbClr val="00FFCC"/>
              </a:solidFill>
              <a:latin typeface="+mn-lt"/>
              <a:cs typeface="+mn-cs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00FFCC"/>
                </a:solidFill>
                <a:latin typeface="+mn-lt"/>
                <a:cs typeface="+mn-cs"/>
              </a:rPr>
              <a:t>Если покупатель жилья подписал договор, в котором было указано, что определенные граждане сохраняют право пользования данной квартирой (например, зарегистрированы в ней), то выписать их через суд будет невозможно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endParaRPr lang="ru-RU" sz="28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60631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+mn-cs"/>
              </a:rPr>
              <a:t>Арест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+mn-cs"/>
              </a:rPr>
              <a:t>-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+mn-cs"/>
              </a:rPr>
              <a:t>запрет на распоряжение имуществом. Арест на квартиру может быть наложен по решению суда, если ее владелец, например, долгое время не платил за коммунальные услуги или не погашал кредиты. </a:t>
            </a:r>
          </a:p>
          <a:p>
            <a:pPr>
              <a:defRPr/>
            </a:pP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cs typeface="+mn-cs"/>
            </a:endParaRP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+mn-cs"/>
              </a:rPr>
              <a:t>Рента с пожизненным содержанием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+mn-cs"/>
              </a:rPr>
              <a:t>-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+mn-cs"/>
              </a:rPr>
              <a:t>приобретатель квартиры после заключения сделки становится ее собственником (денег за покупку квартиры он не платит), однако проживать в ней продолжает прежний хозяин, получающий от него периодические выплаты</a:t>
            </a:r>
          </a:p>
          <a:p>
            <a:pPr>
              <a:defRPr/>
            </a:pP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cs typeface="+mn-cs"/>
            </a:endParaRP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+mn-cs"/>
              </a:rPr>
              <a:t>Протест/предупреждение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+mn-cs"/>
              </a:rPr>
              <a:t>-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+mn-cs"/>
              </a:rPr>
              <a:t>форма выражения желания представителя третьей стороны помешать владельцу недвижимости или аренды совершить сделку с земельным участком, потому что он имеет некие права против владельца.</a:t>
            </a:r>
          </a:p>
          <a:p>
            <a:pPr>
              <a:defRPr/>
            </a:pPr>
            <a:endParaRPr lang="ru-RU" sz="28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Государственная регистрация прав на недвижимое имущество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285720" y="2000240"/>
            <a:ext cx="8610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79450" algn="l"/>
              </a:tabLst>
            </a:pPr>
            <a:r>
              <a:rPr lang="ru-RU" sz="2800" dirty="0">
                <a:solidFill>
                  <a:srgbClr val="CCFF66"/>
                </a:solidFill>
              </a:rPr>
              <a:t>	</a:t>
            </a:r>
            <a:r>
              <a:rPr lang="ru-RU" sz="2400" dirty="0">
                <a:solidFill>
                  <a:srgbClr val="FFFF00"/>
                </a:solidFill>
              </a:rPr>
              <a:t>Система государственной регистрации прав и сделок с недвижимым имуществом позволяет:</a:t>
            </a:r>
          </a:p>
          <a:p>
            <a:pPr>
              <a:tabLst>
                <a:tab pos="679450" algn="l"/>
              </a:tabLst>
            </a:pPr>
            <a:r>
              <a:rPr lang="ru-RU" sz="2400" dirty="0">
                <a:solidFill>
                  <a:srgbClr val="FFFF00"/>
                </a:solidFill>
              </a:rPr>
              <a:t>	1) создать систему налогообложения;</a:t>
            </a:r>
          </a:p>
          <a:p>
            <a:pPr>
              <a:tabLst>
                <a:tab pos="679450" algn="l"/>
              </a:tabLst>
            </a:pPr>
            <a:r>
              <a:rPr lang="ru-RU" sz="2400" dirty="0">
                <a:solidFill>
                  <a:srgbClr val="FFFF00"/>
                </a:solidFill>
              </a:rPr>
              <a:t>	2) зафиксировать момент перехода прав </a:t>
            </a:r>
            <a:r>
              <a:rPr lang="ru-RU" sz="2400" dirty="0" smtClean="0">
                <a:solidFill>
                  <a:srgbClr val="FFFF00"/>
                </a:solidFill>
              </a:rPr>
              <a:t>на имущество</a:t>
            </a:r>
            <a:r>
              <a:rPr lang="ru-RU" sz="2400" dirty="0">
                <a:solidFill>
                  <a:srgbClr val="FFFF00"/>
                </a:solidFill>
              </a:rPr>
              <a:t>, а значит выгод и рисков;</a:t>
            </a:r>
          </a:p>
          <a:p>
            <a:pPr>
              <a:tabLst>
                <a:tab pos="679450" algn="l"/>
              </a:tabLst>
            </a:pPr>
            <a:r>
              <a:rPr lang="ru-RU" sz="2400" dirty="0">
                <a:solidFill>
                  <a:srgbClr val="FFFF00"/>
                </a:solidFill>
              </a:rPr>
              <a:t>	3) обеспечить безопасность сделок посредством предоставления гарантий приобретателю прав относительно чистоты сделки. </a:t>
            </a:r>
          </a:p>
        </p:txBody>
      </p:sp>
      <p:pic>
        <p:nvPicPr>
          <p:cNvPr id="4" name="Picture 7" descr="D:\Рабочий стол\ДО\ЭН маг\Рисунки\3654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786322"/>
            <a:ext cx="2571768" cy="1818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C00000"/>
                </a:solidFill>
                <a:latin typeface="Calibri Light" pitchFamily="34" charset="0"/>
              </a:rPr>
              <a:t>Экономические характеристики недвижимости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304800" y="1905000"/>
            <a:ext cx="8458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79450" algn="l"/>
              </a:tabLst>
            </a:pPr>
            <a:r>
              <a:rPr lang="ru-RU" sz="3200" dirty="0">
                <a:solidFill>
                  <a:srgbClr val="FFFFFF"/>
                </a:solidFill>
              </a:rPr>
              <a:t>	</a:t>
            </a:r>
            <a:r>
              <a:rPr lang="ru-RU" sz="2800" dirty="0">
                <a:solidFill>
                  <a:srgbClr val="FFFF00"/>
                </a:solidFill>
              </a:rPr>
              <a:t>Существенной особенностью недвижимости является ее способность выступать в разных экономических качествах:</a:t>
            </a:r>
          </a:p>
          <a:p>
            <a:pPr lvl="1">
              <a:buFontTx/>
              <a:buChar char="•"/>
              <a:tabLst>
                <a:tab pos="679450" algn="l"/>
              </a:tabLst>
            </a:pPr>
            <a:r>
              <a:rPr lang="ru-RU" sz="2800" dirty="0">
                <a:solidFill>
                  <a:srgbClr val="FFFF00"/>
                </a:solidFill>
              </a:rPr>
              <a:t>для использования личного или производственного;</a:t>
            </a:r>
          </a:p>
          <a:p>
            <a:pPr lvl="1">
              <a:buFontTx/>
              <a:buChar char="•"/>
              <a:tabLst>
                <a:tab pos="679450" algn="l"/>
              </a:tabLst>
            </a:pPr>
            <a:r>
              <a:rPr lang="ru-RU" sz="2800" dirty="0">
                <a:solidFill>
                  <a:srgbClr val="FFFF00"/>
                </a:solidFill>
              </a:rPr>
              <a:t>для получения дохода (в виде арендной платы или перепродажи).</a:t>
            </a:r>
          </a:p>
        </p:txBody>
      </p:sp>
      <p:pic>
        <p:nvPicPr>
          <p:cNvPr id="4" name="Рисунок 4" descr="C:\Users\Сведко\AppData\Local\Microsoft\Windows\Temporary Internet Files\Content.IE5\DQO0WBZ3\MC90023812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928934"/>
            <a:ext cx="137635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Разновидности активов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285720" y="2000240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	</a:t>
            </a:r>
            <a:r>
              <a:rPr lang="ru-RU" sz="3200" dirty="0">
                <a:solidFill>
                  <a:srgbClr val="00FFCC"/>
                </a:solidFill>
              </a:rPr>
              <a:t>В экономической теории все активы разделяют на:</a:t>
            </a:r>
          </a:p>
          <a:p>
            <a:r>
              <a:rPr lang="ru-RU" sz="3200" dirty="0">
                <a:solidFill>
                  <a:srgbClr val="00FFCC"/>
                </a:solidFill>
              </a:rPr>
              <a:t>1. Реальные (здания, сооружения, товары);</a:t>
            </a:r>
          </a:p>
          <a:p>
            <a:r>
              <a:rPr lang="ru-RU" sz="3200" dirty="0">
                <a:solidFill>
                  <a:srgbClr val="00FFCC"/>
                </a:solidFill>
              </a:rPr>
              <a:t>2. Финансовые (денежные средства, счета в банках, ценные бумаги). </a:t>
            </a:r>
          </a:p>
        </p:txBody>
      </p:sp>
      <p:pic>
        <p:nvPicPr>
          <p:cNvPr id="45061" name="Picture 5" descr="D:\Рабочий стол\ДО\ЭН маг\Рисунки\2537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357694"/>
            <a:ext cx="355497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rgbClr val="FFFF00"/>
                </a:solidFill>
              </a:rPr>
              <a:t>Особенности дохода от недвижимости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214282" y="1857364"/>
            <a:ext cx="8534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>
              <a:buFont typeface="Wingdings" pitchFamily="2" charset="2"/>
              <a:buChar char="§"/>
            </a:pPr>
            <a:r>
              <a:rPr lang="ru-RU" sz="2000" dirty="0">
                <a:solidFill>
                  <a:srgbClr val="00FFCC"/>
                </a:solidFill>
              </a:rPr>
              <a:t>Стабильность</a:t>
            </a:r>
          </a:p>
          <a:p>
            <a:pPr indent="450850">
              <a:buFont typeface="Wingdings" pitchFamily="2" charset="2"/>
              <a:buChar char="§"/>
            </a:pPr>
            <a:r>
              <a:rPr lang="ru-RU" sz="2000" dirty="0">
                <a:solidFill>
                  <a:srgbClr val="00FFCC"/>
                </a:solidFill>
              </a:rPr>
              <a:t>Необходимость высокого «порогового» уровня инвестиций</a:t>
            </a:r>
          </a:p>
          <a:p>
            <a:pPr indent="450850">
              <a:buFont typeface="Wingdings" pitchFamily="2" charset="2"/>
              <a:buChar char="§"/>
            </a:pPr>
            <a:r>
              <a:rPr lang="ru-RU" sz="2000" dirty="0">
                <a:solidFill>
                  <a:srgbClr val="00FFCC"/>
                </a:solidFill>
              </a:rPr>
              <a:t>Необходимость в управлении</a:t>
            </a:r>
          </a:p>
          <a:p>
            <a:pPr indent="450850">
              <a:buFont typeface="Wingdings" pitchFamily="2" charset="2"/>
              <a:buChar char="§"/>
            </a:pPr>
            <a:r>
              <a:rPr lang="ru-RU" sz="2000" dirty="0">
                <a:solidFill>
                  <a:srgbClr val="00FFCC"/>
                </a:solidFill>
              </a:rPr>
              <a:t>Неоднородность</a:t>
            </a:r>
          </a:p>
          <a:p>
            <a:pPr indent="450850">
              <a:buFont typeface="Wingdings" pitchFamily="2" charset="2"/>
              <a:buChar char="§"/>
            </a:pPr>
            <a:r>
              <a:rPr lang="ru-RU" sz="2000" dirty="0">
                <a:solidFill>
                  <a:srgbClr val="00FFCC"/>
                </a:solidFill>
              </a:rPr>
              <a:t>Защита от инфляции</a:t>
            </a:r>
          </a:p>
          <a:p>
            <a:pPr indent="450850">
              <a:buFont typeface="Wingdings" pitchFamily="2" charset="2"/>
              <a:buChar char="§"/>
            </a:pPr>
            <a:r>
              <a:rPr lang="ru-RU" sz="2000" dirty="0">
                <a:solidFill>
                  <a:srgbClr val="00FFCC"/>
                </a:solidFill>
              </a:rPr>
              <a:t>Высокие </a:t>
            </a:r>
            <a:r>
              <a:rPr lang="ru-RU" sz="2000" dirty="0" err="1">
                <a:solidFill>
                  <a:srgbClr val="00FFCC"/>
                </a:solidFill>
              </a:rPr>
              <a:t>трансакционные</a:t>
            </a:r>
            <a:r>
              <a:rPr lang="ru-RU" sz="2000" dirty="0">
                <a:solidFill>
                  <a:srgbClr val="00FFCC"/>
                </a:solidFill>
              </a:rPr>
              <a:t> издержки</a:t>
            </a:r>
          </a:p>
          <a:p>
            <a:pPr indent="450850">
              <a:buFont typeface="Wingdings" pitchFamily="2" charset="2"/>
              <a:buChar char="§"/>
            </a:pPr>
            <a:r>
              <a:rPr lang="ru-RU" sz="2000" dirty="0">
                <a:solidFill>
                  <a:srgbClr val="00FFCC"/>
                </a:solidFill>
              </a:rPr>
              <a:t>Низкая ликвидность (период экспозиции жилой недвижимости может составлять несколько месяцев)</a:t>
            </a:r>
          </a:p>
          <a:p>
            <a:pPr indent="450850">
              <a:buFont typeface="Wingdings" pitchFamily="2" charset="2"/>
              <a:buChar char="§"/>
            </a:pPr>
            <a:r>
              <a:rPr lang="ru-RU" sz="2000" dirty="0">
                <a:solidFill>
                  <a:srgbClr val="00FFCC"/>
                </a:solidFill>
              </a:rPr>
              <a:t>Низкая корреляция доходов от недвижимости с доходами от других активов</a:t>
            </a:r>
          </a:p>
          <a:p>
            <a:pPr indent="450850">
              <a:buFont typeface="Wingdings" pitchFamily="2" charset="2"/>
              <a:buChar char="§"/>
            </a:pPr>
            <a:r>
              <a:rPr lang="ru-RU" sz="2000" dirty="0">
                <a:solidFill>
                  <a:srgbClr val="00FFCC"/>
                </a:solidFill>
              </a:rPr>
              <a:t>Особенности ценообразования</a:t>
            </a:r>
          </a:p>
          <a:p>
            <a:pPr indent="450850">
              <a:buFont typeface="Wingdings" pitchFamily="2" charset="2"/>
              <a:buChar char="§"/>
            </a:pPr>
            <a:r>
              <a:rPr lang="ru-RU" sz="2000" dirty="0">
                <a:solidFill>
                  <a:srgbClr val="00FFCC"/>
                </a:solidFill>
              </a:rPr>
              <a:t>Сохранность инвестируемых средств</a:t>
            </a:r>
          </a:p>
          <a:p>
            <a:pPr indent="450850">
              <a:buFont typeface="Wingdings" pitchFamily="2" charset="2"/>
              <a:buChar char="§"/>
            </a:pPr>
            <a:r>
              <a:rPr lang="ru-RU" sz="2000" dirty="0">
                <a:solidFill>
                  <a:srgbClr val="00FFCC"/>
                </a:solidFill>
              </a:rPr>
              <a:t>Сложность финансовых потоков</a:t>
            </a:r>
          </a:p>
        </p:txBody>
      </p:sp>
      <p:pic>
        <p:nvPicPr>
          <p:cNvPr id="4" name="Рисунок 3" descr="C:\Users\Сведко\AppData\Local\Microsoft\Windows\Temporary Internet Files\Content.IE5\OK309SCT\MC90028238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857760"/>
            <a:ext cx="181144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Виды стоимости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недвижимости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Виды стоимости могут быть объединены в три основные группы:</a:t>
            </a:r>
          </a:p>
          <a:p>
            <a:r>
              <a:rPr lang="ru-RU" sz="2800" dirty="0" smtClean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      стоимость в обмене как выражение меновой стоимости;</a:t>
            </a:r>
          </a:p>
          <a:p>
            <a:r>
              <a:rPr lang="ru-RU" sz="2800" dirty="0" smtClean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      стоимость в пользовании как выражение потребительной стоимости;</a:t>
            </a:r>
          </a:p>
          <a:p>
            <a:r>
              <a:rPr lang="ru-RU" sz="2800" dirty="0" smtClean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     специальные виды стоимости.</a:t>
            </a:r>
          </a:p>
          <a:p>
            <a:endParaRPr lang="ru-RU" dirty="0"/>
          </a:p>
        </p:txBody>
      </p:sp>
      <p:pic>
        <p:nvPicPr>
          <p:cNvPr id="4" name="Picture 2" descr="&amp;Kcy;&amp;acy;&amp;rcy;&amp;tcy;&amp;acy; &amp;scy;&amp;acy;&amp;jcy;&amp;tcy;&amp;acy; &amp;ZHcy;&amp;icy;&amp;lcy;&amp;acy;&amp;yacy; &amp;icy; &amp;kcy;&amp;ocy;&amp;mcy;&amp;mcy;&amp;iecy;&amp;rcy;&amp;chcy;&amp;iecy;&amp;scy;&amp;kcy;&amp;acy;&amp;yacy; &amp;ncy;&amp;iecy;&amp;dcy;&amp;vcy;&amp;icy;&amp;zhcy;&amp;icy;&amp;mcy;&amp;ocy;&amp;scy;&amp;t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286256"/>
            <a:ext cx="1898634" cy="19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Первая группа </a:t>
            </a:r>
            <a:r>
              <a:rPr lang="ru-RU" sz="3600" dirty="0" smtClean="0">
                <a:solidFill>
                  <a:srgbClr val="FFFF00"/>
                </a:solidFill>
              </a:rPr>
              <a:t>– </a:t>
            </a:r>
            <a:r>
              <a:rPr lang="ru-RU" sz="3600" b="1" dirty="0" smtClean="0">
                <a:solidFill>
                  <a:srgbClr val="FFFF00"/>
                </a:solidFill>
              </a:rPr>
              <a:t>стоимость в обмене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Характеризует способность объекта недвижимости обмениваться на деньги или на другие товары, носит объективный характер и лежит в основе проведения операций с недвижимостью на рынке: купли-продажи, передачи в залог, в том числе и под кредиты, сдачи в аренду, внесения в уставные фонды предприятий и т.п.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проявления стоимости в обмене: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  рыночная;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  ликвидационная;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  утилизационная.</a:t>
            </a:r>
          </a:p>
          <a:p>
            <a:endParaRPr lang="ru-RU" dirty="0"/>
          </a:p>
        </p:txBody>
      </p:sp>
      <p:pic>
        <p:nvPicPr>
          <p:cNvPr id="4" name="Picture 2" descr="&amp;Acy;&amp;gcy;&amp;iecy;&amp;ncy;&amp;tcy;&amp;scy;&amp;tcy;&amp;vcy;&amp;ocy; &amp;Ncy;&amp;iecy;&amp;dcy;&amp;vcy;&amp;icy;&amp;zhcy;&amp;icy;&amp;mcy;&amp;ocy;&amp;scy;&amp;tcy;&amp;icy; &quot;&amp;Acy;&amp;lcy;&amp;softcy;&amp;vcy;&amp;iecy;&amp;rcy;&amp;icy;&amp;yacy; &amp;Pcy;&amp;lcy;&amp;yucy;&amp;scy;&quot; - &amp;ocy;&amp;bcy;&amp;hardcy;&amp;yacy;&amp;vcy;&amp;lcy;&amp;iecy;&amp;ncy;&amp;icy;&amp;yacy; &amp;Mcy;&amp;ocy;&amp;scy;&amp;kcy;&amp;v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576513"/>
            <a:ext cx="36734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Рабочий стол\ДО\ЭН маг\Рисунки\153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466" y="4143380"/>
            <a:ext cx="376815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Рыночная стоимость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dirty="0" smtClean="0"/>
              <a:t>Согласно Федеральному Закону «Об оценочной деятельности» в Российской Федерации под рыночной стоимостью объекта оценки понимается</a:t>
            </a:r>
            <a:r>
              <a:rPr lang="ru-RU" sz="3200" b="1" dirty="0" smtClean="0"/>
              <a:t> </a:t>
            </a:r>
            <a:r>
              <a:rPr lang="ru-RU" sz="3200" dirty="0" smtClean="0"/>
              <a:t>наиболее вероятная цена, по которой товар или услуга могут быть проданы на свободном рынке в условиях конкуренции, когда стороны сделки действуют разумно, располагая всей необходимой информацией, а на цену сделки не влияют какие-либо существенные обстоятельства, то есть когда: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dirty="0" smtClean="0"/>
              <a:t>одна из сторон сделки не обязана отчуждать объект оценки, а другая сторона не обязана принимать исполнение;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dirty="0" smtClean="0"/>
              <a:t>стороны сделки хорошо осведомлены о предмете сделки и действуют каждая в своих интересах;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dirty="0" smtClean="0"/>
              <a:t>объект оценки представлен на открытом рынке посредством публичной оферты, типичной для аналогичных объектов оценки;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dirty="0" smtClean="0"/>
              <a:t>цена сделки представляет собой разумное вознаграждение за объект оценки и принуждения к совершению сделки в отношении сторон сделки с чьей-либо стороны не было;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dirty="0" smtClean="0"/>
              <a:t>платёж за объект оценки предполагается в денежной форме.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14282" y="857232"/>
            <a:ext cx="8763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dirty="0">
                <a:solidFill>
                  <a:srgbClr val="FFFF00"/>
                </a:solidFill>
              </a:rPr>
              <a:t>В течение советского периода понятие «недвижимость» отсутствовало.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400" dirty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>
                <a:solidFill>
                  <a:srgbClr val="FFFF00"/>
                </a:solidFill>
              </a:rPr>
              <a:t>С переходом к рыночной экономике недвижимое имущество выделяется в самостоятельный объект экономических отношений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400" dirty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>
                <a:solidFill>
                  <a:srgbClr val="FFFF00"/>
                </a:solidFill>
              </a:rPr>
              <a:t>впервые термин «недвижимость» появился в основах гражданского законодательства СССР, принятых в 1991 г., а окончательно понятие вошло в хозяйственную практику с момента вступления в силу Гражданского Кодекса в 1995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Ликвидационная стоимость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2400" dirty="0" smtClean="0"/>
              <a:t>стоимость объекта оценки в случае, если объект оценки должен быть отчужден в срок меньше обычного срока экспозиции аналогичных объектов.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400" dirty="0" smtClean="0"/>
              <a:t> Иначе говоря, ликвидационная стоимость – </a:t>
            </a:r>
            <a:r>
              <a:rPr lang="ru-RU" sz="2400" dirty="0" err="1" smtClean="0"/>
              <a:t>стоимость</a:t>
            </a:r>
            <a:r>
              <a:rPr lang="ru-RU" sz="2400" dirty="0" smtClean="0"/>
              <a:t>, с которой приходится соглашаться продавцу при вынужденной продаже недвижимости в ограниченный период времени, не позволяющий значительному числу потенциальных покупателей ознакомиться с объектом и условиями продажи.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Утилизационная стоимость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стоимость объекта оценки, равная рыночной стоимости материалов, которые он в себя включает, с учетом затрат на утилизацию объекта оценки.</a:t>
            </a:r>
          </a:p>
          <a:p>
            <a:endParaRPr lang="ru-RU" dirty="0"/>
          </a:p>
        </p:txBody>
      </p:sp>
      <p:pic>
        <p:nvPicPr>
          <p:cNvPr id="4" name="Picture 2" descr="&amp;Ncy;&amp;acy;&amp;lcy;&amp;ocy;&amp;gcy;&amp;icy; &amp;ncy;&amp;acy; &amp;ncy;&amp;iecy;&amp;dcy;&amp;vcy;&amp;icy;&amp;zhcy;&amp;icy;&amp;mcy;&amp;ocy;&amp;scy;&amp;tcy;&amp;softcy; &amp;bcy;&amp;ucy;&amp;dcy;&amp;ucy;&amp;tcy; &amp;pcy;&amp;ocy;&amp;vcy;&amp;ycy;&amp;shcy;&amp;iecy;&amp;ncy;&amp;ycy; RIVA &amp;Scy;&amp;tcy;&amp;rcy;&amp;ocy;&amp;icy;&amp;tcy;&amp;iecy;&amp;lcy;&amp;softcy;&amp;scy;&amp;tcy;&amp;vcy;&amp;ocy; - &amp;pcy;&amp;rcy;&amp;ocy;&amp;icy;&amp;zcy;&amp;vcy;&amp;ocy;&amp;dcy;&amp;scy;&amp;tcy;&amp;vcy;&amp;ocy; &amp;icy; &amp;pcy;&amp;rcy;&amp;ocy;&amp;dcy;&amp;acy;&amp;zhcy;&amp;acy; &amp;scy;&amp;tcy;&amp;rcy;&amp;ocy;&amp;jcy;&amp;mcy;&amp;acy;&amp;tcy;&amp;iecy;&amp;rcy;&amp;icy;&amp;acy;&amp;l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135223"/>
            <a:ext cx="2033572" cy="213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D:\Рабочий стол\ДО\ЭН маг\Рисунки\589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000504"/>
            <a:ext cx="3084492" cy="2217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Вторая группа </a:t>
            </a:r>
            <a:r>
              <a:rPr lang="ru-RU" sz="4400" dirty="0" smtClean="0">
                <a:solidFill>
                  <a:srgbClr val="FFFF00"/>
                </a:solidFill>
              </a:rPr>
              <a:t>– </a:t>
            </a:r>
            <a:r>
              <a:rPr lang="ru-RU" sz="4400" b="1" dirty="0" smtClean="0">
                <a:solidFill>
                  <a:srgbClr val="FFFF00"/>
                </a:solidFill>
              </a:rPr>
              <a:t>стоимость в пользовании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обусловлены полезностью объекта недвижимости при определенном варианте его использования и носит субъективный характер, отражая сложившиеся возможности эксплуатации объекта конкретным владельцем, не связанные с куплей-продажей объекта и с другими рыночными операциями.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Оценка стоимости в пользовании объекта недвижимости производится исходя из существующего профиля его использования и тех финансово-экономических параметров, которые наблюдались в начальный период функционирования объекта и прогнозируются в будущем.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Формы проявления стоимости в пользовании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11758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3300" b="1" dirty="0" smtClean="0"/>
              <a:t>Стоимость объекта оценки при существующем использовании</a:t>
            </a:r>
            <a:r>
              <a:rPr lang="ru-RU" sz="3300" dirty="0" smtClean="0"/>
              <a:t> – стоимость объекта оценки, определяемая исходя из существующих условий и цели его использования.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300" b="1" dirty="0" smtClean="0"/>
              <a:t>Инвестиционная стоимость объекта оценки </a:t>
            </a:r>
            <a:r>
              <a:rPr lang="ru-RU" sz="3300" dirty="0" smtClean="0"/>
              <a:t>– стоимость объекта оценки, определяемая исходя из его доходности для конкретного лица при заданных инвестиционных целях.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300" b="1" dirty="0" smtClean="0"/>
              <a:t>Стоимость объекта оценки для целей налогообложения </a:t>
            </a:r>
            <a:r>
              <a:rPr lang="ru-RU" sz="3300" dirty="0" smtClean="0"/>
              <a:t>– стоимость объекта оценки, определяемая для исчисления налоговой базы и рассчитываемая в соответствии с положениями нормативных правовых актов (в том числе инвентаризационная стоимость).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300" dirty="0" smtClean="0"/>
              <a:t>В странах с переходной экономикой эта стоимость, как правило, не соответствует рыночной стоимости. Так, в Российской Федерации законом установлено исчислять налог от балансовой стоимости, т.е. стоимости активов, включенных в определенные статьи баланса предприятий и организаций.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300" dirty="0" smtClean="0"/>
              <a:t>Согласно Налоговому кодексу налогообложение земельных участков будет осуществляться на основе кадастровой стоимости земли или ее нормативной цены.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898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Третья группа - специальные виды стоимости объектов оценки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383130"/>
          </a:xfrm>
        </p:spPr>
        <p:txBody>
          <a:bodyPr/>
          <a:lstStyle/>
          <a:p>
            <a:r>
              <a:rPr lang="ru-RU" dirty="0" smtClean="0"/>
              <a:t>В соответствии со стандартами оценки, обязательными к приме нению субъектами оценочной деятельности, утвержденными Постановлением Правительства РФ №519 от 06 июля 2001 года можно выделить специальные виды стоимостей: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FF00"/>
                </a:solidFill>
              </a:rPr>
              <a:t>Стоимость объекта оценки с ограниченным рынком </a:t>
            </a:r>
            <a:r>
              <a:rPr lang="ru-RU" sz="2600" dirty="0" smtClean="0">
                <a:solidFill>
                  <a:srgbClr val="00FFCC"/>
                </a:solidFill>
              </a:rPr>
              <a:t>– стоимость объекта оценки, продажа которого на открытом рынке невозможна или требует дополнительных затрат по сравнению с затратами, необходимыми для продажи свободно обращающихся на рынке товаров.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FF00"/>
                </a:solidFill>
              </a:rPr>
              <a:t>Специальная стоимость объекта оценки </a:t>
            </a:r>
            <a:r>
              <a:rPr lang="ru-RU" sz="2600" dirty="0" smtClean="0">
                <a:solidFill>
                  <a:srgbClr val="FFFF00"/>
                </a:solidFill>
              </a:rPr>
              <a:t>– </a:t>
            </a:r>
            <a:r>
              <a:rPr lang="ru-RU" sz="2600" dirty="0" smtClean="0">
                <a:solidFill>
                  <a:srgbClr val="00FFCC"/>
                </a:solidFill>
              </a:rPr>
              <a:t>стоимость, для определения которой в договоре об оценке или нормативном правовом акте оговариваются условия, не включенные в понятие рыночной или иной стоимости, указанной в стандартах оценки.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1189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Стоимость замещения объекта оценки </a:t>
            </a:r>
            <a:r>
              <a:rPr lang="ru-RU" sz="2800" dirty="0" smtClean="0">
                <a:solidFill>
                  <a:srgbClr val="FFFF00"/>
                </a:solidFill>
              </a:rPr>
              <a:t>– </a:t>
            </a:r>
            <a:r>
              <a:rPr lang="ru-RU" sz="2800" dirty="0" smtClean="0">
                <a:solidFill>
                  <a:srgbClr val="00FFCC"/>
                </a:solidFill>
              </a:rPr>
              <a:t>сумма затрат на создание объекта, аналогичного объекту оценки, в рыночных ценах, существующих на дату проведения оценки, с учетом износа объекта оценки.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Стоимость воспроизводства объекта оценки </a:t>
            </a:r>
            <a:r>
              <a:rPr lang="ru-RU" sz="2800" dirty="0" smtClean="0">
                <a:solidFill>
                  <a:srgbClr val="FFFF00"/>
                </a:solidFill>
              </a:rPr>
              <a:t>– </a:t>
            </a:r>
            <a:r>
              <a:rPr lang="ru-RU" sz="2800" dirty="0" smtClean="0">
                <a:solidFill>
                  <a:srgbClr val="00FFCC"/>
                </a:solidFill>
              </a:rPr>
              <a:t>сумма затрат в рыночных ценах, существующих на дату проведения оценки, на создание объекта, идентичного объекту оценки, с применением идентичных материалов и технологий, с учетом износа объекта оценки.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" charset="0"/>
              </a:rPr>
              <a:t>3. Профессиональные участники рынка недвижимости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Рынок недвижимости представляет собой совокупность следующих структурных элементов: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/>
              <a:t>объектов недвижимости;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/>
              <a:t>экономических субъектов, оперирующих на рынке;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/>
              <a:t>процессов функционирования рынка;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/>
              <a:t>инфраструктуры рынка</a:t>
            </a:r>
          </a:p>
          <a:p>
            <a:endParaRPr lang="ru-RU" dirty="0"/>
          </a:p>
        </p:txBody>
      </p:sp>
      <p:pic>
        <p:nvPicPr>
          <p:cNvPr id="4" name="Picture 2" descr="&amp;Kcy;&amp;acy;&amp;rcy;&amp;tcy;&amp;acy; &amp;scy;&amp;acy;&amp;jcy;&amp;tcy;&amp;acy; &amp;ZHcy;&amp;icy;&amp;lcy;&amp;acy;&amp;yacy; &amp;icy; &amp;kcy;&amp;ocy;&amp;mcy;&amp;mcy;&amp;iecy;&amp;rcy;&amp;chcy;&amp;iecy;&amp;scy;&amp;kcy;&amp;acy;&amp;yacy; &amp;ncy;&amp;iecy;&amp;dcy;&amp;vcy;&amp;icy;&amp;zhcy;&amp;icy;&amp;mcy;&amp;ocy;&amp;scy;&amp;t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928934"/>
            <a:ext cx="1898634" cy="19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Экономическими субъектами рынка недвижимости</a:t>
            </a:r>
            <a:r>
              <a:rPr lang="ru-RU" b="1" dirty="0" smtClean="0">
                <a:solidFill>
                  <a:srgbClr val="FFFF00"/>
                </a:solidFill>
              </a:rPr>
              <a:t> являются: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FFCC"/>
                </a:solidFill>
              </a:rPr>
              <a:t>продавцы (арендодатели). </a:t>
            </a:r>
            <a:r>
              <a:rPr lang="ru-RU" dirty="0" smtClean="0"/>
              <a:t>В качестве продавца (арендодателя) может выступать любое юридическое или физическое лицо, имеющее право собственности на объект, в том числе государство в лице своих специализированных органов управления собственностью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FFCC"/>
                </a:solidFill>
              </a:rPr>
              <a:t>покупатели (арендаторы). </a:t>
            </a:r>
            <a:r>
              <a:rPr lang="ru-RU" dirty="0" smtClean="0"/>
              <a:t>В качестве покупателя (арендатора) может выступать юридическое или физическое лицо или орган государственного управления, имеющий право на данную операцию по закону (имеются в виду ограничения на деятельность нерезидентов, иностранных граждан, а также на коммерческую деятельность государственных органов).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FFCC"/>
                </a:solidFill>
              </a:rPr>
              <a:t>профессиональные участники рынка недвижимости</a:t>
            </a:r>
            <a:r>
              <a:rPr lang="ru-RU" dirty="0" smtClean="0"/>
              <a:t>. Состав профессиональных участников РН определяется перечнем процессов, протекающих на рынке с участием государства, и перечнем видов деятельности коммерческих структур.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Институциональные участники рынка недвижимости</a:t>
            </a:r>
            <a:r>
              <a:rPr lang="ru-RU" dirty="0" smtClean="0">
                <a:solidFill>
                  <a:srgbClr val="FF0000"/>
                </a:solidFill>
              </a:rPr>
              <a:t> –</a:t>
            </a:r>
          </a:p>
          <a:p>
            <a:pPr>
              <a:buNone/>
            </a:pPr>
            <a:endParaRPr lang="ru-RU" dirty="0" smtClean="0"/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 субъекты, представляющие интересы государства и действующим от его имени. Относят организации следующего профиля: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организации, регулирующие градостроительное развитие, землеустройство и землепользование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федеральные и территориальные земельные органы, занимающиеся инвентаризацией земли, созданием земельного кадастра, зонированием территорий, оформлением землеотвода,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федеральные и территориальные органы архитектуры и градостроительства, занимающиеся утверждением и согласованием градостроительных планов застройки территорий и поселений, созданием градостроительного кадастра, выдаче разрешений на строительство;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Понятие недвижимости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976313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79450" algn="l"/>
              </a:tabLst>
            </a:pPr>
            <a:r>
              <a:rPr lang="ru-RU" dirty="0">
                <a:solidFill>
                  <a:srgbClr val="FFFFFF"/>
                </a:solidFill>
              </a:rPr>
              <a:t>	</a:t>
            </a:r>
            <a:r>
              <a:rPr lang="ru-RU" sz="2000" dirty="0">
                <a:solidFill>
                  <a:srgbClr val="00FFCC"/>
                </a:solidFill>
              </a:rPr>
              <a:t>Согласно ст. 130 Гражданского Кодекса РФ, к </a:t>
            </a:r>
            <a:r>
              <a:rPr lang="ru-RU" sz="2000" b="1" u="sng" dirty="0">
                <a:solidFill>
                  <a:srgbClr val="00FFCC"/>
                </a:solidFill>
              </a:rPr>
              <a:t>недвижимости</a:t>
            </a:r>
            <a:r>
              <a:rPr lang="ru-RU" sz="2000" dirty="0">
                <a:solidFill>
                  <a:srgbClr val="00FFCC"/>
                </a:solidFill>
              </a:rPr>
              <a:t> относятся:</a:t>
            </a:r>
          </a:p>
          <a:p>
            <a:pPr>
              <a:tabLst>
                <a:tab pos="679450" algn="l"/>
              </a:tabLst>
            </a:pPr>
            <a:r>
              <a:rPr lang="ru-RU" sz="2000" dirty="0">
                <a:solidFill>
                  <a:srgbClr val="00FFCC"/>
                </a:solidFill>
              </a:rPr>
              <a:t>1. Земельные участки, участки недр, обособленные водные объекты и все, что прочно связано с землей, то есть объекты, перемещение которых без несоразмерного ущерба их назначению невозможно, в том числе: леса, многолетние насаждения, здания, сооружения</a:t>
            </a:r>
          </a:p>
          <a:p>
            <a:pPr>
              <a:tabLst>
                <a:tab pos="679450" algn="l"/>
              </a:tabLst>
            </a:pPr>
            <a:endParaRPr lang="ru-RU" sz="2000" dirty="0" smtClean="0">
              <a:solidFill>
                <a:srgbClr val="00FFCC"/>
              </a:solidFill>
            </a:endParaRPr>
          </a:p>
          <a:p>
            <a:pPr>
              <a:tabLst>
                <a:tab pos="679450" algn="l"/>
              </a:tabLst>
            </a:pPr>
            <a:r>
              <a:rPr lang="ru-RU" sz="2000" dirty="0" smtClean="0">
                <a:solidFill>
                  <a:srgbClr val="00FFCC"/>
                </a:solidFill>
              </a:rPr>
              <a:t>2</a:t>
            </a:r>
            <a:r>
              <a:rPr lang="ru-RU" sz="2000" dirty="0">
                <a:solidFill>
                  <a:srgbClr val="00FFCC"/>
                </a:solidFill>
              </a:rPr>
              <a:t>. Воздушные и морские суда, суда внутреннего плавания, космические объекты. Основанием для их отнесения к объектам недвижимости является особый правовой режим их использования, выражающийся в следующем:</a:t>
            </a:r>
          </a:p>
          <a:p>
            <a:pPr lvl="1">
              <a:buFontTx/>
              <a:buChar char="•"/>
              <a:tabLst>
                <a:tab pos="679450" algn="l"/>
              </a:tabLst>
            </a:pPr>
            <a:r>
              <a:rPr lang="ru-RU" sz="2000" dirty="0">
                <a:solidFill>
                  <a:srgbClr val="00FFCC"/>
                </a:solidFill>
              </a:rPr>
              <a:t>обязательной государственной регистрации объектов и прав на них;</a:t>
            </a:r>
          </a:p>
          <a:p>
            <a:pPr lvl="1">
              <a:buFontTx/>
              <a:buChar char="•"/>
              <a:tabLst>
                <a:tab pos="679450" algn="l"/>
              </a:tabLst>
            </a:pPr>
            <a:r>
              <a:rPr lang="ru-RU" sz="2000" dirty="0">
                <a:solidFill>
                  <a:srgbClr val="00FFCC"/>
                </a:solidFill>
              </a:rPr>
              <a:t>ограничении возможных вариантов использования.</a:t>
            </a:r>
          </a:p>
          <a:p>
            <a:pPr>
              <a:tabLst>
                <a:tab pos="679450" algn="l"/>
              </a:tabLst>
            </a:pPr>
            <a:endParaRPr lang="ru-RU" sz="2000" dirty="0" smtClean="0">
              <a:solidFill>
                <a:srgbClr val="00FFCC"/>
              </a:solidFill>
            </a:endParaRPr>
          </a:p>
          <a:p>
            <a:pPr>
              <a:tabLst>
                <a:tab pos="679450" algn="l"/>
              </a:tabLst>
            </a:pPr>
            <a:r>
              <a:rPr lang="ru-RU" sz="2000" dirty="0" smtClean="0">
                <a:solidFill>
                  <a:srgbClr val="00FFCC"/>
                </a:solidFill>
              </a:rPr>
              <a:t>3</a:t>
            </a:r>
            <a:r>
              <a:rPr lang="ru-RU" sz="2000" dirty="0">
                <a:solidFill>
                  <a:srgbClr val="00FFCC"/>
                </a:solidFill>
              </a:rPr>
              <a:t>. Иное имущество (квартиры, комнаты, офисные  и торговые помещения, предприятие как имущественный комплекс)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11890"/>
          </a:xfrm>
        </p:spPr>
        <p:txBody>
          <a:bodyPr>
            <a:normAutofit fontScale="85000" lnSpcReduction="20000"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органы экспертизы градостроительной и проектной документации, занимающиеся утверждением и согласованием архитектурных и строительных проектов;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органы, ведающие инвентаризацией и учетом строений;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органы технической, пожарной и иной инспекции, занимающиеся надзором за строительством и эксплуатацией зданий и сооружений;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проектировщики, строители, специалисты по технической эксплуатации, финансируемые из бюджета;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органы-регистраторы прав на недвижимость и сделок с ними;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государственные нотариусы.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Неинституциональные</a:t>
            </a:r>
            <a:r>
              <a:rPr lang="ru-RU" b="1" dirty="0" smtClean="0">
                <a:solidFill>
                  <a:srgbClr val="FF0000"/>
                </a:solidFill>
              </a:rPr>
              <a:t> участники рынка недвижимости</a:t>
            </a:r>
            <a:r>
              <a:rPr lang="ru-RU" dirty="0" smtClean="0">
                <a:solidFill>
                  <a:srgbClr val="FF0000"/>
                </a:solidFill>
              </a:rPr>
              <a:t> –</a:t>
            </a:r>
          </a:p>
          <a:p>
            <a:pPr>
              <a:buNone/>
            </a:pPr>
            <a:endParaRPr lang="ru-RU" dirty="0" smtClean="0"/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 субъекты, работающим на коммерческой основе. Относят организации следующего </a:t>
            </a:r>
            <a:r>
              <a:rPr lang="ru-RU" dirty="0" err="1" smtClean="0">
                <a:solidFill>
                  <a:srgbClr val="FFC000"/>
                </a:solidFill>
              </a:rPr>
              <a:t>профиля:брокеры</a:t>
            </a:r>
            <a:r>
              <a:rPr lang="ru-RU" dirty="0" smtClean="0">
                <a:solidFill>
                  <a:srgbClr val="FFC000"/>
                </a:solidFill>
              </a:rPr>
              <a:t>, оказывающие услуги продавцам и покупателям при совершении сделок с недвижимостью;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оценщики недвижимости, оказывающие услуги собственникам, инвесторам, продавцам, покупателям по независимой оценке стоимости объектов;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финансисты (банкиры), занимающиеся финансированием операций на рынке недвижимости, в том числе ипотечным кредитованием;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C000"/>
                </a:solidFill>
              </a:rPr>
              <a:t>девелоперы</a:t>
            </a:r>
            <a:r>
              <a:rPr lang="ru-RU" dirty="0" smtClean="0">
                <a:solidFill>
                  <a:srgbClr val="FFC000"/>
                </a:solidFill>
              </a:rPr>
              <a:t>, занимающиеся созданием и развитием объектов недвижимости, в том числе организацией и финансированием инвестиционного проекта, проектированием и строительством, продажей объекта полностью или по частям либо сдачей в аренду (самостоятельно или с привлечением ранее перечисленных участников в качестве подрядчиков и </a:t>
            </a:r>
            <a:r>
              <a:rPr lang="ru-RU" dirty="0" err="1" smtClean="0">
                <a:solidFill>
                  <a:srgbClr val="FFC000"/>
                </a:solidFill>
              </a:rPr>
              <a:t>соинвесторов</a:t>
            </a:r>
            <a:r>
              <a:rPr lang="ru-RU" dirty="0" smtClean="0">
                <a:solidFill>
                  <a:srgbClr val="FFC000"/>
                </a:solidFill>
              </a:rPr>
              <a:t>);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rmAutofit fontScale="70000" lnSpcReduction="20000"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C000"/>
                </a:solidFill>
              </a:rPr>
              <a:t>редевелоперы</a:t>
            </a:r>
            <a:r>
              <a:rPr lang="ru-RU" dirty="0" smtClean="0">
                <a:solidFill>
                  <a:srgbClr val="FFC000"/>
                </a:solidFill>
              </a:rPr>
              <a:t>, занимающиеся развитием и преобразованием (вторичной застройкой) территорий;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управляющие недвижимостью, занимающиеся финансовым управлением и технической эксплуатацией объекта;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проектировщики и строители, работающие на коммерческой основе; юристы, занимающиеся юридическим сопровождением операций на рынке недвижимости;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страховщики, занимающиеся страхованием объектов, сделок, профессиональной ответственности;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участники фондового рынка недвижимости, занимающиеся созданием и оборотом ценных бумаг, обеспеченных недвижимостью (жилищные облигации, пул закладных при ипотечном кредитовании);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аналитики, занимающиеся исследованием рынка недвижимости и подготовкой информации для принятия стратегических решений по его развитию;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rmAutofit fontScale="77500" lnSpcReduction="20000"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финансовые аналитики, занимающиеся финансовым анализом инвестиционных проектов;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C000"/>
                </a:solidFill>
              </a:rPr>
              <a:t>маркетологи</a:t>
            </a:r>
            <a:r>
              <a:rPr lang="ru-RU" dirty="0" smtClean="0">
                <a:solidFill>
                  <a:srgbClr val="FFC000"/>
                </a:solidFill>
              </a:rPr>
              <a:t>, специалисты по связям с общественностью и рекламе, занимающиеся продвижением объектов и услуг на рынке;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информационно-аналитические издания и другие СМИ, специализирующиеся на тематике рынка недвижимости;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специалисты по информационным технологиям, обслуживающие РН;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специалисты в области обучения и повышения квалификации персонала;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любые специалисты – сотрудники и члены национальных и международных профессиональных объединений рынка недвижимости.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Строительные организации (продавцы)</a:t>
            </a:r>
            <a:r>
              <a:rPr lang="ru-RU" sz="2400" dirty="0" smtClean="0"/>
              <a:t> существуют в относительно небольшом количестве, так как строительство требует больших капиталовложений и имеет достаточно длительный срок окупаемости. Данные организации строят новое жилье, нежилые объекты и продают объекты недвижимости либо сами, либо привлекая посредников-продавцов, оплачивая их услуги.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000504"/>
            <a:ext cx="3275008" cy="23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Риэлтор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FFCC"/>
                </a:solidFill>
              </a:rPr>
              <a:t>это лицо, которое занимается предпринимательской деятельностью на рынке недвижимости, осуществляя различные сделки с недвижимым имуществом и правами на него. Эта деятельность может осуществляться юридическими лицами и индивидуальными предпринимателями. </a:t>
            </a:r>
          </a:p>
          <a:p>
            <a:pPr>
              <a:buNone/>
            </a:pPr>
            <a:r>
              <a:rPr lang="ru-RU" dirty="0" smtClean="0">
                <a:solidFill>
                  <a:srgbClr val="00FFCC"/>
                </a:solidFill>
              </a:rPr>
              <a:t>Риэлтерские фирмы продают не саму недвижимость, последняя не является их собственностью, а свои услуги. Основной источник доходов – получение комиссионных за услуги, оказываемые продавцам или покупателям недвижимости. Риэлтерская деятельность подлежит обязательному лицензированию.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D:\Рабочий стол\ДО\ЭН маг\Рисунки\153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14290"/>
            <a:ext cx="2643206" cy="1603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Оценщик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 fontScale="77500" lnSpcReduction="20000"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FFCC"/>
                </a:solidFill>
              </a:rPr>
              <a:t>оценка по заказу продавца перед выставлением недвижимости на продажу;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FFCC"/>
                </a:solidFill>
              </a:rPr>
              <a:t>оценка по заказу потенциального покупателя перед заключением сделки;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FFCC"/>
                </a:solidFill>
              </a:rPr>
              <a:t>оценка перед реконструкцией недвижимости на предмет прироста дохода от эксплуатации и ее рыночной стоимости в зависимости от затрат на преобразование объекта;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FFCC"/>
                </a:solidFill>
              </a:rPr>
              <a:t>оценка инвестиционного проекта;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FFCC"/>
                </a:solidFill>
              </a:rPr>
              <a:t>оценка при получении кредита под залог недвижимости, при внесении недвижимости в качестве доли в уставный капитал нового предприятия;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FFCC"/>
                </a:solidFill>
              </a:rPr>
              <a:t>оценка для определения стартовой цены объекта недвижимости на конкурсах, аукционах и др.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Страховщик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FF00"/>
                </a:solidFill>
              </a:rPr>
              <a:t>Виды имущественного страхования: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Страхование имущества от огня и иных опасностей;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Страхование имущества от кражи;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Страхование ущерба от перерывов в производстве;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Страхование грузоперевозок;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Страхование морских судов и ответственности грузоперевозчика;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Авиационное и космическое страхование;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Страхование ответственности.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Имущественное страхование представляет собой систему отношений между страхователем и страховщиком по обеспечению страховой защиты имущественных интересов страхователя, связанных с владением, пользованием или распоряжением имуществом.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6562" name="Picture 2" descr="D:\Рабочий стол\ДО\ЭН маг\Рисунки\577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000504"/>
            <a:ext cx="4953008" cy="2505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sz="3200" b="1" i="1" dirty="0" smtClean="0">
                <a:solidFill>
                  <a:srgbClr val="FFFF00"/>
                </a:solidFill>
              </a:rPr>
              <a:t>Имущество юр. лиц, принимаемое на страхование:</a:t>
            </a:r>
          </a:p>
          <a:p>
            <a:pPr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Основные фонды в собственности страхователя;</a:t>
            </a:r>
          </a:p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Имущество, полученное в аренду, для перевозки, экспонирования и т.д.;</a:t>
            </a:r>
          </a:p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Сельскохозяйственные животные;</a:t>
            </a:r>
          </a:p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с/</a:t>
            </a:r>
            <a:r>
              <a:rPr lang="ru-RU" dirty="0" err="1" smtClean="0">
                <a:solidFill>
                  <a:srgbClr val="FFC000"/>
                </a:solidFill>
              </a:rPr>
              <a:t>х</a:t>
            </a:r>
            <a:r>
              <a:rPr lang="ru-RU" dirty="0" smtClean="0">
                <a:solidFill>
                  <a:srgbClr val="FFC000"/>
                </a:solidFill>
              </a:rPr>
              <a:t> культуры, многолетние насаждения, кустарники;</a:t>
            </a:r>
          </a:p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Строительно-монтажные комплексы</a:t>
            </a:r>
          </a:p>
          <a:p>
            <a:pPr>
              <a:buNone/>
              <a:defRPr/>
            </a:pPr>
            <a:endParaRPr lang="ru-RU" sz="2800" b="1" i="1" dirty="0" smtClean="0"/>
          </a:p>
          <a:p>
            <a:pPr>
              <a:buNone/>
              <a:defRPr/>
            </a:pPr>
            <a:r>
              <a:rPr lang="ru-RU" sz="3100" b="1" i="1" dirty="0" smtClean="0">
                <a:solidFill>
                  <a:srgbClr val="FFFF00"/>
                </a:solidFill>
              </a:rPr>
              <a:t>Имущество физ. лиц, принимаемое на страхование:</a:t>
            </a:r>
            <a:endParaRPr lang="ru-RU" sz="3100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Жилые дома, квартиры, дачи, гаражи (собственные или арендованные) и т.д.;</a:t>
            </a:r>
          </a:p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Домашнее имущество;</a:t>
            </a:r>
          </a:p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Средства наземного, воздушного, водного транспорта (собственные или арендованные);</a:t>
            </a:r>
          </a:p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Сельскохозяйственные животные</a:t>
            </a:r>
          </a:p>
          <a:p>
            <a:pPr>
              <a:defRPr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Объекты недвижимости</a:t>
            </a:r>
          </a:p>
        </p:txBody>
      </p:sp>
      <p:grpSp>
        <p:nvGrpSpPr>
          <p:cNvPr id="19459" name="Group 37"/>
          <p:cNvGrpSpPr>
            <a:grpSpLocks noChangeAspect="1"/>
          </p:cNvGrpSpPr>
          <p:nvPr/>
        </p:nvGrpSpPr>
        <p:grpSpPr bwMode="auto">
          <a:xfrm>
            <a:off x="244475" y="914400"/>
            <a:ext cx="8686800" cy="5943600"/>
            <a:chOff x="2294" y="3857"/>
            <a:chExt cx="7200" cy="2787"/>
          </a:xfrm>
        </p:grpSpPr>
        <p:sp>
          <p:nvSpPr>
            <p:cNvPr id="19462" name="AutoShape 38"/>
            <p:cNvSpPr>
              <a:spLocks noChangeAspect="1" noChangeArrowheads="1"/>
            </p:cNvSpPr>
            <p:nvPr/>
          </p:nvSpPr>
          <p:spPr bwMode="auto">
            <a:xfrm>
              <a:off x="2294" y="3857"/>
              <a:ext cx="7200" cy="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21" name="Rectangle 39"/>
            <p:cNvSpPr>
              <a:spLocks noChangeArrowheads="1"/>
            </p:cNvSpPr>
            <p:nvPr/>
          </p:nvSpPr>
          <p:spPr bwMode="auto">
            <a:xfrm>
              <a:off x="3552" y="3997"/>
              <a:ext cx="4376" cy="8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4800" dirty="0">
                  <a:solidFill>
                    <a:srgbClr val="000000"/>
                  </a:solidFill>
                </a:rPr>
                <a:t>Объекты недвижимости</a:t>
              </a:r>
            </a:p>
          </p:txBody>
        </p:sp>
        <p:sp>
          <p:nvSpPr>
            <p:cNvPr id="9222" name="Rectangle 40"/>
            <p:cNvSpPr>
              <a:spLocks noChangeArrowheads="1"/>
            </p:cNvSpPr>
            <p:nvPr/>
          </p:nvSpPr>
          <p:spPr bwMode="auto">
            <a:xfrm>
              <a:off x="2422" y="5530"/>
              <a:ext cx="1554" cy="9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400">
                  <a:solidFill>
                    <a:srgbClr val="000000"/>
                  </a:solidFill>
                </a:rPr>
                <a:t>Земельные участки</a:t>
              </a:r>
            </a:p>
          </p:txBody>
        </p:sp>
        <p:sp>
          <p:nvSpPr>
            <p:cNvPr id="9223" name="Rectangle 41"/>
            <p:cNvSpPr>
              <a:spLocks noChangeArrowheads="1"/>
            </p:cNvSpPr>
            <p:nvPr/>
          </p:nvSpPr>
          <p:spPr bwMode="auto">
            <a:xfrm>
              <a:off x="4116" y="5530"/>
              <a:ext cx="1413" cy="9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400">
                  <a:solidFill>
                    <a:srgbClr val="000000"/>
                  </a:solidFill>
                </a:rPr>
                <a:t>Первич-ные объекты</a:t>
              </a:r>
            </a:p>
          </p:txBody>
        </p:sp>
        <p:sp>
          <p:nvSpPr>
            <p:cNvPr id="9224" name="Rectangle 42"/>
            <p:cNvSpPr>
              <a:spLocks noChangeArrowheads="1"/>
            </p:cNvSpPr>
            <p:nvPr/>
          </p:nvSpPr>
          <p:spPr bwMode="auto">
            <a:xfrm>
              <a:off x="5669" y="5530"/>
              <a:ext cx="1414" cy="9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400">
                  <a:solidFill>
                    <a:srgbClr val="000000"/>
                  </a:solidFill>
                </a:rPr>
                <a:t>Вторич-ные объекты</a:t>
              </a:r>
            </a:p>
          </p:txBody>
        </p:sp>
        <p:sp>
          <p:nvSpPr>
            <p:cNvPr id="9225" name="Rectangle 43"/>
            <p:cNvSpPr>
              <a:spLocks noChangeArrowheads="1"/>
            </p:cNvSpPr>
            <p:nvPr/>
          </p:nvSpPr>
          <p:spPr bwMode="auto">
            <a:xfrm>
              <a:off x="7222" y="5530"/>
              <a:ext cx="2259" cy="9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400">
                  <a:solidFill>
                    <a:srgbClr val="000000"/>
                  </a:solidFill>
                </a:rPr>
                <a:t>Движимые по природе объекты, законом отнесенные к недвижимости</a:t>
              </a:r>
            </a:p>
          </p:txBody>
        </p:sp>
        <p:cxnSp>
          <p:nvCxnSpPr>
            <p:cNvPr id="19468" name="AutoShape 44"/>
            <p:cNvCxnSpPr>
              <a:cxnSpLocks noChangeShapeType="1"/>
              <a:stCxn id="9221" idx="2"/>
              <a:endCxn id="9222" idx="0"/>
            </p:cNvCxnSpPr>
            <p:nvPr/>
          </p:nvCxnSpPr>
          <p:spPr bwMode="auto">
            <a:xfrm flipH="1">
              <a:off x="3199" y="4833"/>
              <a:ext cx="2542" cy="6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469" name="AutoShape 45"/>
            <p:cNvCxnSpPr>
              <a:cxnSpLocks noChangeShapeType="1"/>
              <a:stCxn id="9221" idx="2"/>
              <a:endCxn id="9223" idx="0"/>
            </p:cNvCxnSpPr>
            <p:nvPr/>
          </p:nvCxnSpPr>
          <p:spPr bwMode="auto">
            <a:xfrm flipH="1">
              <a:off x="4823" y="4833"/>
              <a:ext cx="918" cy="6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470" name="AutoShape 46"/>
            <p:cNvCxnSpPr>
              <a:cxnSpLocks noChangeShapeType="1"/>
              <a:stCxn id="9221" idx="2"/>
              <a:endCxn id="9224" idx="0"/>
            </p:cNvCxnSpPr>
            <p:nvPr/>
          </p:nvCxnSpPr>
          <p:spPr bwMode="auto">
            <a:xfrm>
              <a:off x="5741" y="4833"/>
              <a:ext cx="636" cy="6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471" name="AutoShape 47"/>
            <p:cNvCxnSpPr>
              <a:cxnSpLocks noChangeShapeType="1"/>
              <a:stCxn id="9221" idx="2"/>
              <a:endCxn id="9225" idx="0"/>
            </p:cNvCxnSpPr>
            <p:nvPr/>
          </p:nvCxnSpPr>
          <p:spPr bwMode="auto">
            <a:xfrm>
              <a:off x="5741" y="4833"/>
              <a:ext cx="2611" cy="6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pic>
        <p:nvPicPr>
          <p:cNvPr id="19460" name="Рисунок 14" descr="C:\Users\Сведко\AppData\Local\Microsoft\Windows\Temporary Internet Files\Content.IE5\UC2MJXIL\MC90030395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377950"/>
            <a:ext cx="182245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5" descr="C:\Users\Сведко\AppData\Local\Microsoft\Windows\Temporary Internet Files\Content.IE5\UC2MJXIL\MC90030395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3113" y="1377950"/>
            <a:ext cx="1824037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Имущество принимается на страхование по фактической (балансовой, остаточной) либо заявленной стоимости. Если в период действия договора страхователь пожелает увеличить страховую сумму, то в этом случае вносятся изменения в действующий страховой полис.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Страховые платежи по договорам, заключенным на годичный срок, уплачиваются по ставкам, определяемым по договоренности. 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118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По договорам, заключенным на срок менее одного года, страховые платежи рассчитываются по следующей формуле: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СП(</a:t>
            </a:r>
            <a:r>
              <a:rPr lang="ru-RU" sz="3600" b="1" dirty="0" err="1" smtClean="0">
                <a:solidFill>
                  <a:srgbClr val="FFFF00"/>
                </a:solidFill>
              </a:rPr>
              <a:t>х</a:t>
            </a:r>
            <a:r>
              <a:rPr lang="ru-RU" sz="3600" b="1" dirty="0" smtClean="0">
                <a:solidFill>
                  <a:srgbClr val="FFFF00"/>
                </a:solidFill>
              </a:rPr>
              <a:t>)=Г(</a:t>
            </a:r>
            <a:r>
              <a:rPr lang="ru-RU" sz="3600" b="1" dirty="0" err="1" smtClean="0">
                <a:solidFill>
                  <a:srgbClr val="FFFF00"/>
                </a:solidFill>
              </a:rPr>
              <a:t>сп</a:t>
            </a:r>
            <a:r>
              <a:rPr lang="ru-RU" sz="3600" b="1" dirty="0" smtClean="0">
                <a:solidFill>
                  <a:srgbClr val="FFFF00"/>
                </a:solidFill>
              </a:rPr>
              <a:t>)/12*</a:t>
            </a:r>
            <a:r>
              <a:rPr lang="ru-RU" sz="3600" b="1" dirty="0" err="1" smtClean="0">
                <a:solidFill>
                  <a:srgbClr val="FFFF00"/>
                </a:solidFill>
              </a:rPr>
              <a:t>х</a:t>
            </a:r>
            <a:r>
              <a:rPr lang="ru-RU" sz="3600" b="1" dirty="0" smtClean="0">
                <a:solidFill>
                  <a:srgbClr val="FFFF00"/>
                </a:solidFill>
              </a:rPr>
              <a:t>;</a:t>
            </a:r>
          </a:p>
          <a:p>
            <a:pPr>
              <a:buNone/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  <a:defRPr/>
            </a:pPr>
            <a:r>
              <a:rPr lang="ru-RU" dirty="0" smtClean="0"/>
              <a:t>    где:	</a:t>
            </a:r>
            <a:r>
              <a:rPr lang="ru-RU" sz="3200" dirty="0" smtClean="0"/>
              <a:t>СП(</a:t>
            </a:r>
            <a:r>
              <a:rPr lang="ru-RU" sz="3200" dirty="0" err="1" smtClean="0"/>
              <a:t>х</a:t>
            </a:r>
            <a:r>
              <a:rPr lang="ru-RU" sz="3200" dirty="0" smtClean="0"/>
              <a:t>) – страховой платеж за </a:t>
            </a:r>
            <a:r>
              <a:rPr lang="ru-RU" sz="3200" dirty="0" err="1" smtClean="0"/>
              <a:t>х</a:t>
            </a:r>
            <a:r>
              <a:rPr lang="ru-RU" sz="3200" dirty="0" smtClean="0"/>
              <a:t> месяцев;</a:t>
            </a:r>
          </a:p>
          <a:p>
            <a:pPr>
              <a:buNone/>
              <a:defRPr/>
            </a:pPr>
            <a:r>
              <a:rPr lang="ru-RU" sz="3200" dirty="0" smtClean="0"/>
              <a:t>	Г(</a:t>
            </a:r>
            <a:r>
              <a:rPr lang="ru-RU" sz="3200" dirty="0" err="1" smtClean="0"/>
              <a:t>сп</a:t>
            </a:r>
            <a:r>
              <a:rPr lang="ru-RU" sz="3200" dirty="0" smtClean="0"/>
              <a:t>) – годовой страховой платеж;</a:t>
            </a:r>
          </a:p>
          <a:p>
            <a:pPr>
              <a:buNone/>
              <a:defRPr/>
            </a:pPr>
            <a:r>
              <a:rPr lang="ru-RU" sz="3200" dirty="0" smtClean="0"/>
              <a:t>	</a:t>
            </a:r>
            <a:r>
              <a:rPr lang="ru-RU" sz="3200" dirty="0" err="1" smtClean="0"/>
              <a:t>х</a:t>
            </a:r>
            <a:r>
              <a:rPr lang="ru-RU" sz="3200" dirty="0" smtClean="0"/>
              <a:t> – количество месяцев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Сведко\AppData\Local\Microsoft\Windows\Temporary Internet Files\Content.IE5\OK309SCT\MC90028238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5" y="2000240"/>
            <a:ext cx="204775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92D050"/>
                </a:solidFill>
                <a:latin typeface="Times New Roman" pitchFamily="18" charset="0"/>
              </a:rPr>
              <a:t>Договор страхования </a:t>
            </a:r>
            <a:r>
              <a:rPr lang="ru-RU" sz="3200" i="1" dirty="0" smtClean="0">
                <a:solidFill>
                  <a:srgbClr val="92D050"/>
                </a:solidFill>
                <a:latin typeface="Times New Roman" pitchFamily="18" charset="0"/>
              </a:rPr>
              <a:t>может быть заключен с уплатой страхового платежа безналичным расчетом, путем перечисления взносов на расчетный счет страховой компании или наличными через кассу (страхового агента).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92D050"/>
                </a:solidFill>
                <a:latin typeface="Times New Roman" pitchFamily="18" charset="0"/>
              </a:rPr>
              <a:t>Договор страхования </a:t>
            </a:r>
            <a:r>
              <a:rPr lang="ru-RU" sz="3200" i="1" dirty="0" smtClean="0">
                <a:solidFill>
                  <a:srgbClr val="92D050"/>
                </a:solidFill>
                <a:latin typeface="Times New Roman" pitchFamily="18" charset="0"/>
              </a:rPr>
              <a:t>вступает в силу с момента его подписания страхователем и уплаты им страхового платежа или установленного в полисе первоначального страхового взноса.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92D050"/>
                </a:solidFill>
                <a:latin typeface="Times New Roman" pitchFamily="18" charset="0"/>
              </a:rPr>
              <a:t>Страховой платеж </a:t>
            </a:r>
            <a:r>
              <a:rPr lang="ru-RU" sz="3200" i="1" dirty="0" smtClean="0">
                <a:solidFill>
                  <a:srgbClr val="92D050"/>
                </a:solidFill>
                <a:latin typeface="Times New Roman" pitchFamily="18" charset="0"/>
              </a:rPr>
              <a:t>вносится страхователем единовременно или с разбивкой по периодам. Если срок действия договора более 1 года, первоначальный страховой взнос составляет не менее 60 % от общей суммы страхового платежа.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endParaRPr lang="ru-RU" sz="44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4400" i="1" dirty="0" smtClean="0">
                <a:solidFill>
                  <a:srgbClr val="FF0000"/>
                </a:solidFill>
              </a:rPr>
              <a:t>Для определения общего размера ущерба используется формула</a:t>
            </a:r>
            <a:r>
              <a:rPr lang="ru-RU" sz="4400" dirty="0" smtClean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ru-RU" sz="44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У=Д – И + С – О 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36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sz="3600" dirty="0" smtClean="0"/>
              <a:t>Где: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200" dirty="0" smtClean="0"/>
              <a:t>У – общая сумма ущерба при полной гибели или повреждении;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200" dirty="0" smtClean="0"/>
              <a:t>Д – действительная стоимость имущества по страховой оценке;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200" dirty="0" smtClean="0"/>
              <a:t>И – сумма физического износа имущества на день заключения договора;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200" dirty="0" smtClean="0"/>
              <a:t>С – расходы по спасению имущества и приведению его в порядок;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200" dirty="0" smtClean="0"/>
              <a:t>О – стоимость остатков имущества, пригодных для дальнейшего использования или реализации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40452"/>
          </a:xfrm>
        </p:spPr>
        <p:txBody>
          <a:bodyPr/>
          <a:lstStyle/>
          <a:p>
            <a:pPr>
              <a:buNone/>
              <a:defRPr/>
            </a:pPr>
            <a:r>
              <a:rPr lang="ru-RU" sz="3200" b="1" i="1" dirty="0" smtClean="0">
                <a:solidFill>
                  <a:srgbClr val="00FFCC"/>
                </a:solidFill>
              </a:rPr>
              <a:t>Факт наступления страхового случая подтверждается:</a:t>
            </a:r>
            <a:endParaRPr lang="ru-RU" dirty="0" smtClean="0">
              <a:solidFill>
                <a:srgbClr val="00FFCC"/>
              </a:solidFill>
            </a:endParaRP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>
                <a:solidFill>
                  <a:srgbClr val="00FF00"/>
                </a:solidFill>
              </a:rPr>
              <a:t>Заявлением страхователя о наступлении страхового случая с приложениями;</a:t>
            </a:r>
          </a:p>
          <a:p>
            <a:pPr>
              <a:defRPr/>
            </a:pPr>
            <a:r>
              <a:rPr lang="ru-RU" dirty="0" smtClean="0">
                <a:solidFill>
                  <a:srgbClr val="00FF00"/>
                </a:solidFill>
              </a:rPr>
              <a:t>Перечнем поврежденного (похищенного) имущества;</a:t>
            </a:r>
          </a:p>
          <a:p>
            <a:pPr>
              <a:defRPr/>
            </a:pPr>
            <a:r>
              <a:rPr lang="ru-RU" dirty="0" smtClean="0">
                <a:solidFill>
                  <a:srgbClr val="00FF00"/>
                </a:solidFill>
              </a:rPr>
              <a:t>Страховым актом об уничтожении имущества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Сведко\AppData\Local\Microsoft\Windows\Temporary Internet Files\Content.IE5\OK309SCT\MC90028238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6446" y="3143248"/>
            <a:ext cx="18114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3200" i="1" dirty="0" smtClean="0">
                <a:solidFill>
                  <a:srgbClr val="00FFCC"/>
                </a:solidFill>
              </a:rPr>
              <a:t>Страховое возмещение не выплачивается страхователю, если: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dirty="0" smtClean="0"/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FF00"/>
                </a:solidFill>
              </a:rPr>
              <a:t>страховое событие явилось следствием умышленных действий страхователя;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FF00"/>
                </a:solidFill>
              </a:rPr>
              <a:t> страхователь не принял решительных действий по спасению своего имущества (несвоевременно сообщил в компетентные органы о наступлении факта страхового события, не принял мер по предотвращению страхового события).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Функционирование рынка недвижимости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Функционирование рынка недвижимости - процессы создания, использования и обмена объектов недвижимости и управления рынком.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10" descr="mota_ru_1041112-1600x9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429132"/>
            <a:ext cx="6715172" cy="2147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 fontScale="70000" lnSpcReduction="20000"/>
          </a:bodyPr>
          <a:lstStyle/>
          <a:p>
            <a:pPr marL="274320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1. Создание развития объекта недвижимости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/>
              <a:t>Организация системы развития недвижимости;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/>
              <a:t>Развитие территорий;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/>
              <a:t>Создание (развитие) объекта недвижимости;</a:t>
            </a:r>
          </a:p>
          <a:p>
            <a:pPr marL="274320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2. Использование (эксплуатация) объекта недвижимости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/>
              <a:t>Организация эксплуатации и управления недвижимостью;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/>
              <a:t>Управление объектом;</a:t>
            </a:r>
          </a:p>
          <a:p>
            <a:pPr marL="274320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3. Товарный оборот объектов недвижимости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/>
              <a:t>Организация системы товарного оборота недвижимости;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/>
              <a:t>Передача прав (правомочий )собственности на объект недвижимости и регистрация сделки;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/>
              <a:t>Финансирование товарного оборота недвижимости</a:t>
            </a:r>
          </a:p>
          <a:p>
            <a:pPr marL="274320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4. Управление рынком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/>
              <a:t>Исследование рынка;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/>
              <a:t>Формирование и развитие рынка;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/>
              <a:t>Контроль и регулирование.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 fontScale="77500" lnSpcReduction="20000"/>
          </a:bodyPr>
          <a:lstStyle/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Инфраструктура рынка недвижимости - совокупность механизмов, обеспечивающих функционирование рынка.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Условно можно выделить четыре таких механизма: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Во-первых, </a:t>
            </a:r>
            <a:r>
              <a:rPr lang="ru-RU" i="1" dirty="0" smtClean="0"/>
              <a:t>социальный механизм</a:t>
            </a:r>
            <a:r>
              <a:rPr lang="ru-RU" dirty="0" smtClean="0"/>
              <a:t>, включающий в себя: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/>
              <a:t>законодательную и нормативную базы рынка;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/>
              <a:t>систему общественного контроля над соблюдением правовых и этических норм всеми участниками рынка, защиты их прав и интересов.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Основными участниками рынка, реализующими этот механизм являются законодательные и представительные органы власти и управления федерального и регионального уровней, профильные подразделения исполнительных органов, общественные объединения </a:t>
            </a:r>
            <a:r>
              <a:rPr lang="ru-RU" dirty="0" err="1" smtClean="0"/>
              <a:t>неинституциональных</a:t>
            </a:r>
            <a:r>
              <a:rPr lang="ru-RU" dirty="0" smtClean="0"/>
              <a:t> участников рынка в лице их юридических подразделений.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 fontScale="25000" lnSpcReduction="20000"/>
          </a:bodyPr>
          <a:lstStyle/>
          <a:p>
            <a:pPr marL="274320" fontAlgn="auto">
              <a:spcAft>
                <a:spcPts val="0"/>
              </a:spcAft>
              <a:defRPr/>
            </a:pPr>
            <a:endParaRPr lang="ru-RU" sz="3200" dirty="0" smtClean="0"/>
          </a:p>
          <a:p>
            <a:pPr marL="274320" fontAlgn="auto">
              <a:spcAft>
                <a:spcPts val="0"/>
              </a:spcAft>
              <a:buNone/>
              <a:defRPr/>
            </a:pPr>
            <a:r>
              <a:rPr lang="ru-RU" sz="6800" b="1" dirty="0" err="1" smtClean="0">
                <a:solidFill>
                  <a:srgbClr val="FFFF00"/>
                </a:solidFill>
              </a:rPr>
              <a:t>Макрорыночный</a:t>
            </a:r>
            <a:r>
              <a:rPr lang="ru-RU" sz="6800" b="1" dirty="0" smtClean="0">
                <a:solidFill>
                  <a:srgbClr val="FFFF00"/>
                </a:solidFill>
              </a:rPr>
              <a:t> механизм:</a:t>
            </a:r>
          </a:p>
          <a:p>
            <a:pPr marL="274320" fontAlgn="auto">
              <a:spcAft>
                <a:spcPts val="0"/>
              </a:spcAft>
              <a:defRPr/>
            </a:pPr>
            <a:endParaRPr lang="ru-RU" sz="6800" dirty="0" smtClean="0">
              <a:solidFill>
                <a:srgbClr val="00FFCC"/>
              </a:solidFill>
            </a:endParaRPr>
          </a:p>
          <a:p>
            <a:pPr marL="274320" fontAlgn="auto">
              <a:spcAft>
                <a:spcPts val="0"/>
              </a:spcAft>
              <a:defRPr/>
            </a:pPr>
            <a:r>
              <a:rPr lang="ru-RU" sz="6800" dirty="0" smtClean="0">
                <a:solidFill>
                  <a:srgbClr val="00FFCC"/>
                </a:solidFill>
              </a:rPr>
              <a:t>систему мониторинга и исследования процессов функционирования рынка недвижимости, способов и средств реформирования и развития рынка (исследовательские подразделения общественных объединений, исследовательские организации рынка недвижимости при участии профессионалов-практиков);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sz="6800" dirty="0" smtClean="0">
                <a:solidFill>
                  <a:srgbClr val="00FFCC"/>
                </a:solidFill>
              </a:rPr>
              <a:t>специализированные государственные, общественные и коммерческие институтов управления развитием рынка недвижимости, в частности: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6800" dirty="0" smtClean="0">
                <a:solidFill>
                  <a:srgbClr val="00FFCC"/>
                </a:solidFill>
              </a:rPr>
              <a:t/>
            </a:r>
            <a:br>
              <a:rPr lang="ru-RU" sz="6800" dirty="0" smtClean="0">
                <a:solidFill>
                  <a:srgbClr val="00FFCC"/>
                </a:solidFill>
              </a:rPr>
            </a:br>
            <a:r>
              <a:rPr lang="ru-RU" sz="6800" dirty="0" smtClean="0">
                <a:solidFill>
                  <a:srgbClr val="00FFCC"/>
                </a:solidFill>
              </a:rPr>
              <a:t>а) органы координации усилий государственных учреждений и ведомств, направленных на развитие рынка недвижимости.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6800" dirty="0" smtClean="0">
                <a:solidFill>
                  <a:srgbClr val="00FFCC"/>
                </a:solidFill>
              </a:rPr>
              <a:t>б) специализированных структурных подразделений органов государственной власти и местного самоуправления, ориентированных на реформирование, регулирование и контроль рынка недвижимости, защиту собственника от противоправных действий;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6800" dirty="0" smtClean="0">
                <a:solidFill>
                  <a:srgbClr val="00FFCC"/>
                </a:solidFill>
              </a:rPr>
              <a:t>в) </a:t>
            </a:r>
            <a:r>
              <a:rPr lang="ru-RU" sz="6800" dirty="0" err="1" smtClean="0">
                <a:solidFill>
                  <a:srgbClr val="00FFCC"/>
                </a:solidFill>
              </a:rPr>
              <a:t>саморегулируемых</a:t>
            </a:r>
            <a:r>
              <a:rPr lang="ru-RU" sz="6800" dirty="0" smtClean="0">
                <a:solidFill>
                  <a:srgbClr val="00FFCC"/>
                </a:solidFill>
              </a:rPr>
              <a:t> и общественных организаций, профессиональных и потребительских союзов рынка недвижимости;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6800" dirty="0" smtClean="0">
                <a:solidFill>
                  <a:srgbClr val="00FFCC"/>
                </a:solidFill>
              </a:rPr>
              <a:t>г) образовательных учреждений и информационных центров рынка недвижимости;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6800" dirty="0" err="1" smtClean="0">
                <a:solidFill>
                  <a:srgbClr val="00FFCC"/>
                </a:solidFill>
              </a:rPr>
              <a:t>д</a:t>
            </a:r>
            <a:r>
              <a:rPr lang="ru-RU" sz="6800" dirty="0" smtClean="0">
                <a:solidFill>
                  <a:srgbClr val="00FFCC"/>
                </a:solidFill>
              </a:rPr>
              <a:t>) некоммерческих и коммерческих организаций – исследователей и инициаторов реформирования отдельных сегментов рынков недвижимости.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3988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Графическое изображение недвижимости</a:t>
            </a:r>
          </a:p>
        </p:txBody>
      </p:sp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2736850" y="3405188"/>
            <a:ext cx="1841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914400" algn="l"/>
                <a:tab pos="3486150" algn="l"/>
              </a:tabLst>
            </a:pPr>
            <a:r>
              <a:rPr lang="ru-RU" sz="900">
                <a:solidFill>
                  <a:srgbClr val="FFFFFF"/>
                </a:solidFill>
              </a:rPr>
              <a:t/>
            </a:r>
            <a:br>
              <a:rPr lang="ru-RU" sz="900">
                <a:solidFill>
                  <a:srgbClr val="FFFFFF"/>
                </a:solidFill>
              </a:rPr>
            </a:br>
            <a:endParaRPr lang="ru-RU">
              <a:solidFill>
                <a:srgbClr val="FFFFFF"/>
              </a:solidFill>
            </a:endParaRPr>
          </a:p>
          <a:p>
            <a:pPr eaLnBrk="0" hangingPunct="0">
              <a:tabLst>
                <a:tab pos="914400" algn="l"/>
                <a:tab pos="3486150" algn="l"/>
              </a:tabLs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508" name="Rectangle 12"/>
          <p:cNvSpPr>
            <a:spLocks noChangeArrowheads="1"/>
          </p:cNvSpPr>
          <p:nvPr/>
        </p:nvSpPr>
        <p:spPr bwMode="auto">
          <a:xfrm>
            <a:off x="2736850" y="41830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898525" algn="l"/>
                <a:tab pos="348615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eaLnBrk="0" hangingPunct="0">
              <a:tabLst>
                <a:tab pos="898525" algn="l"/>
                <a:tab pos="3486150" algn="l"/>
              </a:tabLst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1509" name="Group 13"/>
          <p:cNvGrpSpPr>
            <a:grpSpLocks noChangeAspect="1"/>
          </p:cNvGrpSpPr>
          <p:nvPr/>
        </p:nvGrpSpPr>
        <p:grpSpPr bwMode="auto">
          <a:xfrm>
            <a:off x="228600" y="1566863"/>
            <a:ext cx="8686800" cy="5181600"/>
            <a:chOff x="2987" y="5031"/>
            <a:chExt cx="6212" cy="3763"/>
          </a:xfrm>
        </p:grpSpPr>
        <p:sp>
          <p:nvSpPr>
            <p:cNvPr id="10246" name="AutoShape 14"/>
            <p:cNvSpPr>
              <a:spLocks noChangeAspect="1" noChangeArrowheads="1"/>
            </p:cNvSpPr>
            <p:nvPr/>
          </p:nvSpPr>
          <p:spPr bwMode="auto">
            <a:xfrm>
              <a:off x="2987" y="5031"/>
              <a:ext cx="6212" cy="376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8AE8"/>
                </a:solidFill>
              </a:endParaRPr>
            </a:p>
          </p:txBody>
        </p:sp>
        <p:sp>
          <p:nvSpPr>
            <p:cNvPr id="10247" name="Rectangle 15"/>
            <p:cNvSpPr>
              <a:spLocks noChangeArrowheads="1"/>
            </p:cNvSpPr>
            <p:nvPr/>
          </p:nvSpPr>
          <p:spPr bwMode="auto">
            <a:xfrm>
              <a:off x="4399" y="5102"/>
              <a:ext cx="2823" cy="41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400" dirty="0">
                  <a:solidFill>
                    <a:srgbClr val="000000"/>
                  </a:solidFill>
                </a:rPr>
                <a:t>Воздушное пространство</a:t>
              </a:r>
            </a:p>
          </p:txBody>
        </p:sp>
        <p:sp>
          <p:nvSpPr>
            <p:cNvPr id="10248" name="Rectangle 16"/>
            <p:cNvSpPr>
              <a:spLocks noChangeArrowheads="1"/>
            </p:cNvSpPr>
            <p:nvPr/>
          </p:nvSpPr>
          <p:spPr bwMode="auto">
            <a:xfrm>
              <a:off x="7081" y="6982"/>
              <a:ext cx="1980" cy="153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400">
                  <a:solidFill>
                    <a:srgbClr val="000000"/>
                  </a:solidFill>
                </a:rPr>
                <a:t>Ограниченная часть земной поверхности</a:t>
              </a:r>
            </a:p>
          </p:txBody>
        </p:sp>
        <p:sp>
          <p:nvSpPr>
            <p:cNvPr id="10249" name="Rectangle 17"/>
            <p:cNvSpPr>
              <a:spLocks noChangeArrowheads="1"/>
            </p:cNvSpPr>
            <p:nvPr/>
          </p:nvSpPr>
          <p:spPr bwMode="auto">
            <a:xfrm>
              <a:off x="5105" y="7308"/>
              <a:ext cx="1126" cy="4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400" dirty="0">
                  <a:solidFill>
                    <a:srgbClr val="000000"/>
                  </a:solidFill>
                </a:rPr>
                <a:t>Недра</a:t>
              </a:r>
            </a:p>
          </p:txBody>
        </p:sp>
        <p:sp>
          <p:nvSpPr>
            <p:cNvPr id="10250" name="Rectangle 18"/>
            <p:cNvSpPr>
              <a:spLocks noChangeArrowheads="1"/>
            </p:cNvSpPr>
            <p:nvPr/>
          </p:nvSpPr>
          <p:spPr bwMode="auto">
            <a:xfrm>
              <a:off x="5105" y="8097"/>
              <a:ext cx="1126" cy="5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400">
                  <a:solidFill>
                    <a:srgbClr val="000000"/>
                  </a:solidFill>
                </a:rPr>
                <a:t>Центр земли</a:t>
              </a:r>
            </a:p>
          </p:txBody>
        </p:sp>
        <p:cxnSp>
          <p:nvCxnSpPr>
            <p:cNvPr id="10251" name="AutoShape 19"/>
            <p:cNvCxnSpPr>
              <a:cxnSpLocks noChangeShapeType="1"/>
              <a:endCxn id="10250" idx="0"/>
            </p:cNvCxnSpPr>
            <p:nvPr/>
          </p:nvCxnSpPr>
          <p:spPr bwMode="auto">
            <a:xfrm>
              <a:off x="3552" y="6146"/>
              <a:ext cx="2117" cy="1951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252" name="AutoShape 20"/>
            <p:cNvCxnSpPr>
              <a:cxnSpLocks noChangeShapeType="1"/>
              <a:stCxn id="10250" idx="0"/>
            </p:cNvCxnSpPr>
            <p:nvPr/>
          </p:nvCxnSpPr>
          <p:spPr bwMode="auto">
            <a:xfrm flipV="1">
              <a:off x="5670" y="6146"/>
              <a:ext cx="2258" cy="1951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0253" name="Freeform 21"/>
            <p:cNvSpPr>
              <a:spLocks/>
            </p:cNvSpPr>
            <p:nvPr/>
          </p:nvSpPr>
          <p:spPr bwMode="auto">
            <a:xfrm>
              <a:off x="4540" y="6564"/>
              <a:ext cx="2259" cy="558"/>
            </a:xfrm>
            <a:custGeom>
              <a:avLst/>
              <a:gdLst>
                <a:gd name="T0" fmla="*/ 0 w 2880"/>
                <a:gd name="T1" fmla="*/ 720 h 720"/>
                <a:gd name="T2" fmla="*/ 1440 w 2880"/>
                <a:gd name="T3" fmla="*/ 0 h 720"/>
                <a:gd name="T4" fmla="*/ 2880 w 2880"/>
                <a:gd name="T5" fmla="*/ 720 h 720"/>
                <a:gd name="T6" fmla="*/ 0 60000 65536"/>
                <a:gd name="T7" fmla="*/ 0 60000 65536"/>
                <a:gd name="T8" fmla="*/ 0 60000 65536"/>
                <a:gd name="T9" fmla="*/ 0 w 2880"/>
                <a:gd name="T10" fmla="*/ 0 h 720"/>
                <a:gd name="T11" fmla="*/ 2880 w 2880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20">
                  <a:moveTo>
                    <a:pt x="0" y="720"/>
                  </a:moveTo>
                  <a:cubicBezTo>
                    <a:pt x="480" y="360"/>
                    <a:pt x="960" y="0"/>
                    <a:pt x="1440" y="0"/>
                  </a:cubicBezTo>
                  <a:cubicBezTo>
                    <a:pt x="1920" y="0"/>
                    <a:pt x="2640" y="600"/>
                    <a:pt x="2880" y="720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8AE8"/>
                </a:solidFill>
              </a:endParaRPr>
            </a:p>
          </p:txBody>
        </p:sp>
        <p:sp>
          <p:nvSpPr>
            <p:cNvPr id="10254" name="Rectangle 22"/>
            <p:cNvSpPr>
              <a:spLocks noChangeArrowheads="1"/>
            </p:cNvSpPr>
            <p:nvPr/>
          </p:nvSpPr>
          <p:spPr bwMode="auto">
            <a:xfrm>
              <a:off x="6615" y="6146"/>
              <a:ext cx="2541" cy="4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400" dirty="0">
                  <a:solidFill>
                    <a:srgbClr val="000000"/>
                  </a:solidFill>
                </a:rPr>
                <a:t>Здания, сооружения</a:t>
              </a:r>
            </a:p>
          </p:txBody>
        </p:sp>
      </p:grpSp>
      <p:pic>
        <p:nvPicPr>
          <p:cNvPr id="21510" name="Рисунок 15" descr="C:\Users\Сведко\AppData\Local\Microsoft\Windows\Temporary Internet Files\Content.IE5\UC2MJXIL\MC90041088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428868"/>
            <a:ext cx="1820862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 fontScale="70000" lnSpcReduction="20000"/>
          </a:bodyPr>
          <a:lstStyle/>
          <a:p>
            <a:pPr marL="274320" fontAlgn="auto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Инженерно-технологический механизм:</a:t>
            </a:r>
            <a:endParaRPr lang="ru-RU" b="1" dirty="0" smtClean="0">
              <a:solidFill>
                <a:srgbClr val="FFFF00"/>
              </a:solidFill>
            </a:endParaRPr>
          </a:p>
          <a:p>
            <a:pPr marL="274320" fontAlgn="auto">
              <a:spcAft>
                <a:spcPts val="0"/>
              </a:spcAft>
              <a:defRPr/>
            </a:pPr>
            <a:endParaRPr lang="ru-RU" dirty="0" smtClean="0"/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эталонные технологии профессиональной деятельности на рынке недвижимости при проведении операций всех категорий;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стандарты описания объектов недвижимости всех видов в интересах операций с ними всех категорий;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единое информационного пространства рынка недвижимости и обеспечение информационной открытости рынка;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законодательно </a:t>
            </a:r>
            <a:r>
              <a:rPr lang="ru-RU" dirty="0" err="1" smtClean="0">
                <a:solidFill>
                  <a:srgbClr val="FFC000"/>
                </a:solidFill>
              </a:rPr>
              <a:t>закрепленые</a:t>
            </a:r>
            <a:r>
              <a:rPr lang="ru-RU" dirty="0" smtClean="0">
                <a:solidFill>
                  <a:srgbClr val="FFC000"/>
                </a:solidFill>
              </a:rPr>
              <a:t> эталонные требования к недвижимому имуществу и к профессиональной деятельности на рынке недвижимости;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нормативные, инструктивные и регистрационные документы, регламентирующие операции на рынке недвижимости;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банки данных эталонных (модельных) технологий деятельности на рынке недвижимости.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hem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7701016" cy="3500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714356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 smtClean="0">
                <a:solidFill>
                  <a:srgbClr val="00FF00"/>
                </a:solidFill>
              </a:rPr>
              <a:t>Управление недвижимостью структурно подразделяется на управление объектом и на управление эксплуатацией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3300" b="1" dirty="0" smtClean="0">
                <a:solidFill>
                  <a:srgbClr val="FFFF00"/>
                </a:solidFill>
              </a:rPr>
              <a:t>Управление эксплуатацией </a:t>
            </a:r>
            <a:r>
              <a:rPr lang="ru-RU" sz="3300" b="1" dirty="0" smtClean="0">
                <a:solidFill>
                  <a:srgbClr val="FFC000"/>
                </a:solidFill>
              </a:rPr>
              <a:t>(</a:t>
            </a:r>
            <a:r>
              <a:rPr lang="ru-RU" sz="3300" b="1" dirty="0" err="1" smtClean="0">
                <a:solidFill>
                  <a:srgbClr val="FFC000"/>
                </a:solidFill>
              </a:rPr>
              <a:t>Facility</a:t>
            </a:r>
            <a:r>
              <a:rPr lang="ru-RU" sz="3300" b="1" dirty="0" smtClean="0">
                <a:solidFill>
                  <a:srgbClr val="FFC000"/>
                </a:solidFill>
              </a:rPr>
              <a:t> </a:t>
            </a:r>
            <a:r>
              <a:rPr lang="ru-RU" sz="3300" b="1" dirty="0" err="1" smtClean="0">
                <a:solidFill>
                  <a:srgbClr val="FFC000"/>
                </a:solidFill>
              </a:rPr>
              <a:t>Management</a:t>
            </a:r>
            <a:r>
              <a:rPr lang="ru-RU" sz="3300" b="1" dirty="0" smtClean="0">
                <a:solidFill>
                  <a:srgbClr val="FFC000"/>
                </a:solidFill>
              </a:rPr>
              <a:t>) </a:t>
            </a:r>
            <a:r>
              <a:rPr lang="ru-RU" sz="3300" dirty="0" smtClean="0">
                <a:solidFill>
                  <a:srgbClr val="FFC000"/>
                </a:solidFill>
              </a:rPr>
              <a:t>должно обеспечивать </a:t>
            </a:r>
            <a:r>
              <a:rPr lang="ru-RU" sz="3300" dirty="0" err="1" smtClean="0">
                <a:solidFill>
                  <a:srgbClr val="FFC000"/>
                </a:solidFill>
              </a:rPr>
              <a:t>неснижение</a:t>
            </a:r>
            <a:r>
              <a:rPr lang="ru-RU" sz="3300" dirty="0" smtClean="0">
                <a:solidFill>
                  <a:srgbClr val="FFC000"/>
                </a:solidFill>
              </a:rPr>
              <a:t> функциональных свойств объекта.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ru-RU" sz="3300" dirty="0" smtClean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3300" dirty="0" err="1" smtClean="0"/>
              <a:t>Укрупненно</a:t>
            </a:r>
            <a:r>
              <a:rPr lang="ru-RU" sz="3300" dirty="0" smtClean="0"/>
              <a:t> </a:t>
            </a:r>
            <a:r>
              <a:rPr lang="ru-RU" sz="3300" b="1" dirty="0" smtClean="0">
                <a:solidFill>
                  <a:srgbClr val="FFFF00"/>
                </a:solidFill>
              </a:rPr>
              <a:t>управление эксплуатацией </a:t>
            </a:r>
            <a:r>
              <a:rPr lang="ru-RU" sz="3300" dirty="0" smtClean="0"/>
              <a:t>включает в себя организацию, планирование, обеспечение и контроль:</a:t>
            </a:r>
            <a:br>
              <a:rPr lang="ru-RU" sz="3300" dirty="0" smtClean="0"/>
            </a:br>
            <a:r>
              <a:rPr lang="ru-RU" sz="3300" dirty="0" smtClean="0"/>
              <a:t>  </a:t>
            </a:r>
            <a:r>
              <a:rPr lang="ru-RU" sz="3300" dirty="0" smtClean="0">
                <a:solidFill>
                  <a:srgbClr val="00FF00"/>
                </a:solidFill>
              </a:rPr>
              <a:t>   • технического обслуживания объекта;</a:t>
            </a:r>
            <a:br>
              <a:rPr lang="ru-RU" sz="3300" dirty="0" smtClean="0">
                <a:solidFill>
                  <a:srgbClr val="00FF00"/>
                </a:solidFill>
              </a:rPr>
            </a:br>
            <a:r>
              <a:rPr lang="ru-RU" sz="3300" dirty="0" smtClean="0">
                <a:solidFill>
                  <a:srgbClr val="00FF00"/>
                </a:solidFill>
              </a:rPr>
              <a:t>     • содержание объекта;</a:t>
            </a:r>
            <a:br>
              <a:rPr lang="ru-RU" sz="3300" dirty="0" smtClean="0">
                <a:solidFill>
                  <a:srgbClr val="00FF00"/>
                </a:solidFill>
              </a:rPr>
            </a:br>
            <a:r>
              <a:rPr lang="ru-RU" sz="3300" dirty="0" smtClean="0">
                <a:solidFill>
                  <a:srgbClr val="00FF00"/>
                </a:solidFill>
              </a:rPr>
              <a:t>     • ремонтов объекта.</a:t>
            </a:r>
          </a:p>
          <a:p>
            <a:pPr>
              <a:lnSpc>
                <a:spcPct val="120000"/>
              </a:lnSpc>
            </a:pPr>
            <a:endParaRPr lang="ru-RU" sz="3300" dirty="0" smtClean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3300" dirty="0" smtClean="0"/>
              <a:t>	    </a:t>
            </a:r>
            <a:r>
              <a:rPr lang="ru-RU" sz="3300" b="1" dirty="0" smtClean="0"/>
              <a:t> 	</a:t>
            </a:r>
            <a:r>
              <a:rPr lang="ru-RU" sz="3300" b="1" dirty="0" smtClean="0">
                <a:solidFill>
                  <a:srgbClr val="FFC000"/>
                </a:solidFill>
              </a:rPr>
              <a:t>Техническое обслуживание </a:t>
            </a:r>
            <a:r>
              <a:rPr lang="ru-RU" sz="3300" dirty="0" smtClean="0"/>
              <a:t>должно включать:</a:t>
            </a:r>
            <a:br>
              <a:rPr lang="ru-RU" sz="3300" dirty="0" smtClean="0"/>
            </a:br>
            <a:r>
              <a:rPr lang="ru-RU" sz="3300" dirty="0" smtClean="0"/>
              <a:t>     </a:t>
            </a:r>
            <a:r>
              <a:rPr lang="ru-RU" sz="3300" dirty="0" smtClean="0">
                <a:solidFill>
                  <a:srgbClr val="00FF00"/>
                </a:solidFill>
              </a:rPr>
              <a:t>• обслуживание конструктивных элементов;</a:t>
            </a:r>
            <a:br>
              <a:rPr lang="ru-RU" sz="3300" dirty="0" smtClean="0">
                <a:solidFill>
                  <a:srgbClr val="00FF00"/>
                </a:solidFill>
              </a:rPr>
            </a:br>
            <a:r>
              <a:rPr lang="ru-RU" sz="3300" dirty="0" smtClean="0">
                <a:solidFill>
                  <a:srgbClr val="00FF00"/>
                </a:solidFill>
              </a:rPr>
              <a:t>     • обслуживание инженерных систем;</a:t>
            </a:r>
            <a:br>
              <a:rPr lang="ru-RU" sz="3300" dirty="0" smtClean="0">
                <a:solidFill>
                  <a:srgbClr val="00FF00"/>
                </a:solidFill>
              </a:rPr>
            </a:br>
            <a:r>
              <a:rPr lang="ru-RU" sz="3300" dirty="0" smtClean="0">
                <a:solidFill>
                  <a:srgbClr val="00FF00"/>
                </a:solidFill>
              </a:rPr>
              <a:t>     • аварийное обслуживание;</a:t>
            </a:r>
            <a:br>
              <a:rPr lang="ru-RU" sz="3300" dirty="0" smtClean="0">
                <a:solidFill>
                  <a:srgbClr val="00FF00"/>
                </a:solidFill>
              </a:rPr>
            </a:br>
            <a:r>
              <a:rPr lang="ru-RU" sz="3300" dirty="0" smtClean="0">
                <a:solidFill>
                  <a:srgbClr val="00FF00"/>
                </a:solidFill>
              </a:rPr>
              <a:t>     • диспетчеризацию.</a:t>
            </a:r>
            <a:r>
              <a:rPr lang="ru-RU" sz="2800" dirty="0" smtClean="0">
                <a:solidFill>
                  <a:srgbClr val="00FF00"/>
                </a:solidFill>
              </a:rPr>
              <a:t/>
            </a:r>
            <a:br>
              <a:rPr lang="ru-RU" sz="2800" dirty="0" smtClean="0">
                <a:solidFill>
                  <a:srgbClr val="00FF00"/>
                </a:solidFill>
              </a:rPr>
            </a:br>
            <a:r>
              <a:rPr lang="ru-RU" sz="2800" dirty="0" smtClean="0">
                <a:solidFill>
                  <a:srgbClr val="00FF00"/>
                </a:solidFill>
              </a:rPr>
              <a:t> 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/>
              <a:t>		 </a:t>
            </a:r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Содержание объекта: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    • </a:t>
            </a:r>
            <a:r>
              <a:rPr lang="ru-RU" sz="2800" b="1" dirty="0" smtClean="0">
                <a:solidFill>
                  <a:srgbClr val="FFFF00"/>
                </a:solidFill>
              </a:rPr>
              <a:t>санитарное содержание объекта:   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2800" dirty="0" smtClean="0"/>
              <a:t>	           </a:t>
            </a:r>
            <a:r>
              <a:rPr lang="ru-RU" sz="2800" dirty="0" smtClean="0">
                <a:solidFill>
                  <a:srgbClr val="00FF00"/>
                </a:solidFill>
              </a:rPr>
              <a:t>- уборка объекта;</a:t>
            </a:r>
            <a:br>
              <a:rPr lang="ru-RU" sz="2800" dirty="0" smtClean="0">
                <a:solidFill>
                  <a:srgbClr val="00FF00"/>
                </a:solidFill>
              </a:rPr>
            </a:br>
            <a:r>
              <a:rPr lang="ru-RU" sz="2800" dirty="0" smtClean="0">
                <a:solidFill>
                  <a:srgbClr val="00FF00"/>
                </a:solidFill>
              </a:rPr>
              <a:t>           - удаление мусора и бытовых отходов;</a:t>
            </a:r>
            <a:br>
              <a:rPr lang="ru-RU" sz="2800" dirty="0" smtClean="0">
                <a:solidFill>
                  <a:srgbClr val="00FF00"/>
                </a:solidFill>
              </a:rPr>
            </a:br>
            <a:r>
              <a:rPr lang="ru-RU" sz="2800" dirty="0" smtClean="0">
                <a:solidFill>
                  <a:srgbClr val="00FF00"/>
                </a:solidFill>
              </a:rPr>
              <a:t>           - дезинсекция (уничтожение насекомых);</a:t>
            </a:r>
            <a:br>
              <a:rPr lang="ru-RU" sz="2800" dirty="0" smtClean="0">
                <a:solidFill>
                  <a:srgbClr val="00FF00"/>
                </a:solidFill>
              </a:rPr>
            </a:br>
            <a:r>
              <a:rPr lang="ru-RU" sz="2800" dirty="0" smtClean="0">
                <a:solidFill>
                  <a:srgbClr val="00FF00"/>
                </a:solidFill>
              </a:rPr>
              <a:t>           - дератизация (уничтожение грызунов);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00FF00"/>
                </a:solidFill>
              </a:rPr>
              <a:t>	</a:t>
            </a:r>
            <a:br>
              <a:rPr lang="ru-RU" sz="2800" dirty="0" smtClean="0">
                <a:solidFill>
                  <a:srgbClr val="00FF00"/>
                </a:solidFill>
              </a:rPr>
            </a:br>
            <a:r>
              <a:rPr lang="ru-RU" sz="2800" dirty="0" smtClean="0">
                <a:solidFill>
                  <a:srgbClr val="00FF00"/>
                </a:solidFill>
              </a:rPr>
              <a:t>     • содержание прилегающего земельного участка:</a:t>
            </a:r>
            <a:br>
              <a:rPr lang="ru-RU" sz="2800" dirty="0" smtClean="0">
                <a:solidFill>
                  <a:srgbClr val="00FF00"/>
                </a:solidFill>
              </a:rPr>
            </a:br>
            <a:r>
              <a:rPr lang="ru-RU" sz="2800" dirty="0" smtClean="0">
                <a:solidFill>
                  <a:srgbClr val="00FF00"/>
                </a:solidFill>
              </a:rPr>
              <a:t>          - уборка земельного участка;</a:t>
            </a:r>
            <a:br>
              <a:rPr lang="ru-RU" sz="2800" dirty="0" smtClean="0">
                <a:solidFill>
                  <a:srgbClr val="00FF00"/>
                </a:solidFill>
              </a:rPr>
            </a:br>
            <a:r>
              <a:rPr lang="ru-RU" sz="2800" dirty="0" smtClean="0">
                <a:solidFill>
                  <a:srgbClr val="00FF00"/>
                </a:solidFill>
              </a:rPr>
              <a:t>          - вывоз мусора и снега;</a:t>
            </a:r>
            <a:br>
              <a:rPr lang="ru-RU" sz="2800" dirty="0" smtClean="0">
                <a:solidFill>
                  <a:srgbClr val="00FF00"/>
                </a:solidFill>
              </a:rPr>
            </a:br>
            <a:r>
              <a:rPr lang="ru-RU" sz="2800" dirty="0" smtClean="0">
                <a:solidFill>
                  <a:srgbClr val="00FF00"/>
                </a:solidFill>
              </a:rPr>
              <a:t>          - озеленение;</a:t>
            </a:r>
            <a:br>
              <a:rPr lang="ru-RU" sz="2800" dirty="0" smtClean="0">
                <a:solidFill>
                  <a:srgbClr val="00FF00"/>
                </a:solidFill>
              </a:rPr>
            </a:br>
            <a:r>
              <a:rPr lang="ru-RU" sz="2800" dirty="0" smtClean="0">
                <a:solidFill>
                  <a:srgbClr val="00FF00"/>
                </a:solidFill>
              </a:rPr>
              <a:t>          - содержание зеленых насаждений;</a:t>
            </a:r>
            <a:br>
              <a:rPr lang="ru-RU" sz="2800" dirty="0" smtClean="0">
                <a:solidFill>
                  <a:srgbClr val="00FF00"/>
                </a:solidFill>
              </a:rPr>
            </a:br>
            <a:r>
              <a:rPr lang="ru-RU" sz="2800" dirty="0" smtClean="0">
                <a:solidFill>
                  <a:srgbClr val="00FF00"/>
                </a:solidFill>
              </a:rPr>
              <a:t>          - содержание элементов благоустройства земельного участка и малых форм;</a:t>
            </a:r>
            <a:br>
              <a:rPr lang="ru-RU" sz="2800" dirty="0" smtClean="0">
                <a:solidFill>
                  <a:srgbClr val="00FF00"/>
                </a:solidFill>
              </a:rPr>
            </a:br>
            <a:r>
              <a:rPr lang="ru-RU" sz="2800" dirty="0" smtClean="0">
                <a:solidFill>
                  <a:srgbClr val="00FF00"/>
                </a:solidFill>
              </a:rPr>
              <a:t>     • подготовка объекта к праздникам.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     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2800" dirty="0" smtClean="0"/>
              <a:t>	</a:t>
            </a:r>
            <a:r>
              <a:rPr lang="ru-RU" sz="2800" b="1" dirty="0" smtClean="0">
                <a:solidFill>
                  <a:srgbClr val="FFFF00"/>
                </a:solidFill>
              </a:rPr>
              <a:t>     </a:t>
            </a:r>
            <a:r>
              <a:rPr lang="ru-RU" sz="3300" b="1" dirty="0" smtClean="0">
                <a:solidFill>
                  <a:srgbClr val="FFFF00"/>
                </a:solidFill>
              </a:rPr>
              <a:t>Ремонты объекта: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    • </a:t>
            </a:r>
            <a:r>
              <a:rPr lang="ru-RU" sz="2800" dirty="0" smtClean="0">
                <a:solidFill>
                  <a:srgbClr val="00FF00"/>
                </a:solidFill>
              </a:rPr>
              <a:t>текущий ремонт;</a:t>
            </a:r>
            <a:br>
              <a:rPr lang="ru-RU" sz="2800" dirty="0" smtClean="0">
                <a:solidFill>
                  <a:srgbClr val="00FF00"/>
                </a:solidFill>
              </a:rPr>
            </a:br>
            <a:r>
              <a:rPr lang="ru-RU" sz="2800" dirty="0" smtClean="0">
                <a:solidFill>
                  <a:srgbClr val="00FF00"/>
                </a:solidFill>
              </a:rPr>
              <a:t>     • капитальный ремонт;</a:t>
            </a:r>
            <a:br>
              <a:rPr lang="ru-RU" sz="2800" dirty="0" smtClean="0">
                <a:solidFill>
                  <a:srgbClr val="00FF00"/>
                </a:solidFill>
              </a:rPr>
            </a:br>
            <a:r>
              <a:rPr lang="ru-RU" sz="2800" dirty="0" smtClean="0">
                <a:solidFill>
                  <a:srgbClr val="00FF00"/>
                </a:solidFill>
              </a:rPr>
              <a:t>     • модернизация;</a:t>
            </a:r>
            <a:br>
              <a:rPr lang="ru-RU" sz="2800" dirty="0" smtClean="0">
                <a:solidFill>
                  <a:srgbClr val="00FF00"/>
                </a:solidFill>
              </a:rPr>
            </a:br>
            <a:r>
              <a:rPr lang="ru-RU" sz="2800" dirty="0" smtClean="0">
                <a:solidFill>
                  <a:srgbClr val="00FF00"/>
                </a:solidFill>
              </a:rPr>
              <a:t>     • реконструкция.</a:t>
            </a:r>
            <a:br>
              <a:rPr lang="ru-RU" sz="2800" dirty="0" smtClean="0">
                <a:solidFill>
                  <a:srgbClr val="00FF00"/>
                </a:solidFill>
              </a:rPr>
            </a:br>
            <a:r>
              <a:rPr lang="ru-RU" sz="2800" dirty="0" smtClean="0">
                <a:solidFill>
                  <a:srgbClr val="00FF00"/>
                </a:solidFill>
              </a:rPr>
              <a:t>     Таким образом, даже конспективное раскрытие аспектов управления недвижимостью свидетельствует о его сложности.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04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FFCC"/>
                </a:solidFill>
              </a:rPr>
              <a:t>Управление объектом недвижимости</a:t>
            </a:r>
            <a:r>
              <a:rPr lang="ru-RU" sz="1800" dirty="0" smtClean="0">
                <a:solidFill>
                  <a:srgbClr val="00FFCC"/>
                </a:solidFill>
              </a:rPr>
              <a:t> должно обеспечивать доходность объекта недвижимости. Содержание управления объектом в основном зависит от его функционального назначения. Не вызывает споров утверждение в том, что, например, содержание управления гостиничного комплекса кардинально отличается от содержания управления складского комплекса либо офиса. Тем не менее, управление объектом в любом случае включает:</a:t>
            </a:r>
            <a:br>
              <a:rPr lang="ru-RU" sz="1800" dirty="0" smtClean="0">
                <a:solidFill>
                  <a:srgbClr val="00FFCC"/>
                </a:solidFill>
              </a:rPr>
            </a:br>
            <a:r>
              <a:rPr lang="ru-RU" sz="1800" dirty="0" smtClean="0">
                <a:solidFill>
                  <a:srgbClr val="00FFCC"/>
                </a:solidFill>
              </a:rPr>
              <a:t>     • привлечение пользователей;</a:t>
            </a:r>
            <a:br>
              <a:rPr lang="ru-RU" sz="1800" dirty="0" smtClean="0">
                <a:solidFill>
                  <a:srgbClr val="00FFCC"/>
                </a:solidFill>
              </a:rPr>
            </a:br>
            <a:r>
              <a:rPr lang="ru-RU" sz="1800" dirty="0" smtClean="0">
                <a:solidFill>
                  <a:srgbClr val="00FFCC"/>
                </a:solidFill>
              </a:rPr>
              <a:t>     • оформление и регулирование взаимоотношений пользователей, собственника и лиц, осуществляющих управление;</a:t>
            </a:r>
            <a:br>
              <a:rPr lang="ru-RU" sz="1800" dirty="0" smtClean="0">
                <a:solidFill>
                  <a:srgbClr val="00FFCC"/>
                </a:solidFill>
              </a:rPr>
            </a:br>
            <a:r>
              <a:rPr lang="ru-RU" sz="1800" dirty="0" smtClean="0">
                <a:solidFill>
                  <a:srgbClr val="00FFCC"/>
                </a:solidFill>
              </a:rPr>
              <a:t>     • обеспечение осуществления платежей;</a:t>
            </a:r>
            <a:br>
              <a:rPr lang="ru-RU" sz="1800" dirty="0" smtClean="0">
                <a:solidFill>
                  <a:srgbClr val="00FFCC"/>
                </a:solidFill>
              </a:rPr>
            </a:br>
            <a:r>
              <a:rPr lang="ru-RU" sz="1800" dirty="0" smtClean="0">
                <a:solidFill>
                  <a:srgbClr val="00FFCC"/>
                </a:solidFill>
              </a:rPr>
              <a:t>     • организация обеспечения объекта коммунальными ресурсами, а пользователей - коммунальными и иными услугами.</a:t>
            </a:r>
            <a:br>
              <a:rPr lang="ru-RU" sz="1800" dirty="0" smtClean="0">
                <a:solidFill>
                  <a:srgbClr val="00FFCC"/>
                </a:solidFill>
              </a:rPr>
            </a:br>
            <a:r>
              <a:rPr lang="ru-RU" sz="1800" dirty="0" smtClean="0">
                <a:solidFill>
                  <a:srgbClr val="00FFCC"/>
                </a:solidFill>
              </a:rPr>
              <a:t>     Моментом начала управления объектом недвижимости является ввод объекта недвижимости в эксплуатацию, окончанием – невозможность использования объекта согласно его функционального назначения</a:t>
            </a:r>
            <a:r>
              <a:rPr lang="ru-RU" sz="2200" dirty="0" smtClean="0">
                <a:solidFill>
                  <a:srgbClr val="00FFCC"/>
                </a:solidFill>
              </a:rPr>
              <a:t>.</a:t>
            </a:r>
            <a:endParaRPr lang="ru-RU" sz="2200" dirty="0">
              <a:solidFill>
                <a:srgbClr val="00FFCC"/>
              </a:solidFill>
            </a:endParaRPr>
          </a:p>
        </p:txBody>
      </p:sp>
      <p:pic>
        <p:nvPicPr>
          <p:cNvPr id="4" name="Рисунок 3" descr="C:\Users\Сведко\AppData\Local\Microsoft\Windows\Temporary Internet Files\Content.IE5\OK309SCT\MC90028238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714620"/>
            <a:ext cx="1571637" cy="142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399032"/>
          </a:xfrm>
        </p:spPr>
        <p:txBody>
          <a:bodyPr/>
          <a:lstStyle/>
          <a:p>
            <a:pPr algn="ctr"/>
            <a:r>
              <a:rPr lang="ru-RU" sz="6000" dirty="0" smtClean="0"/>
              <a:t>СПАСИБО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7587" name="Picture 3" descr="D:\Рабочий стол\ДО\ЭН маг\Рисунки\248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000372"/>
            <a:ext cx="5143536" cy="3431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9319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hlink"/>
                </a:solidFill>
              </a:rPr>
              <a:t>Физические характеристики недвижимости, их влияние на функционирование рынка недвижимости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52400" y="2514600"/>
            <a:ext cx="88392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	</a:t>
            </a:r>
            <a:r>
              <a:rPr lang="ru-RU" sz="3200">
                <a:solidFill>
                  <a:srgbClr val="FFFFFF"/>
                </a:solidFill>
              </a:rPr>
              <a:t>Важнейшие физические </a:t>
            </a:r>
            <a:r>
              <a:rPr lang="ru-RU" sz="3200" u="sng">
                <a:solidFill>
                  <a:srgbClr val="FFFFFF"/>
                </a:solidFill>
              </a:rPr>
              <a:t>характеристики недвижимости</a:t>
            </a:r>
            <a:r>
              <a:rPr lang="ru-RU" sz="3200">
                <a:solidFill>
                  <a:srgbClr val="FFFFFF"/>
                </a:solidFill>
              </a:rPr>
              <a:t>, влияющие на рынок недвижимости:</a:t>
            </a:r>
          </a:p>
          <a:p>
            <a:r>
              <a:rPr lang="ru-RU" sz="3200">
                <a:solidFill>
                  <a:srgbClr val="FFFFFF"/>
                </a:solidFill>
              </a:rPr>
              <a:t>1. Ограниченность объектов недвижимости;</a:t>
            </a:r>
          </a:p>
          <a:p>
            <a:r>
              <a:rPr lang="ru-RU" sz="3200">
                <a:solidFill>
                  <a:srgbClr val="FFFFFF"/>
                </a:solidFill>
              </a:rPr>
              <a:t>2. Стационарность;</a:t>
            </a:r>
          </a:p>
          <a:p>
            <a:r>
              <a:rPr lang="ru-RU" sz="3200">
                <a:solidFill>
                  <a:srgbClr val="FFFFFF"/>
                </a:solidFill>
              </a:rPr>
              <a:t>3. Уникальность объектов недвижимости;</a:t>
            </a:r>
          </a:p>
          <a:p>
            <a:r>
              <a:rPr lang="ru-RU" sz="3200">
                <a:solidFill>
                  <a:srgbClr val="FFFFFF"/>
                </a:solidFill>
              </a:rPr>
              <a:t>4. Долговечность;</a:t>
            </a:r>
          </a:p>
          <a:p>
            <a:r>
              <a:rPr lang="ru-RU" sz="3200">
                <a:solidFill>
                  <a:srgbClr val="FFFFFF"/>
                </a:solidFill>
              </a:rPr>
              <a:t>5. Сложность объектов недвижимости.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304800" y="228600"/>
            <a:ext cx="84582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>
                <a:solidFill>
                  <a:srgbClr val="FFFFFF"/>
                </a:solidFill>
              </a:rPr>
              <a:t>Ограниченность объектов недвижимости – наличие конечного числа земельных участков, зданий, сооружений.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>
                <a:solidFill>
                  <a:srgbClr val="FFFFFF"/>
                </a:solidFill>
              </a:rPr>
              <a:t>Стационарность, означает привязанность объекта к определенному месту на данной поверхности.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>
                <a:solidFill>
                  <a:srgbClr val="FFFFFF"/>
                </a:solidFill>
              </a:rPr>
              <a:t>Уникальность объектов недвижимости – отсутствие абсолютных аналогов (местоположение, освещение, этаж и т. д.).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>
                <a:solidFill>
                  <a:srgbClr val="FFFFFF"/>
                </a:solidFill>
              </a:rPr>
              <a:t>Долговечность – длительный срок службы объектов недвижимости. Долговечность определяет то, что в течение своей жизни объект недвижимости может пережить несколько экономических подъемов и спадов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>
                <a:solidFill>
                  <a:srgbClr val="FFFFFF"/>
                </a:solidFill>
              </a:rPr>
              <a:t>Сложность ОН определяет его высокую стоимость</a:t>
            </a:r>
          </a:p>
        </p:txBody>
      </p:sp>
      <p:pic>
        <p:nvPicPr>
          <p:cNvPr id="25603" name="Рисунок 3" descr="C:\Users\Сведко\AppData\Local\Microsoft\Windows\Temporary Internet Files\Content.IE5\OK309SCT\MC90028238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5788" y="5122863"/>
            <a:ext cx="18272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Сведко\AppData\Local\Microsoft\Windows\Temporary Internet Files\Content.IE5\OK309SCT\MC90028238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200650"/>
            <a:ext cx="18272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9088" y="115888"/>
            <a:ext cx="857408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Недвижимость выделяют в особую категорию вещей по правовому статусу, т.к. в её состав в качестве основного элемента входит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земельный участок.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388" y="2205038"/>
            <a:ext cx="8393140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b="1" dirty="0">
                <a:solidFill>
                  <a:srgbClr val="FFFF00"/>
                </a:solidFill>
                <a:latin typeface="Calibri Light" pitchFamily="34" charset="0"/>
                <a:cs typeface="+mn-cs"/>
              </a:rPr>
              <a:t>Особая роль земли заключается в том, что</a:t>
            </a:r>
            <a:r>
              <a:rPr lang="ru-RU" sz="2300" b="1" dirty="0" smtClean="0">
                <a:solidFill>
                  <a:srgbClr val="FFFF00"/>
                </a:solidFill>
                <a:latin typeface="Calibri Light" pitchFamily="34" charset="0"/>
                <a:cs typeface="+mn-cs"/>
              </a:rPr>
              <a:t>:</a:t>
            </a:r>
          </a:p>
          <a:p>
            <a:pPr>
              <a:defRPr/>
            </a:pPr>
            <a:endParaRPr lang="ru-RU" sz="2300" b="1" dirty="0">
              <a:solidFill>
                <a:srgbClr val="FFFF00"/>
              </a:solidFill>
              <a:latin typeface="Calibri Light" pitchFamily="34" charset="0"/>
              <a:cs typeface="+mn-cs"/>
            </a:endParaRPr>
          </a:p>
          <a:p>
            <a:pPr marL="457200" indent="-457200">
              <a:buAutoNum type="arabicPeriod"/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Calibri Light" pitchFamily="34" charset="0"/>
                <a:cs typeface="+mn-cs"/>
              </a:rPr>
              <a:t>Она </a:t>
            </a:r>
            <a:r>
              <a:rPr lang="ru-RU" sz="2300" b="1" dirty="0">
                <a:solidFill>
                  <a:srgbClr val="FFFF00"/>
                </a:solidFill>
                <a:latin typeface="Calibri Light" pitchFamily="34" charset="0"/>
                <a:cs typeface="+mn-cs"/>
              </a:rPr>
              <a:t>является необходимым условием любой экономической и социальной деятельности</a:t>
            </a:r>
            <a:r>
              <a:rPr lang="ru-RU" sz="2300" b="1" dirty="0" smtClean="0">
                <a:solidFill>
                  <a:srgbClr val="FFFF00"/>
                </a:solidFill>
                <a:latin typeface="Calibri Light" pitchFamily="34" charset="0"/>
                <a:cs typeface="+mn-cs"/>
              </a:rPr>
              <a:t>.</a:t>
            </a:r>
          </a:p>
          <a:p>
            <a:pPr marL="457200" indent="-457200">
              <a:defRPr/>
            </a:pPr>
            <a:endParaRPr lang="ru-RU" sz="2300" b="1" dirty="0">
              <a:solidFill>
                <a:srgbClr val="FFFF00"/>
              </a:solidFill>
              <a:latin typeface="Calibri Light" pitchFamily="34" charset="0"/>
              <a:cs typeface="+mn-cs"/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ru-RU" sz="2300" b="1" dirty="0">
                <a:solidFill>
                  <a:srgbClr val="FFFF00"/>
                </a:solidFill>
                <a:latin typeface="Calibri Light" pitchFamily="34" charset="0"/>
                <a:cs typeface="+mn-cs"/>
              </a:rPr>
              <a:t>Является объектом собственности, либо иных вещественных прав. </a:t>
            </a:r>
          </a:p>
        </p:txBody>
      </p:sp>
      <p:pic>
        <p:nvPicPr>
          <p:cNvPr id="27655" name="Picture 7" descr="D:\Рабочий стол\ДО\ЭН маг\Рисунки\3654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500570"/>
            <a:ext cx="3032124" cy="2143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227</TotalTime>
  <Words>2463</Words>
  <Application>Microsoft Office PowerPoint</Application>
  <PresentationFormat>Экран (4:3)</PresentationFormat>
  <Paragraphs>344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Яркая</vt:lpstr>
      <vt:lpstr>Министерство науки и высшего образования  ФГБОУ ВО «Самарский государственный экономический университет» Институт экономики предприятий Кафедра экономики, организации и стратегии развития предприятия</vt:lpstr>
      <vt:lpstr>1. Экономическая сущность, основные признаки, характеристики и классификации объектов недвижимости</vt:lpstr>
      <vt:lpstr>Слайд 3</vt:lpstr>
      <vt:lpstr>Понятие недвижимости</vt:lpstr>
      <vt:lpstr>Объекты недвижимости</vt:lpstr>
      <vt:lpstr>Графическое изображение недвижимости</vt:lpstr>
      <vt:lpstr>Физические характеристики недвижимости, их влияние на функционирование рынка недвижимости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Государственная регистрация прав на недвижимое имущество</vt:lpstr>
      <vt:lpstr>Экономические характеристики недвижимости</vt:lpstr>
      <vt:lpstr>Разновидности активов</vt:lpstr>
      <vt:lpstr>Особенности дохода от недвижимости</vt:lpstr>
      <vt:lpstr>2. Виды стоимости недвижимости</vt:lpstr>
      <vt:lpstr>Первая группа – стоимость в обмене</vt:lpstr>
      <vt:lpstr>Формы проявления стоимости в обмене:</vt:lpstr>
      <vt:lpstr>Рыночная стоимость </vt:lpstr>
      <vt:lpstr>Ликвидационная стоимость</vt:lpstr>
      <vt:lpstr>Утилизационная стоимость</vt:lpstr>
      <vt:lpstr>Вторая группа – стоимость в пользовании</vt:lpstr>
      <vt:lpstr>Формы проявления стоимости в пользовании</vt:lpstr>
      <vt:lpstr>Третья группа - специальные виды стоимости объектов оценки</vt:lpstr>
      <vt:lpstr>Слайд 35</vt:lpstr>
      <vt:lpstr>Слайд 36</vt:lpstr>
      <vt:lpstr>3. Профессиональные участники рынка недвижимости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Риэлтор</vt:lpstr>
      <vt:lpstr>Оценщик</vt:lpstr>
      <vt:lpstr>Страховщик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4. Функционирование рынка недвижимости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СПАСИБО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недвижимости</dc:title>
  <dc:creator>Довольный пользователь Microsoft Office</dc:creator>
  <cp:lastModifiedBy>Андрей</cp:lastModifiedBy>
  <cp:revision>29</cp:revision>
  <dcterms:created xsi:type="dcterms:W3CDTF">2010-09-27T09:17:50Z</dcterms:created>
  <dcterms:modified xsi:type="dcterms:W3CDTF">2020-04-07T13:56:39Z</dcterms:modified>
</cp:coreProperties>
</file>